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8" r:id="rId1"/>
    <p:sldMasterId id="2147483870" r:id="rId2"/>
  </p:sldMasterIdLst>
  <p:notesMasterIdLst>
    <p:notesMasterId r:id="rId15"/>
  </p:notesMasterIdLst>
  <p:handoutMasterIdLst>
    <p:handoutMasterId r:id="rId16"/>
  </p:handoutMasterIdLst>
  <p:sldIdLst>
    <p:sldId id="723" r:id="rId3"/>
    <p:sldId id="645" r:id="rId4"/>
    <p:sldId id="714" r:id="rId5"/>
    <p:sldId id="707" r:id="rId6"/>
    <p:sldId id="690" r:id="rId7"/>
    <p:sldId id="683" r:id="rId8"/>
    <p:sldId id="710" r:id="rId9"/>
    <p:sldId id="728" r:id="rId10"/>
    <p:sldId id="631" r:id="rId11"/>
    <p:sldId id="699" r:id="rId12"/>
    <p:sldId id="729" r:id="rId13"/>
    <p:sldId id="722" r:id="rId14"/>
  </p:sldIdLst>
  <p:sldSz cx="12192000" cy="6858000"/>
  <p:notesSz cx="9144000" cy="6858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66"/>
    <a:srgbClr val="FFCCCC"/>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46" autoAdjust="0"/>
    <p:restoredTop sz="89359" autoAdjust="0"/>
  </p:normalViewPr>
  <p:slideViewPr>
    <p:cSldViewPr>
      <p:cViewPr varScale="1">
        <p:scale>
          <a:sx n="68" d="100"/>
          <a:sy n="68" d="100"/>
        </p:scale>
        <p:origin x="864" y="7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1C71E5C2-7BBE-4EBC-A643-686DB7507AA8}" type="datetimeFigureOut">
              <a:rPr lang="en-US" smtClean="0"/>
              <a:pPr/>
              <a:t>6/21/2019</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FF7FB452-5E0E-4D79-ACD9-F0B2CA8A70FD}" type="slidenum">
              <a:rPr lang="en-US" smtClean="0"/>
              <a:pPr/>
              <a:t>‹#›</a:t>
            </a:fld>
            <a:endParaRPr lang="en-US"/>
          </a:p>
        </p:txBody>
      </p:sp>
    </p:spTree>
    <p:extLst>
      <p:ext uri="{BB962C8B-B14F-4D97-AF65-F5344CB8AC3E}">
        <p14:creationId xmlns:p14="http://schemas.microsoft.com/office/powerpoint/2010/main" val="26230374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05E4280-82A5-45A7-A725-1EEC1C0288BA}" type="datetimeFigureOut">
              <a:rPr lang="en-GB"/>
              <a:pPr>
                <a:defRPr/>
              </a:pPr>
              <a:t>21/06/2019</a:t>
            </a:fld>
            <a:endParaRPr lang="en-GB"/>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7231813C-C344-4156-A00F-205E8FDB0B07}" type="slidenum">
              <a:rPr lang="en-GB"/>
              <a:pPr>
                <a:defRPr/>
              </a:pPr>
              <a:t>‹#›</a:t>
            </a:fld>
            <a:endParaRPr lang="en-GB"/>
          </a:p>
        </p:txBody>
      </p:sp>
    </p:spTree>
    <p:extLst>
      <p:ext uri="{BB962C8B-B14F-4D97-AF65-F5344CB8AC3E}">
        <p14:creationId xmlns:p14="http://schemas.microsoft.com/office/powerpoint/2010/main" val="39314883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2286000" y="514350"/>
            <a:ext cx="4572000" cy="2571750"/>
          </a:xfrm>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JM"/>
          </a:p>
        </p:txBody>
      </p:sp>
      <p:sp>
        <p:nvSpPr>
          <p:cNvPr id="25604" name="Slide Number Placeholder 3"/>
          <p:cNvSpPr txBox="1">
            <a:spLocks noGrp="1"/>
          </p:cNvSpPr>
          <p:nvPr/>
        </p:nvSpPr>
        <p:spPr bwMode="auto">
          <a:xfrm>
            <a:off x="5179484" y="6513910"/>
            <a:ext cx="3962400" cy="342900"/>
          </a:xfrm>
          <a:prstGeom prst="rect">
            <a:avLst/>
          </a:prstGeom>
          <a:noFill/>
          <a:ln>
            <a:miter lim="800000"/>
            <a:headEnd/>
            <a:tailEnd/>
          </a:ln>
        </p:spPr>
        <p:txBody>
          <a:bodyPr anchor="b"/>
          <a:lstStyle/>
          <a:p>
            <a:pPr algn="r">
              <a:defRPr/>
            </a:pPr>
            <a:fld id="{3C772582-6A3F-492F-A86E-8317AC9F2B74}" type="slidenum">
              <a:rPr lang="en-JM" sz="1200">
                <a:latin typeface="+mn-lt"/>
              </a:rPr>
              <a:pPr algn="r">
                <a:defRPr/>
              </a:pPr>
              <a:t>1</a:t>
            </a:fld>
            <a:endParaRPr lang="en-JM" sz="1200">
              <a:latin typeface="+mn-lt"/>
            </a:endParaRPr>
          </a:p>
        </p:txBody>
      </p:sp>
    </p:spTree>
    <p:extLst>
      <p:ext uri="{BB962C8B-B14F-4D97-AF65-F5344CB8AC3E}">
        <p14:creationId xmlns:p14="http://schemas.microsoft.com/office/powerpoint/2010/main" val="28634463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2286000" y="514350"/>
            <a:ext cx="4572000" cy="2571750"/>
          </a:xfrm>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50000"/>
              </a:spcBef>
            </a:pPr>
            <a:r>
              <a:rPr lang="en-US" dirty="0">
                <a:solidFill>
                  <a:schemeClr val="bg1">
                    <a:lumMod val="50000"/>
                  </a:schemeClr>
                </a:solidFill>
                <a:latin typeface="Berlin Sans FB" pitchFamily="34" charset="0"/>
              </a:rPr>
              <a:t>2017’s lesson: “We have to push for greater mitigation regionally and globally (1.5 to stay alive) to offset the worst future possible.” </a:t>
            </a:r>
          </a:p>
          <a:p>
            <a:pPr marL="0" marR="0" indent="0" algn="l" defTabSz="914400" rtl="0" eaLnBrk="0" fontAlgn="base" latinLnBrk="0" hangingPunct="0">
              <a:lnSpc>
                <a:spcPct val="100000"/>
              </a:lnSpc>
              <a:spcBef>
                <a:spcPct val="50000"/>
              </a:spcBef>
              <a:spcAft>
                <a:spcPct val="0"/>
              </a:spcAft>
              <a:buClrTx/>
              <a:buSzTx/>
              <a:buFontTx/>
              <a:buNone/>
              <a:tabLst/>
              <a:defRPr/>
            </a:pPr>
            <a:r>
              <a:rPr lang="en-US" dirty="0">
                <a:solidFill>
                  <a:schemeClr val="bg1">
                    <a:lumMod val="50000"/>
                  </a:schemeClr>
                </a:solidFill>
                <a:latin typeface="Berlin Sans FB" pitchFamily="34" charset="0"/>
              </a:rPr>
              <a:t>2017’s lesson: “We all need  to be aware of the magnitude and scope of climate change’s impact on us as small island dwellers and use that knowledge to drive action for the common good”</a:t>
            </a:r>
          </a:p>
          <a:p>
            <a:pPr>
              <a:spcBef>
                <a:spcPct val="50000"/>
              </a:spcBef>
            </a:pPr>
            <a:endParaRPr lang="en-US" dirty="0">
              <a:solidFill>
                <a:schemeClr val="bg1">
                  <a:lumMod val="50000"/>
                </a:schemeClr>
              </a:solidFill>
              <a:latin typeface="Berlin Sans FB" pitchFamily="34" charset="0"/>
            </a:endParaRPr>
          </a:p>
          <a:p>
            <a:pPr eaLnBrk="1" hangingPunct="1">
              <a:spcBef>
                <a:spcPct val="0"/>
              </a:spcBef>
            </a:pPr>
            <a:endParaRPr lang="en-JM" dirty="0"/>
          </a:p>
        </p:txBody>
      </p:sp>
      <p:sp>
        <p:nvSpPr>
          <p:cNvPr id="25604" name="Slide Number Placeholder 3"/>
          <p:cNvSpPr txBox="1">
            <a:spLocks noGrp="1"/>
          </p:cNvSpPr>
          <p:nvPr/>
        </p:nvSpPr>
        <p:spPr bwMode="auto">
          <a:xfrm>
            <a:off x="5179484" y="6513910"/>
            <a:ext cx="3962400" cy="342900"/>
          </a:xfrm>
          <a:prstGeom prst="rect">
            <a:avLst/>
          </a:prstGeom>
          <a:noFill/>
          <a:ln>
            <a:miter lim="800000"/>
            <a:headEnd/>
            <a:tailEnd/>
          </a:ln>
        </p:spPr>
        <p:txBody>
          <a:bodyPr anchor="b"/>
          <a:lstStyle/>
          <a:p>
            <a:pPr algn="r">
              <a:defRPr/>
            </a:pPr>
            <a:fld id="{3C772582-6A3F-492F-A86E-8317AC9F2B74}" type="slidenum">
              <a:rPr lang="en-JM" sz="1200">
                <a:latin typeface="+mn-lt"/>
              </a:rPr>
              <a:pPr algn="r">
                <a:defRPr/>
              </a:pPr>
              <a:t>10</a:t>
            </a:fld>
            <a:endParaRPr lang="en-JM" sz="1200">
              <a:latin typeface="+mn-lt"/>
            </a:endParaRPr>
          </a:p>
        </p:txBody>
      </p:sp>
    </p:spTree>
    <p:extLst>
      <p:ext uri="{BB962C8B-B14F-4D97-AF65-F5344CB8AC3E}">
        <p14:creationId xmlns:p14="http://schemas.microsoft.com/office/powerpoint/2010/main" val="16567195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xfrm>
            <a:off x="2286000" y="514350"/>
            <a:ext cx="4572000" cy="2571750"/>
          </a:xfrm>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JM"/>
          </a:p>
        </p:txBody>
      </p:sp>
      <p:sp>
        <p:nvSpPr>
          <p:cNvPr id="87044" name="Slide Number Placeholder 3"/>
          <p:cNvSpPr txBox="1">
            <a:spLocks noGrp="1"/>
          </p:cNvSpPr>
          <p:nvPr/>
        </p:nvSpPr>
        <p:spPr bwMode="auto">
          <a:xfrm>
            <a:off x="5179484" y="6513910"/>
            <a:ext cx="3962400" cy="342900"/>
          </a:xfrm>
          <a:prstGeom prst="rect">
            <a:avLst/>
          </a:prstGeom>
          <a:noFill/>
          <a:ln w="9525">
            <a:noFill/>
            <a:miter lim="800000"/>
            <a:headEnd/>
            <a:tailEnd/>
          </a:ln>
        </p:spPr>
        <p:txBody>
          <a:bodyPr lIns="91431" tIns="45716" rIns="91431" bIns="45716" anchor="b"/>
          <a:lstStyle/>
          <a:p>
            <a:pPr algn="r"/>
            <a:fld id="{92BB7A57-0091-4F5E-90BC-4C4C09D287DC}" type="slidenum">
              <a:rPr lang="en-JM" sz="1200">
                <a:latin typeface="Calibri" pitchFamily="34" charset="0"/>
              </a:rPr>
              <a:pPr algn="r"/>
              <a:t>11</a:t>
            </a:fld>
            <a:endParaRPr lang="en-JM" sz="1200" dirty="0">
              <a:latin typeface="Calibri" pitchFamily="34" charset="0"/>
            </a:endParaRPr>
          </a:p>
        </p:txBody>
      </p:sp>
    </p:spTree>
    <p:extLst>
      <p:ext uri="{BB962C8B-B14F-4D97-AF65-F5344CB8AC3E}">
        <p14:creationId xmlns:p14="http://schemas.microsoft.com/office/powerpoint/2010/main" val="3702078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xfrm>
            <a:off x="2286000" y="514350"/>
            <a:ext cx="4572000" cy="2571750"/>
          </a:xfrm>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JM"/>
          </a:p>
        </p:txBody>
      </p:sp>
      <p:sp>
        <p:nvSpPr>
          <p:cNvPr id="87044" name="Slide Number Placeholder 3"/>
          <p:cNvSpPr txBox="1">
            <a:spLocks noGrp="1"/>
          </p:cNvSpPr>
          <p:nvPr/>
        </p:nvSpPr>
        <p:spPr bwMode="auto">
          <a:xfrm>
            <a:off x="5179484" y="6513910"/>
            <a:ext cx="3962400" cy="342900"/>
          </a:xfrm>
          <a:prstGeom prst="rect">
            <a:avLst/>
          </a:prstGeom>
          <a:noFill/>
          <a:ln w="9525">
            <a:noFill/>
            <a:miter lim="800000"/>
            <a:headEnd/>
            <a:tailEnd/>
          </a:ln>
        </p:spPr>
        <p:txBody>
          <a:bodyPr lIns="91431" tIns="45716" rIns="91431" bIns="45716" anchor="b"/>
          <a:lstStyle/>
          <a:p>
            <a:pPr algn="r"/>
            <a:fld id="{92BB7A57-0091-4F5E-90BC-4C4C09D287DC}" type="slidenum">
              <a:rPr lang="en-JM" sz="1200">
                <a:latin typeface="Calibri" pitchFamily="34" charset="0"/>
              </a:rPr>
              <a:pPr algn="r"/>
              <a:t>12</a:t>
            </a:fld>
            <a:endParaRPr lang="en-JM" sz="1200" dirty="0">
              <a:latin typeface="Calibri" pitchFamily="34" charset="0"/>
            </a:endParaRPr>
          </a:p>
        </p:txBody>
      </p:sp>
    </p:spTree>
    <p:extLst>
      <p:ext uri="{BB962C8B-B14F-4D97-AF65-F5344CB8AC3E}">
        <p14:creationId xmlns:p14="http://schemas.microsoft.com/office/powerpoint/2010/main" val="3702078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2286000" y="514350"/>
            <a:ext cx="4572000" cy="2571750"/>
          </a:xfrm>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JM" dirty="0"/>
          </a:p>
        </p:txBody>
      </p:sp>
      <p:sp>
        <p:nvSpPr>
          <p:cNvPr id="25604" name="Slide Number Placeholder 3"/>
          <p:cNvSpPr txBox="1">
            <a:spLocks noGrp="1"/>
          </p:cNvSpPr>
          <p:nvPr/>
        </p:nvSpPr>
        <p:spPr bwMode="auto">
          <a:xfrm>
            <a:off x="5179484" y="6513910"/>
            <a:ext cx="3962400" cy="342900"/>
          </a:xfrm>
          <a:prstGeom prst="rect">
            <a:avLst/>
          </a:prstGeom>
          <a:noFill/>
          <a:ln>
            <a:miter lim="800000"/>
            <a:headEnd/>
            <a:tailEnd/>
          </a:ln>
        </p:spPr>
        <p:txBody>
          <a:bodyPr anchor="b"/>
          <a:lstStyle/>
          <a:p>
            <a:pPr algn="r">
              <a:defRPr/>
            </a:pPr>
            <a:fld id="{3C772582-6A3F-492F-A86E-8317AC9F2B74}" type="slidenum">
              <a:rPr lang="en-JM" sz="1200">
                <a:latin typeface="+mn-lt"/>
              </a:rPr>
              <a:pPr algn="r">
                <a:defRPr/>
              </a:pPr>
              <a:t>2</a:t>
            </a:fld>
            <a:endParaRPr lang="en-JM" sz="1200">
              <a:latin typeface="+mn-lt"/>
            </a:endParaRPr>
          </a:p>
        </p:txBody>
      </p:sp>
    </p:spTree>
    <p:extLst>
      <p:ext uri="{BB962C8B-B14F-4D97-AF65-F5344CB8AC3E}">
        <p14:creationId xmlns:p14="http://schemas.microsoft.com/office/powerpoint/2010/main" val="1726880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xfrm>
            <a:off x="2286000" y="514350"/>
            <a:ext cx="4572000" cy="2571750"/>
          </a:xfrm>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JM"/>
          </a:p>
        </p:txBody>
      </p:sp>
      <p:sp>
        <p:nvSpPr>
          <p:cNvPr id="87044" name="Slide Number Placeholder 3"/>
          <p:cNvSpPr txBox="1">
            <a:spLocks noGrp="1"/>
          </p:cNvSpPr>
          <p:nvPr/>
        </p:nvSpPr>
        <p:spPr bwMode="auto">
          <a:xfrm>
            <a:off x="5179484" y="6513910"/>
            <a:ext cx="3962400" cy="342900"/>
          </a:xfrm>
          <a:prstGeom prst="rect">
            <a:avLst/>
          </a:prstGeom>
          <a:noFill/>
          <a:ln w="9525">
            <a:noFill/>
            <a:miter lim="800000"/>
            <a:headEnd/>
            <a:tailEnd/>
          </a:ln>
        </p:spPr>
        <p:txBody>
          <a:bodyPr lIns="91431" tIns="45716" rIns="91431" bIns="45716" anchor="b"/>
          <a:lstStyle/>
          <a:p>
            <a:pPr algn="r"/>
            <a:fld id="{92BB7A57-0091-4F5E-90BC-4C4C09D287DC}" type="slidenum">
              <a:rPr lang="en-JM" sz="1200">
                <a:latin typeface="Calibri" pitchFamily="34" charset="0"/>
              </a:rPr>
              <a:pPr algn="r"/>
              <a:t>3</a:t>
            </a:fld>
            <a:endParaRPr lang="en-JM" sz="1200" dirty="0">
              <a:latin typeface="Calibri" pitchFamily="34" charset="0"/>
            </a:endParaRPr>
          </a:p>
        </p:txBody>
      </p:sp>
    </p:spTree>
    <p:extLst>
      <p:ext uri="{BB962C8B-B14F-4D97-AF65-F5344CB8AC3E}">
        <p14:creationId xmlns:p14="http://schemas.microsoft.com/office/powerpoint/2010/main" val="1926965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xfrm>
            <a:off x="2286000" y="514350"/>
            <a:ext cx="4572000" cy="2571750"/>
          </a:xfrm>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JM"/>
          </a:p>
        </p:txBody>
      </p:sp>
      <p:sp>
        <p:nvSpPr>
          <p:cNvPr id="87044" name="Slide Number Placeholder 3"/>
          <p:cNvSpPr txBox="1">
            <a:spLocks noGrp="1"/>
          </p:cNvSpPr>
          <p:nvPr/>
        </p:nvSpPr>
        <p:spPr bwMode="auto">
          <a:xfrm>
            <a:off x="5179484" y="6513910"/>
            <a:ext cx="3962400" cy="342900"/>
          </a:xfrm>
          <a:prstGeom prst="rect">
            <a:avLst/>
          </a:prstGeom>
          <a:noFill/>
          <a:ln w="9525">
            <a:noFill/>
            <a:miter lim="800000"/>
            <a:headEnd/>
            <a:tailEnd/>
          </a:ln>
        </p:spPr>
        <p:txBody>
          <a:bodyPr lIns="91431" tIns="45716" rIns="91431" bIns="45716" anchor="b"/>
          <a:lstStyle/>
          <a:p>
            <a:pPr algn="r"/>
            <a:fld id="{92BB7A57-0091-4F5E-90BC-4C4C09D287DC}" type="slidenum">
              <a:rPr lang="en-JM" sz="1200">
                <a:latin typeface="Calibri" pitchFamily="34" charset="0"/>
              </a:rPr>
              <a:pPr algn="r"/>
              <a:t>4</a:t>
            </a:fld>
            <a:endParaRPr lang="en-JM" sz="1200" dirty="0">
              <a:latin typeface="Calibri" pitchFamily="34" charset="0"/>
            </a:endParaRPr>
          </a:p>
        </p:txBody>
      </p:sp>
    </p:spTree>
    <p:extLst>
      <p:ext uri="{BB962C8B-B14F-4D97-AF65-F5344CB8AC3E}">
        <p14:creationId xmlns:p14="http://schemas.microsoft.com/office/powerpoint/2010/main" val="3702078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2286000" y="514350"/>
            <a:ext cx="4572000" cy="2571750"/>
          </a:xfrm>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JM" dirty="0"/>
          </a:p>
        </p:txBody>
      </p:sp>
      <p:sp>
        <p:nvSpPr>
          <p:cNvPr id="25604" name="Slide Number Placeholder 3"/>
          <p:cNvSpPr txBox="1">
            <a:spLocks noGrp="1"/>
          </p:cNvSpPr>
          <p:nvPr/>
        </p:nvSpPr>
        <p:spPr bwMode="auto">
          <a:xfrm>
            <a:off x="5179484" y="6513910"/>
            <a:ext cx="3962400" cy="342900"/>
          </a:xfrm>
          <a:prstGeom prst="rect">
            <a:avLst/>
          </a:prstGeom>
          <a:noFill/>
          <a:ln>
            <a:miter lim="800000"/>
            <a:headEnd/>
            <a:tailEnd/>
          </a:ln>
        </p:spPr>
        <p:txBody>
          <a:bodyPr anchor="b"/>
          <a:lstStyle/>
          <a:p>
            <a:pPr algn="r">
              <a:defRPr/>
            </a:pPr>
            <a:fld id="{3C772582-6A3F-492F-A86E-8317AC9F2B74}" type="slidenum">
              <a:rPr lang="en-JM" sz="1200">
                <a:latin typeface="+mn-lt"/>
              </a:rPr>
              <a:pPr algn="r">
                <a:defRPr/>
              </a:pPr>
              <a:t>5</a:t>
            </a:fld>
            <a:endParaRPr lang="en-JM" sz="1200">
              <a:latin typeface="+mn-lt"/>
            </a:endParaRPr>
          </a:p>
        </p:txBody>
      </p:sp>
    </p:spTree>
    <p:extLst>
      <p:ext uri="{BB962C8B-B14F-4D97-AF65-F5344CB8AC3E}">
        <p14:creationId xmlns:p14="http://schemas.microsoft.com/office/powerpoint/2010/main" val="4137647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2286000" y="514350"/>
            <a:ext cx="4572000" cy="2571750"/>
          </a:xfrm>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JM"/>
          </a:p>
        </p:txBody>
      </p:sp>
      <p:sp>
        <p:nvSpPr>
          <p:cNvPr id="25604" name="Slide Number Placeholder 3"/>
          <p:cNvSpPr txBox="1">
            <a:spLocks noGrp="1"/>
          </p:cNvSpPr>
          <p:nvPr/>
        </p:nvSpPr>
        <p:spPr bwMode="auto">
          <a:xfrm>
            <a:off x="5179484" y="6513910"/>
            <a:ext cx="3962400" cy="342900"/>
          </a:xfrm>
          <a:prstGeom prst="rect">
            <a:avLst/>
          </a:prstGeom>
          <a:noFill/>
          <a:ln>
            <a:miter lim="800000"/>
            <a:headEnd/>
            <a:tailEnd/>
          </a:ln>
        </p:spPr>
        <p:txBody>
          <a:bodyPr anchor="b"/>
          <a:lstStyle/>
          <a:p>
            <a:pPr algn="r">
              <a:defRPr/>
            </a:pPr>
            <a:fld id="{3C772582-6A3F-492F-A86E-8317AC9F2B74}" type="slidenum">
              <a:rPr lang="en-JM" sz="1200">
                <a:latin typeface="+mn-lt"/>
              </a:rPr>
              <a:pPr algn="r">
                <a:defRPr/>
              </a:pPr>
              <a:t>6</a:t>
            </a:fld>
            <a:endParaRPr lang="en-JM" sz="1200">
              <a:latin typeface="+mn-lt"/>
            </a:endParaRPr>
          </a:p>
        </p:txBody>
      </p:sp>
    </p:spTree>
    <p:extLst>
      <p:ext uri="{BB962C8B-B14F-4D97-AF65-F5344CB8AC3E}">
        <p14:creationId xmlns:p14="http://schemas.microsoft.com/office/powerpoint/2010/main" val="695084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2286000" y="514350"/>
            <a:ext cx="4572000" cy="2571750"/>
          </a:xfrm>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JM"/>
          </a:p>
        </p:txBody>
      </p:sp>
      <p:sp>
        <p:nvSpPr>
          <p:cNvPr id="25604" name="Slide Number Placeholder 3"/>
          <p:cNvSpPr txBox="1">
            <a:spLocks noGrp="1"/>
          </p:cNvSpPr>
          <p:nvPr/>
        </p:nvSpPr>
        <p:spPr bwMode="auto">
          <a:xfrm>
            <a:off x="5179484" y="6513910"/>
            <a:ext cx="3962400" cy="342900"/>
          </a:xfrm>
          <a:prstGeom prst="rect">
            <a:avLst/>
          </a:prstGeom>
          <a:noFill/>
          <a:ln>
            <a:miter lim="800000"/>
            <a:headEnd/>
            <a:tailEnd/>
          </a:ln>
        </p:spPr>
        <p:txBody>
          <a:bodyPr anchor="b"/>
          <a:lstStyle/>
          <a:p>
            <a:pPr algn="r">
              <a:defRPr/>
            </a:pPr>
            <a:fld id="{3C772582-6A3F-492F-A86E-8317AC9F2B74}" type="slidenum">
              <a:rPr lang="en-JM" sz="1200">
                <a:latin typeface="+mn-lt"/>
              </a:rPr>
              <a:pPr algn="r">
                <a:defRPr/>
              </a:pPr>
              <a:t>7</a:t>
            </a:fld>
            <a:endParaRPr lang="en-JM" sz="1200">
              <a:latin typeface="+mn-lt"/>
            </a:endParaRPr>
          </a:p>
        </p:txBody>
      </p:sp>
    </p:spTree>
    <p:extLst>
      <p:ext uri="{BB962C8B-B14F-4D97-AF65-F5344CB8AC3E}">
        <p14:creationId xmlns:p14="http://schemas.microsoft.com/office/powerpoint/2010/main" val="2530011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xfrm>
            <a:off x="2286000" y="514350"/>
            <a:ext cx="4572000" cy="2571750"/>
          </a:xfrm>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JM"/>
          </a:p>
        </p:txBody>
      </p:sp>
      <p:sp>
        <p:nvSpPr>
          <p:cNvPr id="87044" name="Slide Number Placeholder 3"/>
          <p:cNvSpPr txBox="1">
            <a:spLocks noGrp="1"/>
          </p:cNvSpPr>
          <p:nvPr/>
        </p:nvSpPr>
        <p:spPr bwMode="auto">
          <a:xfrm>
            <a:off x="5179484" y="6513910"/>
            <a:ext cx="3962400" cy="342900"/>
          </a:xfrm>
          <a:prstGeom prst="rect">
            <a:avLst/>
          </a:prstGeom>
          <a:noFill/>
          <a:ln w="9525">
            <a:noFill/>
            <a:miter lim="800000"/>
            <a:headEnd/>
            <a:tailEnd/>
          </a:ln>
        </p:spPr>
        <p:txBody>
          <a:bodyPr lIns="91431" tIns="45716" rIns="91431" bIns="45716" anchor="b"/>
          <a:lstStyle/>
          <a:p>
            <a:pPr algn="r"/>
            <a:fld id="{92BB7A57-0091-4F5E-90BC-4C4C09D287DC}" type="slidenum">
              <a:rPr lang="en-JM" sz="1200">
                <a:latin typeface="Calibri" pitchFamily="34" charset="0"/>
              </a:rPr>
              <a:pPr algn="r"/>
              <a:t>8</a:t>
            </a:fld>
            <a:endParaRPr lang="en-JM" sz="1200" dirty="0">
              <a:latin typeface="Calibri" pitchFamily="34" charset="0"/>
            </a:endParaRPr>
          </a:p>
        </p:txBody>
      </p:sp>
    </p:spTree>
    <p:extLst>
      <p:ext uri="{BB962C8B-B14F-4D97-AF65-F5344CB8AC3E}">
        <p14:creationId xmlns:p14="http://schemas.microsoft.com/office/powerpoint/2010/main" val="3702078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2286000" y="514350"/>
            <a:ext cx="4572000" cy="2571750"/>
          </a:xfrm>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JM"/>
          </a:p>
        </p:txBody>
      </p:sp>
      <p:sp>
        <p:nvSpPr>
          <p:cNvPr id="25604" name="Slide Number Placeholder 3"/>
          <p:cNvSpPr txBox="1">
            <a:spLocks noGrp="1"/>
          </p:cNvSpPr>
          <p:nvPr/>
        </p:nvSpPr>
        <p:spPr bwMode="auto">
          <a:xfrm>
            <a:off x="5179484" y="6513910"/>
            <a:ext cx="3962400" cy="342900"/>
          </a:xfrm>
          <a:prstGeom prst="rect">
            <a:avLst/>
          </a:prstGeom>
          <a:noFill/>
          <a:ln>
            <a:miter lim="800000"/>
            <a:headEnd/>
            <a:tailEnd/>
          </a:ln>
        </p:spPr>
        <p:txBody>
          <a:bodyPr anchor="b"/>
          <a:lstStyle/>
          <a:p>
            <a:pPr algn="r">
              <a:defRPr/>
            </a:pPr>
            <a:fld id="{3C772582-6A3F-492F-A86E-8317AC9F2B74}" type="slidenum">
              <a:rPr lang="en-JM" sz="1200">
                <a:latin typeface="+mn-lt"/>
              </a:rPr>
              <a:pPr algn="r">
                <a:defRPr/>
              </a:pPr>
              <a:t>9</a:t>
            </a:fld>
            <a:endParaRPr lang="en-JM" sz="1200">
              <a:latin typeface="+mn-lt"/>
            </a:endParaRPr>
          </a:p>
        </p:txBody>
      </p:sp>
    </p:spTree>
    <p:extLst>
      <p:ext uri="{BB962C8B-B14F-4D97-AF65-F5344CB8AC3E}">
        <p14:creationId xmlns:p14="http://schemas.microsoft.com/office/powerpoint/2010/main" val="3281814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029"/>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029"/>
          </a:p>
        </p:txBody>
      </p:sp>
      <p:sp>
        <p:nvSpPr>
          <p:cNvPr id="4" name="Date Placeholder 3"/>
          <p:cNvSpPr>
            <a:spLocks noGrp="1"/>
          </p:cNvSpPr>
          <p:nvPr>
            <p:ph type="dt" sz="half" idx="10"/>
          </p:nvPr>
        </p:nvSpPr>
        <p:spPr/>
        <p:txBody>
          <a:bodyPr/>
          <a:lstStyle/>
          <a:p>
            <a:fld id="{72A3C0C5-1CAD-47C9-A9B4-60E186200613}" type="datetimeFigureOut">
              <a:rPr lang="en-029" smtClean="0"/>
              <a:pPr/>
              <a:t>21/06/2019</a:t>
            </a:fld>
            <a:endParaRPr lang="en-029"/>
          </a:p>
        </p:txBody>
      </p:sp>
      <p:sp>
        <p:nvSpPr>
          <p:cNvPr id="5" name="Footer Placeholder 4"/>
          <p:cNvSpPr>
            <a:spLocks noGrp="1"/>
          </p:cNvSpPr>
          <p:nvPr>
            <p:ph type="ftr" sz="quarter" idx="11"/>
          </p:nvPr>
        </p:nvSpPr>
        <p:spPr/>
        <p:txBody>
          <a:bodyPr/>
          <a:lstStyle/>
          <a:p>
            <a:endParaRPr lang="en-029"/>
          </a:p>
        </p:txBody>
      </p:sp>
      <p:sp>
        <p:nvSpPr>
          <p:cNvPr id="6" name="Slide Number Placeholder 5"/>
          <p:cNvSpPr>
            <a:spLocks noGrp="1"/>
          </p:cNvSpPr>
          <p:nvPr>
            <p:ph type="sldNum" sz="quarter" idx="12"/>
          </p:nvPr>
        </p:nvSpPr>
        <p:spPr/>
        <p:txBody>
          <a:bodyPr/>
          <a:lstStyle/>
          <a:p>
            <a:fld id="{6AE98777-8E1F-4D8E-ACCE-AA72F6541DDB}" type="slidenum">
              <a:rPr lang="en-029" smtClean="0"/>
              <a:pPr/>
              <a:t>‹#›</a:t>
            </a:fld>
            <a:endParaRPr lang="en-029"/>
          </a:p>
        </p:txBody>
      </p:sp>
    </p:spTree>
    <p:extLst>
      <p:ext uri="{BB962C8B-B14F-4D97-AF65-F5344CB8AC3E}">
        <p14:creationId xmlns:p14="http://schemas.microsoft.com/office/powerpoint/2010/main" val="4294132742"/>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029"/>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029"/>
          </a:p>
        </p:txBody>
      </p:sp>
      <p:sp>
        <p:nvSpPr>
          <p:cNvPr id="4" name="Date Placeholder 3"/>
          <p:cNvSpPr>
            <a:spLocks noGrp="1"/>
          </p:cNvSpPr>
          <p:nvPr>
            <p:ph type="dt" sz="half" idx="10"/>
          </p:nvPr>
        </p:nvSpPr>
        <p:spPr/>
        <p:txBody>
          <a:bodyPr/>
          <a:lstStyle/>
          <a:p>
            <a:fld id="{72A3C0C5-1CAD-47C9-A9B4-60E186200613}" type="datetimeFigureOut">
              <a:rPr lang="en-029" smtClean="0"/>
              <a:pPr/>
              <a:t>21/06/2019</a:t>
            </a:fld>
            <a:endParaRPr lang="en-029"/>
          </a:p>
        </p:txBody>
      </p:sp>
      <p:sp>
        <p:nvSpPr>
          <p:cNvPr id="5" name="Footer Placeholder 4"/>
          <p:cNvSpPr>
            <a:spLocks noGrp="1"/>
          </p:cNvSpPr>
          <p:nvPr>
            <p:ph type="ftr" sz="quarter" idx="11"/>
          </p:nvPr>
        </p:nvSpPr>
        <p:spPr/>
        <p:txBody>
          <a:bodyPr/>
          <a:lstStyle/>
          <a:p>
            <a:endParaRPr lang="en-029"/>
          </a:p>
        </p:txBody>
      </p:sp>
      <p:sp>
        <p:nvSpPr>
          <p:cNvPr id="6" name="Slide Number Placeholder 5"/>
          <p:cNvSpPr>
            <a:spLocks noGrp="1"/>
          </p:cNvSpPr>
          <p:nvPr>
            <p:ph type="sldNum" sz="quarter" idx="12"/>
          </p:nvPr>
        </p:nvSpPr>
        <p:spPr/>
        <p:txBody>
          <a:bodyPr/>
          <a:lstStyle/>
          <a:p>
            <a:pPr>
              <a:defRPr/>
            </a:pPr>
            <a:fld id="{A2145337-8691-4F0B-9455-72CE7976997F}" type="slidenum">
              <a:rPr lang="en-GB" smtClean="0"/>
              <a:pPr>
                <a:defRPr/>
              </a:pPr>
              <a:t>‹#›</a:t>
            </a:fld>
            <a:endParaRPr lang="en-GB"/>
          </a:p>
        </p:txBody>
      </p:sp>
    </p:spTree>
    <p:extLst>
      <p:ext uri="{BB962C8B-B14F-4D97-AF65-F5344CB8AC3E}">
        <p14:creationId xmlns:p14="http://schemas.microsoft.com/office/powerpoint/2010/main" val="525065611"/>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029"/>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029"/>
          </a:p>
        </p:txBody>
      </p:sp>
      <p:sp>
        <p:nvSpPr>
          <p:cNvPr id="4" name="Date Placeholder 3"/>
          <p:cNvSpPr>
            <a:spLocks noGrp="1"/>
          </p:cNvSpPr>
          <p:nvPr>
            <p:ph type="dt" sz="half" idx="10"/>
          </p:nvPr>
        </p:nvSpPr>
        <p:spPr/>
        <p:txBody>
          <a:bodyPr/>
          <a:lstStyle/>
          <a:p>
            <a:fld id="{72A3C0C5-1CAD-47C9-A9B4-60E186200613}" type="datetimeFigureOut">
              <a:rPr lang="en-029" smtClean="0"/>
              <a:pPr/>
              <a:t>21/06/2019</a:t>
            </a:fld>
            <a:endParaRPr lang="en-029"/>
          </a:p>
        </p:txBody>
      </p:sp>
      <p:sp>
        <p:nvSpPr>
          <p:cNvPr id="5" name="Footer Placeholder 4"/>
          <p:cNvSpPr>
            <a:spLocks noGrp="1"/>
          </p:cNvSpPr>
          <p:nvPr>
            <p:ph type="ftr" sz="quarter" idx="11"/>
          </p:nvPr>
        </p:nvSpPr>
        <p:spPr/>
        <p:txBody>
          <a:bodyPr/>
          <a:lstStyle/>
          <a:p>
            <a:endParaRPr lang="en-029"/>
          </a:p>
        </p:txBody>
      </p:sp>
      <p:sp>
        <p:nvSpPr>
          <p:cNvPr id="6" name="Slide Number Placeholder 5"/>
          <p:cNvSpPr>
            <a:spLocks noGrp="1"/>
          </p:cNvSpPr>
          <p:nvPr>
            <p:ph type="sldNum" sz="quarter" idx="12"/>
          </p:nvPr>
        </p:nvSpPr>
        <p:spPr/>
        <p:txBody>
          <a:bodyPr/>
          <a:lstStyle/>
          <a:p>
            <a:pPr>
              <a:defRPr/>
            </a:pPr>
            <a:fld id="{4416E402-8259-4479-A70D-F2DB359D1DAA}" type="slidenum">
              <a:rPr lang="en-GB" smtClean="0"/>
              <a:pPr>
                <a:defRPr/>
              </a:pPr>
              <a:t>‹#›</a:t>
            </a:fld>
            <a:endParaRPr lang="en-GB"/>
          </a:p>
        </p:txBody>
      </p:sp>
    </p:spTree>
    <p:extLst>
      <p:ext uri="{BB962C8B-B14F-4D97-AF65-F5344CB8AC3E}">
        <p14:creationId xmlns:p14="http://schemas.microsoft.com/office/powerpoint/2010/main" val="312765187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28928" y="155448"/>
            <a:ext cx="10050272" cy="1143000"/>
          </a:xfrm>
        </p:spPr>
        <p:txBody>
          <a:bodyPr>
            <a:noAutofit/>
          </a:bodyPr>
          <a:lstStyle>
            <a:lvl1pPr algn="l" defTabSz="914400" rtl="0" eaLnBrk="1" latinLnBrk="0" hangingPunct="1">
              <a:spcBef>
                <a:spcPct val="0"/>
              </a:spcBef>
              <a:buNone/>
              <a:defRPr sz="3200" kern="1200" cap="small" spc="200" baseline="0">
                <a:solidFill>
                  <a:schemeClr val="tx1"/>
                </a:solidFill>
                <a:latin typeface="+mj-lt"/>
                <a:ea typeface="+mj-ea"/>
                <a:cs typeface="+mj-cs"/>
              </a:defRPr>
            </a:lvl1pPr>
          </a:lstStyle>
          <a:p>
            <a:r>
              <a:rPr lang="en-US"/>
              <a:t>Click to edit Master title style</a:t>
            </a:r>
            <a:endParaRPr/>
          </a:p>
        </p:txBody>
      </p:sp>
      <p:sp>
        <p:nvSpPr>
          <p:cNvPr id="3" name="Content Placeholder 2"/>
          <p:cNvSpPr>
            <a:spLocks noGrp="1"/>
          </p:cNvSpPr>
          <p:nvPr>
            <p:ph idx="1"/>
          </p:nvPr>
        </p:nvSpPr>
        <p:spPr>
          <a:xfrm>
            <a:off x="1422400" y="1524001"/>
            <a:ext cx="9806432" cy="4454189"/>
          </a:xfrm>
        </p:spPr>
        <p:txBody>
          <a:bodyPr>
            <a:normAutofit/>
          </a:bodyPr>
          <a:lstStyle>
            <a:lvl1pPr>
              <a:defRPr sz="22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Slide Number Placeholder 22"/>
          <p:cNvSpPr>
            <a:spLocks noGrp="1"/>
          </p:cNvSpPr>
          <p:nvPr>
            <p:ph type="sldNum" sz="quarter" idx="10"/>
          </p:nvPr>
        </p:nvSpPr>
        <p:spPr/>
        <p:txBody>
          <a:bodyPr/>
          <a:lstStyle>
            <a:lvl1pPr>
              <a:defRPr/>
            </a:lvl1pPr>
          </a:lstStyle>
          <a:p>
            <a:pPr>
              <a:defRPr/>
            </a:pPr>
            <a:fld id="{382C21C9-65A2-4AB9-9ED7-1614A1D83B99}" type="slidenum">
              <a:rPr lang="en-JM"/>
              <a:pPr>
                <a:defRPr/>
              </a:pPr>
              <a:t>‹#›</a:t>
            </a:fld>
            <a:endParaRPr lang="en-JM"/>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029"/>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029"/>
          </a:p>
        </p:txBody>
      </p:sp>
      <p:sp>
        <p:nvSpPr>
          <p:cNvPr id="4" name="Date Placeholder 3"/>
          <p:cNvSpPr>
            <a:spLocks noGrp="1"/>
          </p:cNvSpPr>
          <p:nvPr>
            <p:ph type="dt" sz="half" idx="10"/>
          </p:nvPr>
        </p:nvSpPr>
        <p:spPr/>
        <p:txBody>
          <a:bodyPr/>
          <a:lstStyle/>
          <a:p>
            <a:fld id="{72A3C0C5-1CAD-47C9-A9B4-60E186200613}" type="datetimeFigureOut">
              <a:rPr lang="en-029" smtClean="0">
                <a:solidFill>
                  <a:prstClr val="black">
                    <a:tint val="75000"/>
                  </a:prstClr>
                </a:solidFill>
              </a:rPr>
              <a:pPr/>
              <a:t>21/06/2019</a:t>
            </a:fld>
            <a:endParaRPr lang="en-029">
              <a:solidFill>
                <a:prstClr val="black">
                  <a:tint val="75000"/>
                </a:prstClr>
              </a:solidFill>
            </a:endParaRPr>
          </a:p>
        </p:txBody>
      </p:sp>
      <p:sp>
        <p:nvSpPr>
          <p:cNvPr id="5" name="Footer Placeholder 4"/>
          <p:cNvSpPr>
            <a:spLocks noGrp="1"/>
          </p:cNvSpPr>
          <p:nvPr>
            <p:ph type="ftr" sz="quarter" idx="11"/>
          </p:nvPr>
        </p:nvSpPr>
        <p:spPr/>
        <p:txBody>
          <a:bodyPr/>
          <a:lstStyle/>
          <a:p>
            <a:endParaRPr lang="en-029">
              <a:solidFill>
                <a:prstClr val="black">
                  <a:tint val="75000"/>
                </a:prstClr>
              </a:solidFill>
            </a:endParaRPr>
          </a:p>
        </p:txBody>
      </p:sp>
      <p:sp>
        <p:nvSpPr>
          <p:cNvPr id="6" name="Slide Number Placeholder 5"/>
          <p:cNvSpPr>
            <a:spLocks noGrp="1"/>
          </p:cNvSpPr>
          <p:nvPr>
            <p:ph type="sldNum" sz="quarter" idx="12"/>
          </p:nvPr>
        </p:nvSpPr>
        <p:spPr/>
        <p:txBody>
          <a:bodyPr/>
          <a:lstStyle/>
          <a:p>
            <a:fld id="{6AE98777-8E1F-4D8E-ACCE-AA72F6541DDB}" type="slidenum">
              <a:rPr lang="en-029" smtClean="0">
                <a:solidFill>
                  <a:prstClr val="black">
                    <a:tint val="75000"/>
                  </a:prstClr>
                </a:solidFill>
              </a:rPr>
              <a:pPr/>
              <a:t>‹#›</a:t>
            </a:fld>
            <a:endParaRPr lang="en-029">
              <a:solidFill>
                <a:prstClr val="black">
                  <a:tint val="75000"/>
                </a:prstClr>
              </a:solidFill>
            </a:endParaRPr>
          </a:p>
        </p:txBody>
      </p:sp>
    </p:spTree>
    <p:extLst>
      <p:ext uri="{BB962C8B-B14F-4D97-AF65-F5344CB8AC3E}">
        <p14:creationId xmlns:p14="http://schemas.microsoft.com/office/powerpoint/2010/main" val="311300029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029"/>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029"/>
          </a:p>
        </p:txBody>
      </p:sp>
      <p:sp>
        <p:nvSpPr>
          <p:cNvPr id="4" name="Date Placeholder 3"/>
          <p:cNvSpPr>
            <a:spLocks noGrp="1"/>
          </p:cNvSpPr>
          <p:nvPr>
            <p:ph type="dt" sz="half" idx="10"/>
          </p:nvPr>
        </p:nvSpPr>
        <p:spPr/>
        <p:txBody>
          <a:bodyPr/>
          <a:lstStyle/>
          <a:p>
            <a:fld id="{72A3C0C5-1CAD-47C9-A9B4-60E186200613}" type="datetimeFigureOut">
              <a:rPr lang="en-029" smtClean="0">
                <a:solidFill>
                  <a:prstClr val="black">
                    <a:tint val="75000"/>
                  </a:prstClr>
                </a:solidFill>
              </a:rPr>
              <a:pPr/>
              <a:t>21/06/2019</a:t>
            </a:fld>
            <a:endParaRPr lang="en-029">
              <a:solidFill>
                <a:prstClr val="black">
                  <a:tint val="75000"/>
                </a:prstClr>
              </a:solidFill>
            </a:endParaRPr>
          </a:p>
        </p:txBody>
      </p:sp>
      <p:sp>
        <p:nvSpPr>
          <p:cNvPr id="5" name="Footer Placeholder 4"/>
          <p:cNvSpPr>
            <a:spLocks noGrp="1"/>
          </p:cNvSpPr>
          <p:nvPr>
            <p:ph type="ftr" sz="quarter" idx="11"/>
          </p:nvPr>
        </p:nvSpPr>
        <p:spPr/>
        <p:txBody>
          <a:bodyPr/>
          <a:lstStyle/>
          <a:p>
            <a:endParaRPr lang="en-029">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BFD435A4-DD06-47AE-8979-CFB6509841BD}"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067935323"/>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029"/>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A3C0C5-1CAD-47C9-A9B4-60E186200613}" type="datetimeFigureOut">
              <a:rPr lang="en-029" smtClean="0">
                <a:solidFill>
                  <a:prstClr val="black">
                    <a:tint val="75000"/>
                  </a:prstClr>
                </a:solidFill>
              </a:rPr>
              <a:pPr/>
              <a:t>21/06/2019</a:t>
            </a:fld>
            <a:endParaRPr lang="en-029">
              <a:solidFill>
                <a:prstClr val="black">
                  <a:tint val="75000"/>
                </a:prstClr>
              </a:solidFill>
            </a:endParaRPr>
          </a:p>
        </p:txBody>
      </p:sp>
      <p:sp>
        <p:nvSpPr>
          <p:cNvPr id="5" name="Footer Placeholder 4"/>
          <p:cNvSpPr>
            <a:spLocks noGrp="1"/>
          </p:cNvSpPr>
          <p:nvPr>
            <p:ph type="ftr" sz="quarter" idx="11"/>
          </p:nvPr>
        </p:nvSpPr>
        <p:spPr/>
        <p:txBody>
          <a:bodyPr/>
          <a:lstStyle/>
          <a:p>
            <a:endParaRPr lang="en-029">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4416E402-8259-4479-A70D-F2DB359D1DAA}"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47564148"/>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029"/>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029"/>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029"/>
          </a:p>
        </p:txBody>
      </p:sp>
      <p:sp>
        <p:nvSpPr>
          <p:cNvPr id="5" name="Date Placeholder 4"/>
          <p:cNvSpPr>
            <a:spLocks noGrp="1"/>
          </p:cNvSpPr>
          <p:nvPr>
            <p:ph type="dt" sz="half" idx="10"/>
          </p:nvPr>
        </p:nvSpPr>
        <p:spPr/>
        <p:txBody>
          <a:bodyPr/>
          <a:lstStyle/>
          <a:p>
            <a:fld id="{72A3C0C5-1CAD-47C9-A9B4-60E186200613}" type="datetimeFigureOut">
              <a:rPr lang="en-029" smtClean="0">
                <a:solidFill>
                  <a:prstClr val="black">
                    <a:tint val="75000"/>
                  </a:prstClr>
                </a:solidFill>
              </a:rPr>
              <a:pPr/>
              <a:t>21/06/2019</a:t>
            </a:fld>
            <a:endParaRPr lang="en-029">
              <a:solidFill>
                <a:prstClr val="black">
                  <a:tint val="75000"/>
                </a:prstClr>
              </a:solidFill>
            </a:endParaRPr>
          </a:p>
        </p:txBody>
      </p:sp>
      <p:sp>
        <p:nvSpPr>
          <p:cNvPr id="6" name="Footer Placeholder 5"/>
          <p:cNvSpPr>
            <a:spLocks noGrp="1"/>
          </p:cNvSpPr>
          <p:nvPr>
            <p:ph type="ftr" sz="quarter" idx="11"/>
          </p:nvPr>
        </p:nvSpPr>
        <p:spPr/>
        <p:txBody>
          <a:bodyPr/>
          <a:lstStyle/>
          <a:p>
            <a:endParaRPr lang="en-029">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F51812BF-5E1A-45C3-8A33-B9336B3D4CCA}"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065300231"/>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029"/>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029"/>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029"/>
          </a:p>
        </p:txBody>
      </p:sp>
      <p:sp>
        <p:nvSpPr>
          <p:cNvPr id="7" name="Date Placeholder 6"/>
          <p:cNvSpPr>
            <a:spLocks noGrp="1"/>
          </p:cNvSpPr>
          <p:nvPr>
            <p:ph type="dt" sz="half" idx="10"/>
          </p:nvPr>
        </p:nvSpPr>
        <p:spPr/>
        <p:txBody>
          <a:bodyPr/>
          <a:lstStyle/>
          <a:p>
            <a:fld id="{72A3C0C5-1CAD-47C9-A9B4-60E186200613}" type="datetimeFigureOut">
              <a:rPr lang="en-029" smtClean="0">
                <a:solidFill>
                  <a:prstClr val="black">
                    <a:tint val="75000"/>
                  </a:prstClr>
                </a:solidFill>
              </a:rPr>
              <a:pPr/>
              <a:t>21/06/2019</a:t>
            </a:fld>
            <a:endParaRPr lang="en-029">
              <a:solidFill>
                <a:prstClr val="black">
                  <a:tint val="75000"/>
                </a:prstClr>
              </a:solidFill>
            </a:endParaRPr>
          </a:p>
        </p:txBody>
      </p:sp>
      <p:sp>
        <p:nvSpPr>
          <p:cNvPr id="8" name="Footer Placeholder 7"/>
          <p:cNvSpPr>
            <a:spLocks noGrp="1"/>
          </p:cNvSpPr>
          <p:nvPr>
            <p:ph type="ftr" sz="quarter" idx="11"/>
          </p:nvPr>
        </p:nvSpPr>
        <p:spPr/>
        <p:txBody>
          <a:bodyPr/>
          <a:lstStyle/>
          <a:p>
            <a:endParaRPr lang="en-029">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0F34360F-4095-4464-BE4B-937156B1EE2F}"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852389030"/>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029"/>
          </a:p>
        </p:txBody>
      </p:sp>
      <p:sp>
        <p:nvSpPr>
          <p:cNvPr id="3" name="Date Placeholder 2"/>
          <p:cNvSpPr>
            <a:spLocks noGrp="1"/>
          </p:cNvSpPr>
          <p:nvPr>
            <p:ph type="dt" sz="half" idx="10"/>
          </p:nvPr>
        </p:nvSpPr>
        <p:spPr/>
        <p:txBody>
          <a:bodyPr/>
          <a:lstStyle/>
          <a:p>
            <a:fld id="{72A3C0C5-1CAD-47C9-A9B4-60E186200613}" type="datetimeFigureOut">
              <a:rPr lang="en-029" smtClean="0">
                <a:solidFill>
                  <a:prstClr val="black">
                    <a:tint val="75000"/>
                  </a:prstClr>
                </a:solidFill>
              </a:rPr>
              <a:pPr/>
              <a:t>21/06/2019</a:t>
            </a:fld>
            <a:endParaRPr lang="en-029">
              <a:solidFill>
                <a:prstClr val="black">
                  <a:tint val="75000"/>
                </a:prstClr>
              </a:solidFill>
            </a:endParaRPr>
          </a:p>
        </p:txBody>
      </p:sp>
      <p:sp>
        <p:nvSpPr>
          <p:cNvPr id="4" name="Footer Placeholder 3"/>
          <p:cNvSpPr>
            <a:spLocks noGrp="1"/>
          </p:cNvSpPr>
          <p:nvPr>
            <p:ph type="ftr" sz="quarter" idx="11"/>
          </p:nvPr>
        </p:nvSpPr>
        <p:spPr/>
        <p:txBody>
          <a:bodyPr/>
          <a:lstStyle/>
          <a:p>
            <a:endParaRPr lang="en-029">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57ABEABD-7FD9-409D-B6EC-1FF393466776}"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506111861"/>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A3C0C5-1CAD-47C9-A9B4-60E186200613}" type="datetimeFigureOut">
              <a:rPr lang="en-029" smtClean="0">
                <a:solidFill>
                  <a:prstClr val="black">
                    <a:tint val="75000"/>
                  </a:prstClr>
                </a:solidFill>
              </a:rPr>
              <a:pPr/>
              <a:t>21/06/2019</a:t>
            </a:fld>
            <a:endParaRPr lang="en-029">
              <a:solidFill>
                <a:prstClr val="black">
                  <a:tint val="75000"/>
                </a:prstClr>
              </a:solidFill>
            </a:endParaRPr>
          </a:p>
        </p:txBody>
      </p:sp>
      <p:sp>
        <p:nvSpPr>
          <p:cNvPr id="3" name="Footer Placeholder 2"/>
          <p:cNvSpPr>
            <a:spLocks noGrp="1"/>
          </p:cNvSpPr>
          <p:nvPr>
            <p:ph type="ftr" sz="quarter" idx="11"/>
          </p:nvPr>
        </p:nvSpPr>
        <p:spPr/>
        <p:txBody>
          <a:bodyPr/>
          <a:lstStyle/>
          <a:p>
            <a:endParaRPr lang="en-029">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28D2F8B2-EA7C-4A86-ADCA-28A2060F23B0}"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53276653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029"/>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029"/>
          </a:p>
        </p:txBody>
      </p:sp>
      <p:sp>
        <p:nvSpPr>
          <p:cNvPr id="4" name="Date Placeholder 3"/>
          <p:cNvSpPr>
            <a:spLocks noGrp="1"/>
          </p:cNvSpPr>
          <p:nvPr>
            <p:ph type="dt" sz="half" idx="10"/>
          </p:nvPr>
        </p:nvSpPr>
        <p:spPr/>
        <p:txBody>
          <a:bodyPr/>
          <a:lstStyle/>
          <a:p>
            <a:fld id="{72A3C0C5-1CAD-47C9-A9B4-60E186200613}" type="datetimeFigureOut">
              <a:rPr lang="en-029" smtClean="0"/>
              <a:pPr/>
              <a:t>21/06/2019</a:t>
            </a:fld>
            <a:endParaRPr lang="en-029"/>
          </a:p>
        </p:txBody>
      </p:sp>
      <p:sp>
        <p:nvSpPr>
          <p:cNvPr id="5" name="Footer Placeholder 4"/>
          <p:cNvSpPr>
            <a:spLocks noGrp="1"/>
          </p:cNvSpPr>
          <p:nvPr>
            <p:ph type="ftr" sz="quarter" idx="11"/>
          </p:nvPr>
        </p:nvSpPr>
        <p:spPr/>
        <p:txBody>
          <a:bodyPr/>
          <a:lstStyle/>
          <a:p>
            <a:endParaRPr lang="en-029"/>
          </a:p>
        </p:txBody>
      </p:sp>
      <p:sp>
        <p:nvSpPr>
          <p:cNvPr id="6" name="Slide Number Placeholder 5"/>
          <p:cNvSpPr>
            <a:spLocks noGrp="1"/>
          </p:cNvSpPr>
          <p:nvPr>
            <p:ph type="sldNum" sz="quarter" idx="12"/>
          </p:nvPr>
        </p:nvSpPr>
        <p:spPr/>
        <p:txBody>
          <a:bodyPr/>
          <a:lstStyle/>
          <a:p>
            <a:pPr>
              <a:defRPr/>
            </a:pPr>
            <a:fld id="{BFD435A4-DD06-47AE-8979-CFB6509841BD}" type="slidenum">
              <a:rPr lang="en-GB" smtClean="0"/>
              <a:pPr>
                <a:defRPr/>
              </a:pPr>
              <a:t>‹#›</a:t>
            </a:fld>
            <a:endParaRPr lang="en-GB"/>
          </a:p>
        </p:txBody>
      </p:sp>
    </p:spTree>
    <p:extLst>
      <p:ext uri="{BB962C8B-B14F-4D97-AF65-F5344CB8AC3E}">
        <p14:creationId xmlns:p14="http://schemas.microsoft.com/office/powerpoint/2010/main" val="2568423639"/>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029"/>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029"/>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A3C0C5-1CAD-47C9-A9B4-60E186200613}" type="datetimeFigureOut">
              <a:rPr lang="en-029" smtClean="0">
                <a:solidFill>
                  <a:prstClr val="black">
                    <a:tint val="75000"/>
                  </a:prstClr>
                </a:solidFill>
              </a:rPr>
              <a:pPr/>
              <a:t>21/06/2019</a:t>
            </a:fld>
            <a:endParaRPr lang="en-029">
              <a:solidFill>
                <a:prstClr val="black">
                  <a:tint val="75000"/>
                </a:prstClr>
              </a:solidFill>
            </a:endParaRPr>
          </a:p>
        </p:txBody>
      </p:sp>
      <p:sp>
        <p:nvSpPr>
          <p:cNvPr id="6" name="Footer Placeholder 5"/>
          <p:cNvSpPr>
            <a:spLocks noGrp="1"/>
          </p:cNvSpPr>
          <p:nvPr>
            <p:ph type="ftr" sz="quarter" idx="11"/>
          </p:nvPr>
        </p:nvSpPr>
        <p:spPr/>
        <p:txBody>
          <a:bodyPr/>
          <a:lstStyle/>
          <a:p>
            <a:endParaRPr lang="en-029">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4416E402-8259-4479-A70D-F2DB359D1DAA}"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185640282"/>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029"/>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029"/>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A3C0C5-1CAD-47C9-A9B4-60E186200613}" type="datetimeFigureOut">
              <a:rPr lang="en-029" smtClean="0">
                <a:solidFill>
                  <a:prstClr val="black">
                    <a:tint val="75000"/>
                  </a:prstClr>
                </a:solidFill>
              </a:rPr>
              <a:pPr/>
              <a:t>21/06/2019</a:t>
            </a:fld>
            <a:endParaRPr lang="en-029">
              <a:solidFill>
                <a:prstClr val="black">
                  <a:tint val="75000"/>
                </a:prstClr>
              </a:solidFill>
            </a:endParaRPr>
          </a:p>
        </p:txBody>
      </p:sp>
      <p:sp>
        <p:nvSpPr>
          <p:cNvPr id="6" name="Footer Placeholder 5"/>
          <p:cNvSpPr>
            <a:spLocks noGrp="1"/>
          </p:cNvSpPr>
          <p:nvPr>
            <p:ph type="ftr" sz="quarter" idx="11"/>
          </p:nvPr>
        </p:nvSpPr>
        <p:spPr/>
        <p:txBody>
          <a:bodyPr/>
          <a:lstStyle/>
          <a:p>
            <a:endParaRPr lang="en-029">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4416E402-8259-4479-A70D-F2DB359D1DAA}"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90771218"/>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029"/>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029"/>
          </a:p>
        </p:txBody>
      </p:sp>
      <p:sp>
        <p:nvSpPr>
          <p:cNvPr id="4" name="Date Placeholder 3"/>
          <p:cNvSpPr>
            <a:spLocks noGrp="1"/>
          </p:cNvSpPr>
          <p:nvPr>
            <p:ph type="dt" sz="half" idx="10"/>
          </p:nvPr>
        </p:nvSpPr>
        <p:spPr/>
        <p:txBody>
          <a:bodyPr/>
          <a:lstStyle/>
          <a:p>
            <a:fld id="{72A3C0C5-1CAD-47C9-A9B4-60E186200613}" type="datetimeFigureOut">
              <a:rPr lang="en-029" smtClean="0">
                <a:solidFill>
                  <a:prstClr val="black">
                    <a:tint val="75000"/>
                  </a:prstClr>
                </a:solidFill>
              </a:rPr>
              <a:pPr/>
              <a:t>21/06/2019</a:t>
            </a:fld>
            <a:endParaRPr lang="en-029">
              <a:solidFill>
                <a:prstClr val="black">
                  <a:tint val="75000"/>
                </a:prstClr>
              </a:solidFill>
            </a:endParaRPr>
          </a:p>
        </p:txBody>
      </p:sp>
      <p:sp>
        <p:nvSpPr>
          <p:cNvPr id="5" name="Footer Placeholder 4"/>
          <p:cNvSpPr>
            <a:spLocks noGrp="1"/>
          </p:cNvSpPr>
          <p:nvPr>
            <p:ph type="ftr" sz="quarter" idx="11"/>
          </p:nvPr>
        </p:nvSpPr>
        <p:spPr/>
        <p:txBody>
          <a:bodyPr/>
          <a:lstStyle/>
          <a:p>
            <a:endParaRPr lang="en-029">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A2145337-8691-4F0B-9455-72CE7976997F}"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887920908"/>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029"/>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029"/>
          </a:p>
        </p:txBody>
      </p:sp>
      <p:sp>
        <p:nvSpPr>
          <p:cNvPr id="4" name="Date Placeholder 3"/>
          <p:cNvSpPr>
            <a:spLocks noGrp="1"/>
          </p:cNvSpPr>
          <p:nvPr>
            <p:ph type="dt" sz="half" idx="10"/>
          </p:nvPr>
        </p:nvSpPr>
        <p:spPr/>
        <p:txBody>
          <a:bodyPr/>
          <a:lstStyle/>
          <a:p>
            <a:fld id="{72A3C0C5-1CAD-47C9-A9B4-60E186200613}" type="datetimeFigureOut">
              <a:rPr lang="en-029" smtClean="0">
                <a:solidFill>
                  <a:prstClr val="black">
                    <a:tint val="75000"/>
                  </a:prstClr>
                </a:solidFill>
              </a:rPr>
              <a:pPr/>
              <a:t>21/06/2019</a:t>
            </a:fld>
            <a:endParaRPr lang="en-029">
              <a:solidFill>
                <a:prstClr val="black">
                  <a:tint val="75000"/>
                </a:prstClr>
              </a:solidFill>
            </a:endParaRPr>
          </a:p>
        </p:txBody>
      </p:sp>
      <p:sp>
        <p:nvSpPr>
          <p:cNvPr id="5" name="Footer Placeholder 4"/>
          <p:cNvSpPr>
            <a:spLocks noGrp="1"/>
          </p:cNvSpPr>
          <p:nvPr>
            <p:ph type="ftr" sz="quarter" idx="11"/>
          </p:nvPr>
        </p:nvSpPr>
        <p:spPr/>
        <p:txBody>
          <a:bodyPr/>
          <a:lstStyle/>
          <a:p>
            <a:endParaRPr lang="en-029">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4416E402-8259-4479-A70D-F2DB359D1DAA}"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722887466"/>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3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28928" y="155448"/>
            <a:ext cx="10050272" cy="1143000"/>
          </a:xfrm>
        </p:spPr>
        <p:txBody>
          <a:bodyPr>
            <a:noAutofit/>
          </a:bodyPr>
          <a:lstStyle>
            <a:lvl1pPr algn="l" defTabSz="914400" rtl="0" eaLnBrk="1" latinLnBrk="0" hangingPunct="1">
              <a:spcBef>
                <a:spcPct val="0"/>
              </a:spcBef>
              <a:buNone/>
              <a:defRPr sz="3200" kern="1200" cap="small" spc="200" baseline="0">
                <a:solidFill>
                  <a:schemeClr val="tx1"/>
                </a:solidFill>
                <a:latin typeface="+mj-lt"/>
                <a:ea typeface="+mj-ea"/>
                <a:cs typeface="+mj-cs"/>
              </a:defRPr>
            </a:lvl1pPr>
          </a:lstStyle>
          <a:p>
            <a:r>
              <a:rPr lang="en-US"/>
              <a:t>Click to edit Master title style</a:t>
            </a:r>
            <a:endParaRPr/>
          </a:p>
        </p:txBody>
      </p:sp>
      <p:sp>
        <p:nvSpPr>
          <p:cNvPr id="3" name="Content Placeholder 2"/>
          <p:cNvSpPr>
            <a:spLocks noGrp="1"/>
          </p:cNvSpPr>
          <p:nvPr>
            <p:ph idx="1"/>
          </p:nvPr>
        </p:nvSpPr>
        <p:spPr>
          <a:xfrm>
            <a:off x="1422400" y="1524001"/>
            <a:ext cx="9806432" cy="4454189"/>
          </a:xfrm>
        </p:spPr>
        <p:txBody>
          <a:bodyPr>
            <a:normAutofit/>
          </a:bodyPr>
          <a:lstStyle>
            <a:lvl1pPr>
              <a:defRPr sz="22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Slide Number Placeholder 22"/>
          <p:cNvSpPr>
            <a:spLocks noGrp="1"/>
          </p:cNvSpPr>
          <p:nvPr>
            <p:ph type="sldNum" sz="quarter" idx="10"/>
          </p:nvPr>
        </p:nvSpPr>
        <p:spPr/>
        <p:txBody>
          <a:bodyPr/>
          <a:lstStyle>
            <a:lvl1pPr>
              <a:defRPr/>
            </a:lvl1pPr>
          </a:lstStyle>
          <a:p>
            <a:pPr>
              <a:defRPr/>
            </a:pPr>
            <a:fld id="{382C21C9-65A2-4AB9-9ED7-1614A1D83B99}" type="slidenum">
              <a:rPr lang="en-JM">
                <a:solidFill>
                  <a:prstClr val="black">
                    <a:tint val="75000"/>
                  </a:prstClr>
                </a:solidFill>
              </a:rPr>
              <a:pPr>
                <a:defRPr/>
              </a:pPr>
              <a:t>‹#›</a:t>
            </a:fld>
            <a:endParaRPr lang="en-JM">
              <a:solidFill>
                <a:prstClr val="black">
                  <a:tint val="75000"/>
                </a:prstClr>
              </a:solidFill>
            </a:endParaRPr>
          </a:p>
        </p:txBody>
      </p:sp>
    </p:spTree>
    <p:extLst>
      <p:ext uri="{BB962C8B-B14F-4D97-AF65-F5344CB8AC3E}">
        <p14:creationId xmlns:p14="http://schemas.microsoft.com/office/powerpoint/2010/main" val="14508932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029"/>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A3C0C5-1CAD-47C9-A9B4-60E186200613}" type="datetimeFigureOut">
              <a:rPr lang="en-029" smtClean="0"/>
              <a:pPr/>
              <a:t>21/06/2019</a:t>
            </a:fld>
            <a:endParaRPr lang="en-029"/>
          </a:p>
        </p:txBody>
      </p:sp>
      <p:sp>
        <p:nvSpPr>
          <p:cNvPr id="5" name="Footer Placeholder 4"/>
          <p:cNvSpPr>
            <a:spLocks noGrp="1"/>
          </p:cNvSpPr>
          <p:nvPr>
            <p:ph type="ftr" sz="quarter" idx="11"/>
          </p:nvPr>
        </p:nvSpPr>
        <p:spPr/>
        <p:txBody>
          <a:bodyPr/>
          <a:lstStyle/>
          <a:p>
            <a:endParaRPr lang="en-029"/>
          </a:p>
        </p:txBody>
      </p:sp>
      <p:sp>
        <p:nvSpPr>
          <p:cNvPr id="6" name="Slide Number Placeholder 5"/>
          <p:cNvSpPr>
            <a:spLocks noGrp="1"/>
          </p:cNvSpPr>
          <p:nvPr>
            <p:ph type="sldNum" sz="quarter" idx="12"/>
          </p:nvPr>
        </p:nvSpPr>
        <p:spPr/>
        <p:txBody>
          <a:bodyPr/>
          <a:lstStyle/>
          <a:p>
            <a:pPr>
              <a:defRPr/>
            </a:pPr>
            <a:fld id="{4416E402-8259-4479-A70D-F2DB359D1DAA}" type="slidenum">
              <a:rPr lang="en-GB" smtClean="0"/>
              <a:pPr>
                <a:defRPr/>
              </a:pPr>
              <a:t>‹#›</a:t>
            </a:fld>
            <a:endParaRPr lang="en-GB"/>
          </a:p>
        </p:txBody>
      </p:sp>
    </p:spTree>
    <p:extLst>
      <p:ext uri="{BB962C8B-B14F-4D97-AF65-F5344CB8AC3E}">
        <p14:creationId xmlns:p14="http://schemas.microsoft.com/office/powerpoint/2010/main" val="3348595875"/>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029"/>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029"/>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029"/>
          </a:p>
        </p:txBody>
      </p:sp>
      <p:sp>
        <p:nvSpPr>
          <p:cNvPr id="5" name="Date Placeholder 4"/>
          <p:cNvSpPr>
            <a:spLocks noGrp="1"/>
          </p:cNvSpPr>
          <p:nvPr>
            <p:ph type="dt" sz="half" idx="10"/>
          </p:nvPr>
        </p:nvSpPr>
        <p:spPr/>
        <p:txBody>
          <a:bodyPr/>
          <a:lstStyle/>
          <a:p>
            <a:fld id="{72A3C0C5-1CAD-47C9-A9B4-60E186200613}" type="datetimeFigureOut">
              <a:rPr lang="en-029" smtClean="0"/>
              <a:pPr/>
              <a:t>21/06/2019</a:t>
            </a:fld>
            <a:endParaRPr lang="en-029"/>
          </a:p>
        </p:txBody>
      </p:sp>
      <p:sp>
        <p:nvSpPr>
          <p:cNvPr id="6" name="Footer Placeholder 5"/>
          <p:cNvSpPr>
            <a:spLocks noGrp="1"/>
          </p:cNvSpPr>
          <p:nvPr>
            <p:ph type="ftr" sz="quarter" idx="11"/>
          </p:nvPr>
        </p:nvSpPr>
        <p:spPr/>
        <p:txBody>
          <a:bodyPr/>
          <a:lstStyle/>
          <a:p>
            <a:endParaRPr lang="en-029"/>
          </a:p>
        </p:txBody>
      </p:sp>
      <p:sp>
        <p:nvSpPr>
          <p:cNvPr id="7" name="Slide Number Placeholder 6"/>
          <p:cNvSpPr>
            <a:spLocks noGrp="1"/>
          </p:cNvSpPr>
          <p:nvPr>
            <p:ph type="sldNum" sz="quarter" idx="12"/>
          </p:nvPr>
        </p:nvSpPr>
        <p:spPr/>
        <p:txBody>
          <a:bodyPr/>
          <a:lstStyle/>
          <a:p>
            <a:pPr>
              <a:defRPr/>
            </a:pPr>
            <a:fld id="{F51812BF-5E1A-45C3-8A33-B9336B3D4CCA}" type="slidenum">
              <a:rPr lang="en-GB" smtClean="0"/>
              <a:pPr>
                <a:defRPr/>
              </a:pPr>
              <a:t>‹#›</a:t>
            </a:fld>
            <a:endParaRPr lang="en-GB"/>
          </a:p>
        </p:txBody>
      </p:sp>
    </p:spTree>
    <p:extLst>
      <p:ext uri="{BB962C8B-B14F-4D97-AF65-F5344CB8AC3E}">
        <p14:creationId xmlns:p14="http://schemas.microsoft.com/office/powerpoint/2010/main" val="336932232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029"/>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029"/>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029"/>
          </a:p>
        </p:txBody>
      </p:sp>
      <p:sp>
        <p:nvSpPr>
          <p:cNvPr id="7" name="Date Placeholder 6"/>
          <p:cNvSpPr>
            <a:spLocks noGrp="1"/>
          </p:cNvSpPr>
          <p:nvPr>
            <p:ph type="dt" sz="half" idx="10"/>
          </p:nvPr>
        </p:nvSpPr>
        <p:spPr/>
        <p:txBody>
          <a:bodyPr/>
          <a:lstStyle/>
          <a:p>
            <a:fld id="{72A3C0C5-1CAD-47C9-A9B4-60E186200613}" type="datetimeFigureOut">
              <a:rPr lang="en-029" smtClean="0"/>
              <a:pPr/>
              <a:t>21/06/2019</a:t>
            </a:fld>
            <a:endParaRPr lang="en-029"/>
          </a:p>
        </p:txBody>
      </p:sp>
      <p:sp>
        <p:nvSpPr>
          <p:cNvPr id="8" name="Footer Placeholder 7"/>
          <p:cNvSpPr>
            <a:spLocks noGrp="1"/>
          </p:cNvSpPr>
          <p:nvPr>
            <p:ph type="ftr" sz="quarter" idx="11"/>
          </p:nvPr>
        </p:nvSpPr>
        <p:spPr/>
        <p:txBody>
          <a:bodyPr/>
          <a:lstStyle/>
          <a:p>
            <a:endParaRPr lang="en-029"/>
          </a:p>
        </p:txBody>
      </p:sp>
      <p:sp>
        <p:nvSpPr>
          <p:cNvPr id="9" name="Slide Number Placeholder 8"/>
          <p:cNvSpPr>
            <a:spLocks noGrp="1"/>
          </p:cNvSpPr>
          <p:nvPr>
            <p:ph type="sldNum" sz="quarter" idx="12"/>
          </p:nvPr>
        </p:nvSpPr>
        <p:spPr/>
        <p:txBody>
          <a:bodyPr/>
          <a:lstStyle/>
          <a:p>
            <a:pPr>
              <a:defRPr/>
            </a:pPr>
            <a:fld id="{0F34360F-4095-4464-BE4B-937156B1EE2F}" type="slidenum">
              <a:rPr lang="en-GB" smtClean="0"/>
              <a:pPr>
                <a:defRPr/>
              </a:pPr>
              <a:t>‹#›</a:t>
            </a:fld>
            <a:endParaRPr lang="en-GB"/>
          </a:p>
        </p:txBody>
      </p:sp>
    </p:spTree>
    <p:extLst>
      <p:ext uri="{BB962C8B-B14F-4D97-AF65-F5344CB8AC3E}">
        <p14:creationId xmlns:p14="http://schemas.microsoft.com/office/powerpoint/2010/main" val="419889368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029"/>
          </a:p>
        </p:txBody>
      </p:sp>
      <p:sp>
        <p:nvSpPr>
          <p:cNvPr id="3" name="Date Placeholder 2"/>
          <p:cNvSpPr>
            <a:spLocks noGrp="1"/>
          </p:cNvSpPr>
          <p:nvPr>
            <p:ph type="dt" sz="half" idx="10"/>
          </p:nvPr>
        </p:nvSpPr>
        <p:spPr/>
        <p:txBody>
          <a:bodyPr/>
          <a:lstStyle/>
          <a:p>
            <a:fld id="{72A3C0C5-1CAD-47C9-A9B4-60E186200613}" type="datetimeFigureOut">
              <a:rPr lang="en-029" smtClean="0"/>
              <a:pPr/>
              <a:t>21/06/2019</a:t>
            </a:fld>
            <a:endParaRPr lang="en-029"/>
          </a:p>
        </p:txBody>
      </p:sp>
      <p:sp>
        <p:nvSpPr>
          <p:cNvPr id="4" name="Footer Placeholder 3"/>
          <p:cNvSpPr>
            <a:spLocks noGrp="1"/>
          </p:cNvSpPr>
          <p:nvPr>
            <p:ph type="ftr" sz="quarter" idx="11"/>
          </p:nvPr>
        </p:nvSpPr>
        <p:spPr/>
        <p:txBody>
          <a:bodyPr/>
          <a:lstStyle/>
          <a:p>
            <a:endParaRPr lang="en-029"/>
          </a:p>
        </p:txBody>
      </p:sp>
      <p:sp>
        <p:nvSpPr>
          <p:cNvPr id="5" name="Slide Number Placeholder 4"/>
          <p:cNvSpPr>
            <a:spLocks noGrp="1"/>
          </p:cNvSpPr>
          <p:nvPr>
            <p:ph type="sldNum" sz="quarter" idx="12"/>
          </p:nvPr>
        </p:nvSpPr>
        <p:spPr/>
        <p:txBody>
          <a:bodyPr/>
          <a:lstStyle/>
          <a:p>
            <a:pPr>
              <a:defRPr/>
            </a:pPr>
            <a:fld id="{57ABEABD-7FD9-409D-B6EC-1FF393466776}" type="slidenum">
              <a:rPr lang="en-GB" smtClean="0"/>
              <a:pPr>
                <a:defRPr/>
              </a:pPr>
              <a:t>‹#›</a:t>
            </a:fld>
            <a:endParaRPr lang="en-GB"/>
          </a:p>
        </p:txBody>
      </p:sp>
    </p:spTree>
    <p:extLst>
      <p:ext uri="{BB962C8B-B14F-4D97-AF65-F5344CB8AC3E}">
        <p14:creationId xmlns:p14="http://schemas.microsoft.com/office/powerpoint/2010/main" val="335174530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A3C0C5-1CAD-47C9-A9B4-60E186200613}" type="datetimeFigureOut">
              <a:rPr lang="en-029" smtClean="0"/>
              <a:pPr/>
              <a:t>21/06/2019</a:t>
            </a:fld>
            <a:endParaRPr lang="en-029"/>
          </a:p>
        </p:txBody>
      </p:sp>
      <p:sp>
        <p:nvSpPr>
          <p:cNvPr id="3" name="Footer Placeholder 2"/>
          <p:cNvSpPr>
            <a:spLocks noGrp="1"/>
          </p:cNvSpPr>
          <p:nvPr>
            <p:ph type="ftr" sz="quarter" idx="11"/>
          </p:nvPr>
        </p:nvSpPr>
        <p:spPr/>
        <p:txBody>
          <a:bodyPr/>
          <a:lstStyle/>
          <a:p>
            <a:endParaRPr lang="en-029"/>
          </a:p>
        </p:txBody>
      </p:sp>
      <p:sp>
        <p:nvSpPr>
          <p:cNvPr id="4" name="Slide Number Placeholder 3"/>
          <p:cNvSpPr>
            <a:spLocks noGrp="1"/>
          </p:cNvSpPr>
          <p:nvPr>
            <p:ph type="sldNum" sz="quarter" idx="12"/>
          </p:nvPr>
        </p:nvSpPr>
        <p:spPr/>
        <p:txBody>
          <a:bodyPr/>
          <a:lstStyle/>
          <a:p>
            <a:pPr>
              <a:defRPr/>
            </a:pPr>
            <a:fld id="{28D2F8B2-EA7C-4A86-ADCA-28A2060F23B0}" type="slidenum">
              <a:rPr lang="en-GB" smtClean="0"/>
              <a:pPr>
                <a:defRPr/>
              </a:pPr>
              <a:t>‹#›</a:t>
            </a:fld>
            <a:endParaRPr lang="en-GB"/>
          </a:p>
        </p:txBody>
      </p:sp>
    </p:spTree>
    <p:extLst>
      <p:ext uri="{BB962C8B-B14F-4D97-AF65-F5344CB8AC3E}">
        <p14:creationId xmlns:p14="http://schemas.microsoft.com/office/powerpoint/2010/main" val="244259853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029"/>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029"/>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A3C0C5-1CAD-47C9-A9B4-60E186200613}" type="datetimeFigureOut">
              <a:rPr lang="en-029" smtClean="0"/>
              <a:pPr/>
              <a:t>21/06/2019</a:t>
            </a:fld>
            <a:endParaRPr lang="en-029"/>
          </a:p>
        </p:txBody>
      </p:sp>
      <p:sp>
        <p:nvSpPr>
          <p:cNvPr id="6" name="Footer Placeholder 5"/>
          <p:cNvSpPr>
            <a:spLocks noGrp="1"/>
          </p:cNvSpPr>
          <p:nvPr>
            <p:ph type="ftr" sz="quarter" idx="11"/>
          </p:nvPr>
        </p:nvSpPr>
        <p:spPr/>
        <p:txBody>
          <a:bodyPr/>
          <a:lstStyle/>
          <a:p>
            <a:endParaRPr lang="en-029"/>
          </a:p>
        </p:txBody>
      </p:sp>
      <p:sp>
        <p:nvSpPr>
          <p:cNvPr id="7" name="Slide Number Placeholder 6"/>
          <p:cNvSpPr>
            <a:spLocks noGrp="1"/>
          </p:cNvSpPr>
          <p:nvPr>
            <p:ph type="sldNum" sz="quarter" idx="12"/>
          </p:nvPr>
        </p:nvSpPr>
        <p:spPr/>
        <p:txBody>
          <a:bodyPr/>
          <a:lstStyle/>
          <a:p>
            <a:pPr>
              <a:defRPr/>
            </a:pPr>
            <a:fld id="{4416E402-8259-4479-A70D-F2DB359D1DAA}" type="slidenum">
              <a:rPr lang="en-GB" smtClean="0"/>
              <a:pPr>
                <a:defRPr/>
              </a:pPr>
              <a:t>‹#›</a:t>
            </a:fld>
            <a:endParaRPr lang="en-GB"/>
          </a:p>
        </p:txBody>
      </p:sp>
    </p:spTree>
    <p:extLst>
      <p:ext uri="{BB962C8B-B14F-4D97-AF65-F5344CB8AC3E}">
        <p14:creationId xmlns:p14="http://schemas.microsoft.com/office/powerpoint/2010/main" val="13126352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029"/>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029"/>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A3C0C5-1CAD-47C9-A9B4-60E186200613}" type="datetimeFigureOut">
              <a:rPr lang="en-029" smtClean="0"/>
              <a:pPr/>
              <a:t>21/06/2019</a:t>
            </a:fld>
            <a:endParaRPr lang="en-029"/>
          </a:p>
        </p:txBody>
      </p:sp>
      <p:sp>
        <p:nvSpPr>
          <p:cNvPr id="6" name="Footer Placeholder 5"/>
          <p:cNvSpPr>
            <a:spLocks noGrp="1"/>
          </p:cNvSpPr>
          <p:nvPr>
            <p:ph type="ftr" sz="quarter" idx="11"/>
          </p:nvPr>
        </p:nvSpPr>
        <p:spPr/>
        <p:txBody>
          <a:bodyPr/>
          <a:lstStyle/>
          <a:p>
            <a:endParaRPr lang="en-029"/>
          </a:p>
        </p:txBody>
      </p:sp>
      <p:sp>
        <p:nvSpPr>
          <p:cNvPr id="7" name="Slide Number Placeholder 6"/>
          <p:cNvSpPr>
            <a:spLocks noGrp="1"/>
          </p:cNvSpPr>
          <p:nvPr>
            <p:ph type="sldNum" sz="quarter" idx="12"/>
          </p:nvPr>
        </p:nvSpPr>
        <p:spPr/>
        <p:txBody>
          <a:bodyPr/>
          <a:lstStyle/>
          <a:p>
            <a:pPr>
              <a:defRPr/>
            </a:pPr>
            <a:fld id="{4416E402-8259-4479-A70D-F2DB359D1DAA}" type="slidenum">
              <a:rPr lang="en-GB" smtClean="0"/>
              <a:pPr>
                <a:defRPr/>
              </a:pPr>
              <a:t>‹#›</a:t>
            </a:fld>
            <a:endParaRPr lang="en-GB"/>
          </a:p>
        </p:txBody>
      </p:sp>
    </p:spTree>
    <p:extLst>
      <p:ext uri="{BB962C8B-B14F-4D97-AF65-F5344CB8AC3E}">
        <p14:creationId xmlns:p14="http://schemas.microsoft.com/office/powerpoint/2010/main" val="1437170942"/>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029"/>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029"/>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A3C0C5-1CAD-47C9-A9B4-60E186200613}" type="datetimeFigureOut">
              <a:rPr lang="en-029" smtClean="0"/>
              <a:pPr/>
              <a:t>21/06/2019</a:t>
            </a:fld>
            <a:endParaRPr lang="en-029"/>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029"/>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416E402-8259-4479-A70D-F2DB359D1DAA}" type="slidenum">
              <a:rPr lang="en-GB" smtClean="0"/>
              <a:pPr>
                <a:defRPr/>
              </a:pPr>
              <a:t>‹#›</a:t>
            </a:fld>
            <a:endParaRPr lang="en-GB"/>
          </a:p>
        </p:txBody>
      </p:sp>
    </p:spTree>
    <p:extLst>
      <p:ext uri="{BB962C8B-B14F-4D97-AF65-F5344CB8AC3E}">
        <p14:creationId xmlns:p14="http://schemas.microsoft.com/office/powerpoint/2010/main" val="2950310386"/>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57" r:id="rId12"/>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029"/>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029"/>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A3C0C5-1CAD-47C9-A9B4-60E186200613}" type="datetimeFigureOut">
              <a:rPr lang="en-029" smtClean="0">
                <a:solidFill>
                  <a:prstClr val="black">
                    <a:tint val="75000"/>
                  </a:prstClr>
                </a:solidFill>
              </a:rPr>
              <a:pPr/>
              <a:t>21/06/2019</a:t>
            </a:fld>
            <a:endParaRPr lang="en-029">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029">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416E402-8259-4479-A70D-F2DB359D1DAA}"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358699717"/>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 id="2147483882" r:id="rId12"/>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6.jpeg"/><Relationship Id="rId11" Type="http://schemas.openxmlformats.org/officeDocument/2006/relationships/image" Target="../media/image31.jpeg"/><Relationship Id="rId5" Type="http://schemas.openxmlformats.org/officeDocument/2006/relationships/image" Target="../media/image25.jpeg"/><Relationship Id="rId10" Type="http://schemas.openxmlformats.org/officeDocument/2006/relationships/image" Target="../media/image30.jpeg"/><Relationship Id="rId4" Type="http://schemas.openxmlformats.org/officeDocument/2006/relationships/image" Target="../media/image24.jpeg"/><Relationship Id="rId9"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31.jpeg"/><Relationship Id="rId5" Type="http://schemas.openxmlformats.org/officeDocument/2006/relationships/image" Target="../media/image23.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135560" y="1556792"/>
            <a:ext cx="3471828" cy="2312914"/>
          </a:xfrm>
        </p:spPr>
        <p:txBody>
          <a:bodyPr>
            <a:normAutofit fontScale="90000"/>
          </a:bodyPr>
          <a:lstStyle/>
          <a:p>
            <a:r>
              <a:rPr lang="en-JM" dirty="0">
                <a:latin typeface="Arial Black" panose="020B0A04020102020204" pitchFamily="34" charset="0"/>
              </a:rPr>
              <a:t>What’s going on with our climate?</a:t>
            </a:r>
          </a:p>
        </p:txBody>
      </p:sp>
      <p:sp>
        <p:nvSpPr>
          <p:cNvPr id="14" name="Rectangle 13"/>
          <p:cNvSpPr/>
          <p:nvPr/>
        </p:nvSpPr>
        <p:spPr>
          <a:xfrm>
            <a:off x="7680177" y="2354977"/>
            <a:ext cx="2432269" cy="707886"/>
          </a:xfrm>
          <a:prstGeom prst="rect">
            <a:avLst/>
          </a:prstGeom>
        </p:spPr>
        <p:txBody>
          <a:bodyPr wrap="none">
            <a:spAutoFit/>
          </a:bodyPr>
          <a:lstStyle/>
          <a:p>
            <a:r>
              <a:rPr lang="en-JM" sz="4000" b="1" dirty="0">
                <a:latin typeface="Calibri" panose="020F0502020204030204" pitchFamily="34" charset="0"/>
                <a:cs typeface="Calibri" panose="020F0502020204030204" pitchFamily="34" charset="0"/>
              </a:rPr>
              <a:t>Unfamiliar</a:t>
            </a:r>
            <a:endParaRPr lang="en-029" sz="4000" dirty="0"/>
          </a:p>
        </p:txBody>
      </p:sp>
      <p:sp>
        <p:nvSpPr>
          <p:cNvPr id="18" name="Rectangle 17"/>
          <p:cNvSpPr/>
          <p:nvPr/>
        </p:nvSpPr>
        <p:spPr>
          <a:xfrm>
            <a:off x="6701613" y="3494911"/>
            <a:ext cx="3489289" cy="707886"/>
          </a:xfrm>
          <a:prstGeom prst="rect">
            <a:avLst/>
          </a:prstGeom>
        </p:spPr>
        <p:txBody>
          <a:bodyPr wrap="none">
            <a:spAutoFit/>
          </a:bodyPr>
          <a:lstStyle/>
          <a:p>
            <a:r>
              <a:rPr lang="en-JM" sz="4000" b="1" dirty="0">
                <a:latin typeface="Calibri" panose="020F0502020204030204" pitchFamily="34" charset="0"/>
                <a:cs typeface="Calibri" panose="020F0502020204030204" pitchFamily="34" charset="0"/>
              </a:rPr>
              <a:t>Unprecedented</a:t>
            </a:r>
            <a:endParaRPr lang="en-029" sz="4000" dirty="0"/>
          </a:p>
        </p:txBody>
      </p:sp>
      <p:sp>
        <p:nvSpPr>
          <p:cNvPr id="19" name="Rectangle 18"/>
          <p:cNvSpPr/>
          <p:nvPr/>
        </p:nvSpPr>
        <p:spPr>
          <a:xfrm>
            <a:off x="8486908" y="4581128"/>
            <a:ext cx="1641540" cy="707886"/>
          </a:xfrm>
          <a:prstGeom prst="rect">
            <a:avLst/>
          </a:prstGeom>
        </p:spPr>
        <p:txBody>
          <a:bodyPr wrap="none">
            <a:spAutoFit/>
          </a:bodyPr>
          <a:lstStyle/>
          <a:p>
            <a:r>
              <a:rPr lang="en-JM" sz="4000" b="1" dirty="0">
                <a:latin typeface="Calibri" panose="020F0502020204030204" pitchFamily="34" charset="0"/>
                <a:cs typeface="Calibri" panose="020F0502020204030204" pitchFamily="34" charset="0"/>
              </a:rPr>
              <a:t>Urgent</a:t>
            </a:r>
            <a:endParaRPr lang="en-029" sz="4000" dirty="0"/>
          </a:p>
        </p:txBody>
      </p:sp>
      <p:sp>
        <p:nvSpPr>
          <p:cNvPr id="22" name="Left Arrow 21"/>
          <p:cNvSpPr/>
          <p:nvPr/>
        </p:nvSpPr>
        <p:spPr>
          <a:xfrm rot="10800000">
            <a:off x="5461128" y="2412742"/>
            <a:ext cx="1156759" cy="592357"/>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Content Placeholder 2"/>
          <p:cNvSpPr txBox="1">
            <a:spLocks/>
          </p:cNvSpPr>
          <p:nvPr/>
        </p:nvSpPr>
        <p:spPr>
          <a:xfrm>
            <a:off x="8256241" y="1747435"/>
            <a:ext cx="1538855" cy="607542"/>
          </a:xfrm>
          <a:prstGeom prst="rect">
            <a:avLst/>
          </a:prstGeom>
        </p:spPr>
        <p:txBody>
          <a:bodyPr vert="horz">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5563" indent="-55563" fontAlgn="auto">
              <a:lnSpc>
                <a:spcPts val="2000"/>
              </a:lnSpc>
              <a:spcBef>
                <a:spcPts val="700"/>
              </a:spcBef>
              <a:spcAft>
                <a:spcPts val="0"/>
              </a:spcAft>
              <a:buClr>
                <a:schemeClr val="accent2"/>
              </a:buClr>
              <a:buSzPct val="60000"/>
              <a:defRPr/>
            </a:pPr>
            <a:r>
              <a:rPr lang="en-US" sz="2800" b="1" dirty="0">
                <a:solidFill>
                  <a:srgbClr val="FF0000"/>
                </a:solidFill>
              </a:rPr>
              <a:t>3 words</a:t>
            </a:r>
            <a:endParaRPr lang="en-US" sz="2800" b="1" dirty="0"/>
          </a:p>
        </p:txBody>
      </p:sp>
    </p:spTree>
    <p:extLst>
      <p:ext uri="{BB962C8B-B14F-4D97-AF65-F5344CB8AC3E}">
        <p14:creationId xmlns:p14="http://schemas.microsoft.com/office/powerpoint/2010/main" val="27924566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19" grpId="0"/>
      <p:bldP spid="22" grpId="0" animBg="1"/>
      <p:bldP spid="2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919536" y="1340769"/>
            <a:ext cx="1944216" cy="584775"/>
          </a:xfrm>
          <a:prstGeom prst="rect">
            <a:avLst/>
          </a:prstGeom>
          <a:noFill/>
        </p:spPr>
        <p:txBody>
          <a:bodyPr wrap="square" rtlCol="0">
            <a:spAutoFit/>
          </a:bodyPr>
          <a:lstStyle/>
          <a:p>
            <a:pPr fontAlgn="auto">
              <a:spcBef>
                <a:spcPts val="1800"/>
              </a:spcBef>
              <a:spcAft>
                <a:spcPts val="0"/>
              </a:spcAft>
              <a:buClr>
                <a:schemeClr val="accent1"/>
              </a:buClr>
              <a:buSzPct val="80000"/>
              <a:defRPr/>
            </a:pPr>
            <a:r>
              <a:rPr lang="en-US" sz="3200" dirty="0">
                <a:solidFill>
                  <a:schemeClr val="accent2">
                    <a:lumMod val="75000"/>
                  </a:schemeClr>
                </a:solidFill>
              </a:rPr>
              <a:t>Mitigation</a:t>
            </a:r>
          </a:p>
        </p:txBody>
      </p:sp>
      <p:sp>
        <p:nvSpPr>
          <p:cNvPr id="16" name="Rectangle 15"/>
          <p:cNvSpPr/>
          <p:nvPr/>
        </p:nvSpPr>
        <p:spPr>
          <a:xfrm>
            <a:off x="1991544" y="1988840"/>
            <a:ext cx="2304256" cy="1477328"/>
          </a:xfrm>
          <a:prstGeom prst="rect">
            <a:avLst/>
          </a:prstGeom>
          <a:solidFill>
            <a:schemeClr val="bg2"/>
          </a:solidFill>
        </p:spPr>
        <p:txBody>
          <a:bodyPr wrap="square">
            <a:spAutoFit/>
          </a:bodyPr>
          <a:lstStyle/>
          <a:p>
            <a:r>
              <a:rPr lang="en-US" dirty="0"/>
              <a:t>‘…changing so we reduce the amount of greenhouse gases we put in the atmosphere’</a:t>
            </a:r>
          </a:p>
        </p:txBody>
      </p:sp>
      <p:sp>
        <p:nvSpPr>
          <p:cNvPr id="26" name="TextBox 25"/>
          <p:cNvSpPr txBox="1"/>
          <p:nvPr/>
        </p:nvSpPr>
        <p:spPr>
          <a:xfrm>
            <a:off x="5180185" y="1340769"/>
            <a:ext cx="2232248" cy="584775"/>
          </a:xfrm>
          <a:prstGeom prst="rect">
            <a:avLst/>
          </a:prstGeom>
          <a:noFill/>
        </p:spPr>
        <p:txBody>
          <a:bodyPr wrap="square" rtlCol="0">
            <a:spAutoFit/>
          </a:bodyPr>
          <a:lstStyle/>
          <a:p>
            <a:pPr fontAlgn="auto">
              <a:spcBef>
                <a:spcPts val="1800"/>
              </a:spcBef>
              <a:spcAft>
                <a:spcPts val="0"/>
              </a:spcAft>
              <a:buClr>
                <a:schemeClr val="accent1"/>
              </a:buClr>
              <a:buSzPct val="80000"/>
              <a:defRPr/>
            </a:pPr>
            <a:r>
              <a:rPr lang="en-US" sz="3200" dirty="0">
                <a:solidFill>
                  <a:schemeClr val="accent2">
                    <a:lumMod val="75000"/>
                  </a:schemeClr>
                </a:solidFill>
              </a:rPr>
              <a:t>Adaptation</a:t>
            </a:r>
          </a:p>
        </p:txBody>
      </p:sp>
      <p:sp>
        <p:nvSpPr>
          <p:cNvPr id="28" name="Rectangle 27"/>
          <p:cNvSpPr/>
          <p:nvPr/>
        </p:nvSpPr>
        <p:spPr>
          <a:xfrm>
            <a:off x="5180185" y="1988841"/>
            <a:ext cx="2304256" cy="1200329"/>
          </a:xfrm>
          <a:prstGeom prst="rect">
            <a:avLst/>
          </a:prstGeom>
          <a:solidFill>
            <a:schemeClr val="accent1">
              <a:lumMod val="20000"/>
              <a:lumOff val="80000"/>
            </a:schemeClr>
          </a:solidFill>
        </p:spPr>
        <p:txBody>
          <a:bodyPr wrap="square">
            <a:spAutoFit/>
          </a:bodyPr>
          <a:lstStyle/>
          <a:p>
            <a:r>
              <a:rPr lang="en-US" dirty="0"/>
              <a:t>‘…changing in order that we and others can live with the changed climate’</a:t>
            </a:r>
          </a:p>
        </p:txBody>
      </p:sp>
      <p:sp>
        <p:nvSpPr>
          <p:cNvPr id="2" name="Plus 1"/>
          <p:cNvSpPr/>
          <p:nvPr/>
        </p:nvSpPr>
        <p:spPr>
          <a:xfrm>
            <a:off x="4327743" y="1512188"/>
            <a:ext cx="432048" cy="260628"/>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029"/>
          </a:p>
        </p:txBody>
      </p:sp>
      <p:sp>
        <p:nvSpPr>
          <p:cNvPr id="27" name="Rectangle 26"/>
          <p:cNvSpPr/>
          <p:nvPr/>
        </p:nvSpPr>
        <p:spPr>
          <a:xfrm>
            <a:off x="2505920" y="6237312"/>
            <a:ext cx="1224136" cy="369332"/>
          </a:xfrm>
          <a:prstGeom prst="rect">
            <a:avLst/>
          </a:prstGeom>
        </p:spPr>
        <p:txBody>
          <a:bodyPr wrap="square">
            <a:spAutoFit/>
          </a:bodyPr>
          <a:lstStyle/>
          <a:p>
            <a:r>
              <a:rPr lang="en-US" b="1" dirty="0">
                <a:solidFill>
                  <a:schemeClr val="bg1"/>
                </a:solidFill>
              </a:rPr>
              <a:t>Forests</a:t>
            </a:r>
          </a:p>
        </p:txBody>
      </p:sp>
      <p:pic>
        <p:nvPicPr>
          <p:cNvPr id="29" name="Picture 2" descr="Image result for solar pane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9046" y="3706232"/>
            <a:ext cx="1731370" cy="11732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30" name="Picture 18" descr="https://upload.wikimedia.org/wikipedia/commons/4/4b/Landfill_compacto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39616" y="4069760"/>
            <a:ext cx="1872208" cy="12470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31" name="Picture 22" descr="http://www.visitjamaica.com/Media/Default/Gallery/Vendors/Blue%20Mountain%20Peak/JF_JTB2013_TWYMANS_172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6940" y="4862259"/>
            <a:ext cx="1720789" cy="11462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2" name="Rectangle 31"/>
          <p:cNvSpPr/>
          <p:nvPr/>
        </p:nvSpPr>
        <p:spPr>
          <a:xfrm>
            <a:off x="2639616" y="4056491"/>
            <a:ext cx="1224136" cy="369332"/>
          </a:xfrm>
          <a:prstGeom prst="rect">
            <a:avLst/>
          </a:prstGeom>
        </p:spPr>
        <p:txBody>
          <a:bodyPr wrap="square">
            <a:spAutoFit/>
          </a:bodyPr>
          <a:lstStyle/>
          <a:p>
            <a:r>
              <a:rPr lang="en-US" b="1" dirty="0">
                <a:solidFill>
                  <a:srgbClr val="FF0000"/>
                </a:solidFill>
              </a:rPr>
              <a:t>Waste</a:t>
            </a:r>
          </a:p>
        </p:txBody>
      </p:sp>
      <p:sp>
        <p:nvSpPr>
          <p:cNvPr id="33" name="Rectangle 32"/>
          <p:cNvSpPr/>
          <p:nvPr/>
        </p:nvSpPr>
        <p:spPr>
          <a:xfrm>
            <a:off x="1991544" y="3707740"/>
            <a:ext cx="1224136" cy="369332"/>
          </a:xfrm>
          <a:prstGeom prst="rect">
            <a:avLst/>
          </a:prstGeom>
        </p:spPr>
        <p:txBody>
          <a:bodyPr wrap="square">
            <a:spAutoFit/>
          </a:bodyPr>
          <a:lstStyle/>
          <a:p>
            <a:r>
              <a:rPr lang="en-US" b="1" dirty="0">
                <a:solidFill>
                  <a:schemeClr val="bg1"/>
                </a:solidFill>
              </a:rPr>
              <a:t>Energy</a:t>
            </a:r>
          </a:p>
        </p:txBody>
      </p:sp>
      <p:sp>
        <p:nvSpPr>
          <p:cNvPr id="34" name="Rectangle 33"/>
          <p:cNvSpPr/>
          <p:nvPr/>
        </p:nvSpPr>
        <p:spPr>
          <a:xfrm>
            <a:off x="1950206" y="4846491"/>
            <a:ext cx="1224136" cy="369332"/>
          </a:xfrm>
          <a:prstGeom prst="rect">
            <a:avLst/>
          </a:prstGeom>
        </p:spPr>
        <p:txBody>
          <a:bodyPr wrap="square">
            <a:spAutoFit/>
          </a:bodyPr>
          <a:lstStyle/>
          <a:p>
            <a:r>
              <a:rPr lang="en-US" b="1" dirty="0">
                <a:solidFill>
                  <a:srgbClr val="FF0000"/>
                </a:solidFill>
              </a:rPr>
              <a:t>Forests</a:t>
            </a:r>
          </a:p>
        </p:txBody>
      </p:sp>
      <p:pic>
        <p:nvPicPr>
          <p:cNvPr id="35" name="Picture 4" descr="Image result for transportation in jamaic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81036" y="5620891"/>
            <a:ext cx="1920122" cy="10809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6" name="Rectangle 35"/>
          <p:cNvSpPr/>
          <p:nvPr/>
        </p:nvSpPr>
        <p:spPr>
          <a:xfrm>
            <a:off x="2372870" y="6372036"/>
            <a:ext cx="1855876" cy="369332"/>
          </a:xfrm>
          <a:prstGeom prst="rect">
            <a:avLst/>
          </a:prstGeom>
        </p:spPr>
        <p:txBody>
          <a:bodyPr wrap="square">
            <a:spAutoFit/>
          </a:bodyPr>
          <a:lstStyle/>
          <a:p>
            <a:r>
              <a:rPr lang="en-US" b="1" dirty="0">
                <a:solidFill>
                  <a:srgbClr val="FF0000"/>
                </a:solidFill>
              </a:rPr>
              <a:t>Transportation</a:t>
            </a:r>
          </a:p>
        </p:txBody>
      </p:sp>
      <p:pic>
        <p:nvPicPr>
          <p:cNvPr id="22" name="Picture 4" descr="http://www.jamaicaobserver.com/assets/6959188/Norand0-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55895" y="3309653"/>
            <a:ext cx="1608000" cy="115236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http://www.davis.abwe.org/image/detail/155516.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56250" y="4260400"/>
            <a:ext cx="1836204" cy="1184824"/>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p:nvPr/>
        </p:nvSpPr>
        <p:spPr>
          <a:xfrm>
            <a:off x="6332313" y="4281187"/>
            <a:ext cx="1198072" cy="646331"/>
          </a:xfrm>
          <a:prstGeom prst="rect">
            <a:avLst/>
          </a:prstGeom>
        </p:spPr>
        <p:txBody>
          <a:bodyPr wrap="square">
            <a:spAutoFit/>
          </a:bodyPr>
          <a:lstStyle/>
          <a:p>
            <a:pPr algn="r"/>
            <a:r>
              <a:rPr lang="en-US" b="1" dirty="0">
                <a:solidFill>
                  <a:schemeClr val="bg1"/>
                </a:solidFill>
              </a:rPr>
              <a:t>Building</a:t>
            </a:r>
          </a:p>
          <a:p>
            <a:pPr algn="r"/>
            <a:r>
              <a:rPr lang="en-US" b="1" dirty="0">
                <a:solidFill>
                  <a:schemeClr val="bg1"/>
                </a:solidFill>
              </a:rPr>
              <a:t>practices</a:t>
            </a:r>
          </a:p>
        </p:txBody>
      </p:sp>
      <p:sp>
        <p:nvSpPr>
          <p:cNvPr id="25" name="Rectangle 24"/>
          <p:cNvSpPr/>
          <p:nvPr/>
        </p:nvSpPr>
        <p:spPr>
          <a:xfrm>
            <a:off x="5227668" y="3277219"/>
            <a:ext cx="1467489" cy="646331"/>
          </a:xfrm>
          <a:prstGeom prst="rect">
            <a:avLst/>
          </a:prstGeom>
        </p:spPr>
        <p:txBody>
          <a:bodyPr wrap="square">
            <a:spAutoFit/>
          </a:bodyPr>
          <a:lstStyle/>
          <a:p>
            <a:r>
              <a:rPr lang="en-US" b="1" dirty="0"/>
              <a:t>Farming practices</a:t>
            </a:r>
          </a:p>
        </p:txBody>
      </p:sp>
      <p:pic>
        <p:nvPicPr>
          <p:cNvPr id="37" name="Picture 4" descr="Image result for stack of papers"/>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2091" b="16216"/>
          <a:stretch/>
        </p:blipFill>
        <p:spPr bwMode="auto">
          <a:xfrm>
            <a:off x="6352082" y="5596414"/>
            <a:ext cx="1420391" cy="100093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http://jamaica-gleaner.com/sites/default/files/styles/jg_article_image/public/article_images/2011/05/22/genuss20110518ia.jpg?itok=fjH-L4E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159896" y="5274250"/>
            <a:ext cx="1572114" cy="1179086"/>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38"/>
          <p:cNvSpPr/>
          <p:nvPr/>
        </p:nvSpPr>
        <p:spPr>
          <a:xfrm>
            <a:off x="5229309" y="5274251"/>
            <a:ext cx="1463044" cy="646331"/>
          </a:xfrm>
          <a:prstGeom prst="rect">
            <a:avLst/>
          </a:prstGeom>
        </p:spPr>
        <p:txBody>
          <a:bodyPr wrap="square">
            <a:spAutoFit/>
          </a:bodyPr>
          <a:lstStyle/>
          <a:p>
            <a:r>
              <a:rPr lang="en-US" b="1" dirty="0">
                <a:solidFill>
                  <a:schemeClr val="bg1"/>
                </a:solidFill>
              </a:rPr>
              <a:t>Water harvesting</a:t>
            </a:r>
          </a:p>
        </p:txBody>
      </p:sp>
      <p:sp>
        <p:nvSpPr>
          <p:cNvPr id="40" name="TextBox 39"/>
          <p:cNvSpPr txBox="1"/>
          <p:nvPr/>
        </p:nvSpPr>
        <p:spPr>
          <a:xfrm>
            <a:off x="8292244" y="1340769"/>
            <a:ext cx="2232248" cy="584775"/>
          </a:xfrm>
          <a:prstGeom prst="rect">
            <a:avLst/>
          </a:prstGeom>
          <a:noFill/>
        </p:spPr>
        <p:txBody>
          <a:bodyPr wrap="square" rtlCol="0">
            <a:spAutoFit/>
          </a:bodyPr>
          <a:lstStyle/>
          <a:p>
            <a:pPr fontAlgn="auto">
              <a:spcBef>
                <a:spcPts val="1800"/>
              </a:spcBef>
              <a:spcAft>
                <a:spcPts val="0"/>
              </a:spcAft>
              <a:buClr>
                <a:schemeClr val="accent1"/>
              </a:buClr>
              <a:buSzPct val="80000"/>
              <a:defRPr/>
            </a:pPr>
            <a:r>
              <a:rPr lang="en-US" sz="3200" dirty="0">
                <a:solidFill>
                  <a:schemeClr val="accent2">
                    <a:lumMod val="75000"/>
                  </a:schemeClr>
                </a:solidFill>
              </a:rPr>
              <a:t>Education</a:t>
            </a:r>
          </a:p>
        </p:txBody>
      </p:sp>
      <p:sp>
        <p:nvSpPr>
          <p:cNvPr id="41" name="Rectangle 40"/>
          <p:cNvSpPr/>
          <p:nvPr/>
        </p:nvSpPr>
        <p:spPr>
          <a:xfrm>
            <a:off x="8400256" y="1988841"/>
            <a:ext cx="1944216" cy="646331"/>
          </a:xfrm>
          <a:prstGeom prst="rect">
            <a:avLst/>
          </a:prstGeom>
          <a:solidFill>
            <a:schemeClr val="bg2"/>
          </a:solidFill>
        </p:spPr>
        <p:txBody>
          <a:bodyPr wrap="square">
            <a:spAutoFit/>
          </a:bodyPr>
          <a:lstStyle/>
          <a:p>
            <a:r>
              <a:rPr lang="en-US" dirty="0"/>
              <a:t>‘…climate smart citizenry’</a:t>
            </a:r>
          </a:p>
        </p:txBody>
      </p:sp>
      <p:sp>
        <p:nvSpPr>
          <p:cNvPr id="42" name="Plus 41"/>
          <p:cNvSpPr/>
          <p:nvPr/>
        </p:nvSpPr>
        <p:spPr>
          <a:xfrm>
            <a:off x="7530385" y="1502841"/>
            <a:ext cx="432048" cy="260628"/>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029"/>
          </a:p>
        </p:txBody>
      </p:sp>
      <p:pic>
        <p:nvPicPr>
          <p:cNvPr id="43" name="Picture 2" descr="http://thumbs.dreamstime.com/t/storytime-eps-editable-vector-silhouettes-female-teacher-reading-story-to-her-pupils-all-figures-as-separate-objects-49282346.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426128" y="3541914"/>
            <a:ext cx="1727615" cy="863808"/>
          </a:xfrm>
          <a:prstGeom prst="rect">
            <a:avLst/>
          </a:prstGeom>
          <a:noFill/>
          <a:extLst>
            <a:ext uri="{909E8E84-426E-40DD-AFC4-6F175D3DCCD1}">
              <a14:hiddenFill xmlns:a14="http://schemas.microsoft.com/office/drawing/2010/main">
                <a:solidFill>
                  <a:srgbClr val="FFFFFF"/>
                </a:solidFill>
              </a14:hiddenFill>
            </a:ext>
          </a:extLst>
        </p:spPr>
      </p:pic>
      <p:sp>
        <p:nvSpPr>
          <p:cNvPr id="44" name="Rectangle 43"/>
          <p:cNvSpPr/>
          <p:nvPr/>
        </p:nvSpPr>
        <p:spPr>
          <a:xfrm>
            <a:off x="8374609" y="4365105"/>
            <a:ext cx="1989033" cy="1200329"/>
          </a:xfrm>
          <a:prstGeom prst="rect">
            <a:avLst/>
          </a:prstGeom>
        </p:spPr>
        <p:txBody>
          <a:bodyPr wrap="square">
            <a:spAutoFit/>
          </a:bodyPr>
          <a:lstStyle/>
          <a:p>
            <a:pPr algn="r"/>
            <a:r>
              <a:rPr lang="en-US" b="1" i="1" dirty="0">
                <a:solidFill>
                  <a:srgbClr val="FF0000"/>
                </a:solidFill>
              </a:rPr>
              <a:t>Conscious, convinced &amp; convicted about the issue</a:t>
            </a:r>
          </a:p>
        </p:txBody>
      </p:sp>
      <p:sp>
        <p:nvSpPr>
          <p:cNvPr id="45" name="Equal 44"/>
          <p:cNvSpPr/>
          <p:nvPr/>
        </p:nvSpPr>
        <p:spPr>
          <a:xfrm rot="5400000">
            <a:off x="9707488" y="5913276"/>
            <a:ext cx="432048" cy="504056"/>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029">
              <a:solidFill>
                <a:schemeClr val="tx1"/>
              </a:solidFill>
            </a:endParaRPr>
          </a:p>
        </p:txBody>
      </p:sp>
      <p:sp>
        <p:nvSpPr>
          <p:cNvPr id="47" name="Rectangle 46"/>
          <p:cNvSpPr/>
          <p:nvPr/>
        </p:nvSpPr>
        <p:spPr>
          <a:xfrm>
            <a:off x="8904313" y="6298412"/>
            <a:ext cx="1707519" cy="461665"/>
          </a:xfrm>
          <a:prstGeom prst="rect">
            <a:avLst/>
          </a:prstGeom>
        </p:spPr>
        <p:txBody>
          <a:bodyPr wrap="none">
            <a:spAutoFit/>
          </a:bodyPr>
          <a:lstStyle/>
          <a:p>
            <a:r>
              <a:rPr lang="en-US" sz="2400" b="1" dirty="0">
                <a:solidFill>
                  <a:srgbClr val="000099"/>
                </a:solidFill>
              </a:rPr>
              <a:t>Resilience</a:t>
            </a:r>
            <a:endParaRPr lang="en-US" sz="2400" dirty="0"/>
          </a:p>
        </p:txBody>
      </p:sp>
      <p:sp>
        <p:nvSpPr>
          <p:cNvPr id="46" name="Rectangle 45"/>
          <p:cNvSpPr/>
          <p:nvPr/>
        </p:nvSpPr>
        <p:spPr>
          <a:xfrm>
            <a:off x="1524000" y="0"/>
            <a:ext cx="9144000" cy="83671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029"/>
          </a:p>
        </p:txBody>
      </p:sp>
      <p:sp>
        <p:nvSpPr>
          <p:cNvPr id="49" name="Title 1"/>
          <p:cNvSpPr txBox="1">
            <a:spLocks/>
          </p:cNvSpPr>
          <p:nvPr/>
        </p:nvSpPr>
        <p:spPr>
          <a:xfrm>
            <a:off x="1524000" y="32866"/>
            <a:ext cx="9039602" cy="731838"/>
          </a:xfrm>
          <a:prstGeom prst="rect">
            <a:avLst/>
          </a:prstGeom>
        </p:spPr>
        <p:txBody>
          <a:bodyPr vert="horz" wrap="square" numCol="1" anchor="b" anchorCtr="0" compatLnSpc="1">
            <a:prstTxWarp prst="textNoShape">
              <a:avLst/>
            </a:prstTxWarp>
            <a:noAutofit/>
          </a:bodyPr>
          <a:lstStyle/>
          <a:p>
            <a:pPr lvl="0">
              <a:defRPr/>
            </a:pPr>
            <a:r>
              <a:rPr lang="en-JM" sz="2800" b="1" dirty="0">
                <a:latin typeface="Calibri" panose="020F0502020204030204" pitchFamily="34" charset="0"/>
                <a:cs typeface="Calibri" panose="020F0502020204030204" pitchFamily="34" charset="0"/>
              </a:rPr>
              <a:t>   </a:t>
            </a:r>
            <a:r>
              <a:rPr lang="en-JM" sz="2800" b="1" dirty="0">
                <a:solidFill>
                  <a:schemeClr val="accent1">
                    <a:lumMod val="60000"/>
                    <a:lumOff val="40000"/>
                  </a:schemeClr>
                </a:solidFill>
                <a:latin typeface="Calibri" panose="020F0502020204030204" pitchFamily="34" charset="0"/>
                <a:cs typeface="Calibri" panose="020F0502020204030204" pitchFamily="34" charset="0"/>
              </a:rPr>
              <a:t>Unfamiliar</a:t>
            </a:r>
            <a:r>
              <a:rPr lang="en-JM" sz="2800" b="1" dirty="0">
                <a:latin typeface="Calibri" panose="020F0502020204030204" pitchFamily="34" charset="0"/>
                <a:cs typeface="Calibri" panose="020F0502020204030204" pitchFamily="34" charset="0"/>
              </a:rPr>
              <a:t>		     </a:t>
            </a:r>
            <a:r>
              <a:rPr lang="en-JM" sz="2800" b="1" dirty="0">
                <a:solidFill>
                  <a:schemeClr val="accent1">
                    <a:lumMod val="60000"/>
                    <a:lumOff val="40000"/>
                  </a:schemeClr>
                </a:solidFill>
                <a:latin typeface="Calibri" panose="020F0502020204030204" pitchFamily="34" charset="0"/>
                <a:cs typeface="Calibri" panose="020F0502020204030204" pitchFamily="34" charset="0"/>
              </a:rPr>
              <a:t>Unprecedented		      </a:t>
            </a:r>
            <a:r>
              <a:rPr lang="en-JM" sz="2800" b="1" dirty="0">
                <a:latin typeface="Calibri" panose="020F0502020204030204" pitchFamily="34" charset="0"/>
                <a:cs typeface="Calibri" panose="020F0502020204030204" pitchFamily="34" charset="0"/>
              </a:rPr>
              <a:t>Urgent</a:t>
            </a:r>
          </a:p>
        </p:txBody>
      </p:sp>
      <p:sp>
        <p:nvSpPr>
          <p:cNvPr id="50" name="Rectangle 49"/>
          <p:cNvSpPr>
            <a:spLocks noChangeArrowheads="1"/>
          </p:cNvSpPr>
          <p:nvPr/>
        </p:nvSpPr>
        <p:spPr bwMode="auto">
          <a:xfrm>
            <a:off x="6778816" y="836712"/>
            <a:ext cx="3749079" cy="369332"/>
          </a:xfrm>
          <a:prstGeom prst="rect">
            <a:avLst/>
          </a:prstGeom>
          <a:noFill/>
          <a:ln w="9525">
            <a:noFill/>
            <a:miter lim="800000"/>
            <a:headEnd/>
            <a:tailEnd/>
          </a:ln>
        </p:spPr>
        <p:txBody>
          <a:bodyPr wrap="square">
            <a:spAutoFit/>
          </a:bodyPr>
          <a:lstStyle/>
          <a:p>
            <a:pPr algn="ctr"/>
            <a:r>
              <a:rPr lang="en-US" i="1" dirty="0">
                <a:latin typeface="Berlin Sans FB" pitchFamily="34" charset="0"/>
              </a:rPr>
              <a:t>‘It’ requires us to do something now!’</a:t>
            </a:r>
          </a:p>
        </p:txBody>
      </p:sp>
      <p:sp>
        <p:nvSpPr>
          <p:cNvPr id="51" name="Rectangle 50"/>
          <p:cNvSpPr/>
          <p:nvPr/>
        </p:nvSpPr>
        <p:spPr>
          <a:xfrm>
            <a:off x="6699188" y="5445224"/>
            <a:ext cx="1467489" cy="369332"/>
          </a:xfrm>
          <a:prstGeom prst="rect">
            <a:avLst/>
          </a:prstGeom>
        </p:spPr>
        <p:txBody>
          <a:bodyPr wrap="square">
            <a:spAutoFit/>
          </a:bodyPr>
          <a:lstStyle/>
          <a:p>
            <a:r>
              <a:rPr lang="en-US" b="1" dirty="0"/>
              <a:t>Policy</a:t>
            </a:r>
          </a:p>
        </p:txBody>
      </p:sp>
    </p:spTree>
    <p:extLst>
      <p:ext uri="{BB962C8B-B14F-4D97-AF65-F5344CB8AC3E}">
        <p14:creationId xmlns:p14="http://schemas.microsoft.com/office/powerpoint/2010/main" val="36336651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10" presetClass="entr" presetSubtype="0" fill="hold"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500"/>
                                        <p:tgtEl>
                                          <p:spTgt spid="37"/>
                                        </p:tgtEl>
                                      </p:cBhvr>
                                    </p:animEffect>
                                  </p:childTnLst>
                                </p:cTn>
                              </p:par>
                              <p:par>
                                <p:cTn id="23" presetID="10" presetClass="entr" presetSubtype="0"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fade">
                                      <p:cBhvr>
                                        <p:cTn id="34" dur="500"/>
                                        <p:tgtEl>
                                          <p:spTgt spid="5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fade">
                                      <p:cBhvr>
                                        <p:cTn id="42" dur="500"/>
                                        <p:tgtEl>
                                          <p:spTgt spid="4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500"/>
                                        <p:tgtEl>
                                          <p:spTgt spid="41"/>
                                        </p:tgtEl>
                                      </p:cBhvr>
                                    </p:animEffect>
                                  </p:childTnLst>
                                </p:cTn>
                              </p:par>
                              <p:par>
                                <p:cTn id="46" presetID="10" presetClass="entr" presetSubtype="0" fill="hold" nodeType="with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500"/>
                                        <p:tgtEl>
                                          <p:spTgt spid="4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fade">
                                      <p:cBhvr>
                                        <p:cTn id="51" dur="500"/>
                                        <p:tgtEl>
                                          <p:spTgt spid="4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fade">
                                      <p:cBhvr>
                                        <p:cTn id="54" dur="500"/>
                                        <p:tgtEl>
                                          <p:spTgt spid="40"/>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500"/>
                                        <p:tgtEl>
                                          <p:spTgt spid="47"/>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animBg="1"/>
      <p:bldP spid="2" grpId="0" animBg="1"/>
      <p:bldP spid="24" grpId="0"/>
      <p:bldP spid="25" grpId="0"/>
      <p:bldP spid="39" grpId="0"/>
      <p:bldP spid="40" grpId="0"/>
      <p:bldP spid="41" grpId="0" animBg="1"/>
      <p:bldP spid="42" grpId="0" animBg="1"/>
      <p:bldP spid="44" grpId="0"/>
      <p:bldP spid="45" grpId="0" animBg="1"/>
      <p:bldP spid="47" grpId="0"/>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1847529" y="5589241"/>
            <a:ext cx="2016225" cy="1015663"/>
          </a:xfrm>
          <a:prstGeom prst="rect">
            <a:avLst/>
          </a:prstGeom>
        </p:spPr>
        <p:txBody>
          <a:bodyPr wrap="square">
            <a:spAutoFit/>
          </a:bodyPr>
          <a:lstStyle/>
          <a:p>
            <a:r>
              <a:rPr lang="en-US" sz="2000" b="1" dirty="0">
                <a:solidFill>
                  <a:srgbClr val="000099"/>
                </a:solidFill>
              </a:rPr>
              <a:t>Development pillars are ‘</a:t>
            </a:r>
            <a:r>
              <a:rPr lang="en-US" sz="2000" b="1" dirty="0">
                <a:solidFill>
                  <a:srgbClr val="FF0000"/>
                </a:solidFill>
              </a:rPr>
              <a:t>Unreliable</a:t>
            </a:r>
            <a:r>
              <a:rPr lang="en-US" sz="2000" b="1" dirty="0">
                <a:solidFill>
                  <a:srgbClr val="000099"/>
                </a:solidFill>
              </a:rPr>
              <a:t>’</a:t>
            </a:r>
            <a:endParaRPr lang="en-US" sz="2000" i="1" dirty="0"/>
          </a:p>
        </p:txBody>
      </p:sp>
      <p:sp>
        <p:nvSpPr>
          <p:cNvPr id="12" name="Rectangle 11"/>
          <p:cNvSpPr/>
          <p:nvPr/>
        </p:nvSpPr>
        <p:spPr>
          <a:xfrm>
            <a:off x="1524000" y="0"/>
            <a:ext cx="9144000" cy="83671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029"/>
          </a:p>
        </p:txBody>
      </p:sp>
      <p:sp>
        <p:nvSpPr>
          <p:cNvPr id="15" name="Title 1"/>
          <p:cNvSpPr txBox="1">
            <a:spLocks/>
          </p:cNvSpPr>
          <p:nvPr/>
        </p:nvSpPr>
        <p:spPr>
          <a:xfrm>
            <a:off x="1524000" y="32866"/>
            <a:ext cx="9039602" cy="731838"/>
          </a:xfrm>
          <a:prstGeom prst="rect">
            <a:avLst/>
          </a:prstGeom>
        </p:spPr>
        <p:txBody>
          <a:bodyPr vert="horz" wrap="square" numCol="1" anchor="b" anchorCtr="0" compatLnSpc="1">
            <a:prstTxWarp prst="textNoShape">
              <a:avLst/>
            </a:prstTxWarp>
            <a:noAutofit/>
          </a:bodyPr>
          <a:lstStyle/>
          <a:p>
            <a:pPr lvl="0">
              <a:defRPr/>
            </a:pPr>
            <a:r>
              <a:rPr lang="en-JM" sz="2800" b="1" dirty="0">
                <a:latin typeface="Calibri" panose="020F0502020204030204" pitchFamily="34" charset="0"/>
                <a:cs typeface="Calibri" panose="020F0502020204030204" pitchFamily="34" charset="0"/>
              </a:rPr>
              <a:t>   Unfamiliar		     Unprecedented</a:t>
            </a:r>
            <a:r>
              <a:rPr lang="en-JM" sz="2800" b="1" dirty="0">
                <a:solidFill>
                  <a:schemeClr val="accent1">
                    <a:lumMod val="60000"/>
                    <a:lumOff val="40000"/>
                  </a:schemeClr>
                </a:solidFill>
                <a:latin typeface="Calibri" panose="020F0502020204030204" pitchFamily="34" charset="0"/>
                <a:cs typeface="Calibri" panose="020F0502020204030204" pitchFamily="34" charset="0"/>
              </a:rPr>
              <a:t>		      </a:t>
            </a:r>
            <a:r>
              <a:rPr lang="en-JM" sz="2800" b="1" dirty="0">
                <a:latin typeface="Calibri" panose="020F0502020204030204" pitchFamily="34" charset="0"/>
                <a:cs typeface="Calibri" panose="020F0502020204030204" pitchFamily="34" charset="0"/>
              </a:rPr>
              <a:t>Urgent</a:t>
            </a:r>
          </a:p>
        </p:txBody>
      </p:sp>
      <p:sp>
        <p:nvSpPr>
          <p:cNvPr id="17" name="Rectangle 16"/>
          <p:cNvSpPr>
            <a:spLocks noChangeArrowheads="1"/>
          </p:cNvSpPr>
          <p:nvPr/>
        </p:nvSpPr>
        <p:spPr bwMode="auto">
          <a:xfrm>
            <a:off x="1554834" y="1484784"/>
            <a:ext cx="2092895" cy="923330"/>
          </a:xfrm>
          <a:prstGeom prst="rect">
            <a:avLst/>
          </a:prstGeom>
          <a:noFill/>
          <a:ln w="9525">
            <a:noFill/>
            <a:miter lim="800000"/>
            <a:headEnd/>
            <a:tailEnd/>
          </a:ln>
        </p:spPr>
        <p:txBody>
          <a:bodyPr wrap="square">
            <a:spAutoFit/>
          </a:bodyPr>
          <a:lstStyle/>
          <a:p>
            <a:pPr algn="ctr"/>
            <a:r>
              <a:rPr lang="en-US" i="1" dirty="0">
                <a:latin typeface="Berlin Sans FB" pitchFamily="34" charset="0"/>
              </a:rPr>
              <a:t>‘It’s just not behaving like it used to’</a:t>
            </a:r>
          </a:p>
        </p:txBody>
      </p:sp>
      <p:pic>
        <p:nvPicPr>
          <p:cNvPr id="1026" name="Picture 2" descr="Image result for unsustainable development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0629" y="2852937"/>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a:spLocks noChangeArrowheads="1"/>
          </p:cNvSpPr>
          <p:nvPr/>
        </p:nvSpPr>
        <p:spPr bwMode="auto">
          <a:xfrm>
            <a:off x="5068080" y="1484784"/>
            <a:ext cx="1820008" cy="923330"/>
          </a:xfrm>
          <a:prstGeom prst="rect">
            <a:avLst/>
          </a:prstGeom>
          <a:noFill/>
          <a:ln w="9525">
            <a:noFill/>
            <a:miter lim="800000"/>
            <a:headEnd/>
            <a:tailEnd/>
          </a:ln>
        </p:spPr>
        <p:txBody>
          <a:bodyPr wrap="square">
            <a:spAutoFit/>
          </a:bodyPr>
          <a:lstStyle/>
          <a:p>
            <a:pPr algn="ctr"/>
            <a:r>
              <a:rPr lang="en-US" i="1" dirty="0">
                <a:latin typeface="Berlin Sans FB" pitchFamily="34" charset="0"/>
              </a:rPr>
              <a:t>‘It’s like we’ve never seen before’</a:t>
            </a:r>
          </a:p>
        </p:txBody>
      </p:sp>
      <p:sp>
        <p:nvSpPr>
          <p:cNvPr id="8" name="Rectangle 7"/>
          <p:cNvSpPr/>
          <p:nvPr/>
        </p:nvSpPr>
        <p:spPr>
          <a:xfrm>
            <a:off x="5159897" y="5589241"/>
            <a:ext cx="2016225" cy="1015663"/>
          </a:xfrm>
          <a:prstGeom prst="rect">
            <a:avLst/>
          </a:prstGeom>
        </p:spPr>
        <p:txBody>
          <a:bodyPr wrap="square">
            <a:spAutoFit/>
          </a:bodyPr>
          <a:lstStyle/>
          <a:p>
            <a:r>
              <a:rPr lang="en-US" sz="2000" b="1" dirty="0">
                <a:solidFill>
                  <a:srgbClr val="000099"/>
                </a:solidFill>
              </a:rPr>
              <a:t>Development goals are ‘</a:t>
            </a:r>
            <a:r>
              <a:rPr lang="en-US" sz="2000" b="1" dirty="0">
                <a:solidFill>
                  <a:srgbClr val="FF0000"/>
                </a:solidFill>
              </a:rPr>
              <a:t>Unattainable</a:t>
            </a:r>
            <a:r>
              <a:rPr lang="en-US" sz="2000" b="1" dirty="0">
                <a:solidFill>
                  <a:srgbClr val="000099"/>
                </a:solidFill>
              </a:rPr>
              <a:t>’</a:t>
            </a:r>
            <a:endParaRPr lang="en-US" sz="2000" i="1" dirty="0"/>
          </a:p>
        </p:txBody>
      </p:sp>
      <p:pic>
        <p:nvPicPr>
          <p:cNvPr id="9" name="Picture 2" descr="http://news.gtp.gr/wp-content/uploads/2015/09/UN-Sustainable-Development-Goals_SDGs_new.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28126" y="3212976"/>
            <a:ext cx="2691856" cy="1644724"/>
          </a:xfrm>
          <a:prstGeom prst="rect">
            <a:avLst/>
          </a:prstGeom>
          <a:noFill/>
          <a:extLst>
            <a:ext uri="{909E8E84-426E-40DD-AFC4-6F175D3DCCD1}">
              <a14:hiddenFill xmlns:a14="http://schemas.microsoft.com/office/drawing/2010/main">
                <a:solidFill>
                  <a:srgbClr val="FFFFFF"/>
                </a:solidFill>
              </a14:hiddenFill>
            </a:ext>
          </a:extLst>
        </p:spPr>
      </p:pic>
      <p:sp>
        <p:nvSpPr>
          <p:cNvPr id="2" name="Multiply 1"/>
          <p:cNvSpPr/>
          <p:nvPr/>
        </p:nvSpPr>
        <p:spPr>
          <a:xfrm>
            <a:off x="4697890" y="2991222"/>
            <a:ext cx="2952328" cy="208823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029"/>
          </a:p>
        </p:txBody>
      </p:sp>
      <p:sp>
        <p:nvSpPr>
          <p:cNvPr id="11" name="Rectangle 10"/>
          <p:cNvSpPr>
            <a:spLocks noChangeArrowheads="1"/>
          </p:cNvSpPr>
          <p:nvPr/>
        </p:nvSpPr>
        <p:spPr bwMode="auto">
          <a:xfrm>
            <a:off x="8256240" y="1484784"/>
            <a:ext cx="1767598" cy="923330"/>
          </a:xfrm>
          <a:prstGeom prst="rect">
            <a:avLst/>
          </a:prstGeom>
          <a:noFill/>
          <a:ln w="9525">
            <a:noFill/>
            <a:miter lim="800000"/>
            <a:headEnd/>
            <a:tailEnd/>
          </a:ln>
        </p:spPr>
        <p:txBody>
          <a:bodyPr wrap="square">
            <a:spAutoFit/>
          </a:bodyPr>
          <a:lstStyle/>
          <a:p>
            <a:pPr algn="ctr"/>
            <a:r>
              <a:rPr lang="en-US" i="1" dirty="0">
                <a:latin typeface="Berlin Sans FB" pitchFamily="34" charset="0"/>
              </a:rPr>
              <a:t>‘It’ requires us to do something now!’</a:t>
            </a:r>
          </a:p>
        </p:txBody>
      </p:sp>
      <p:sp>
        <p:nvSpPr>
          <p:cNvPr id="13" name="Rectangle 12"/>
          <p:cNvSpPr/>
          <p:nvPr/>
        </p:nvSpPr>
        <p:spPr>
          <a:xfrm>
            <a:off x="8442348" y="5583061"/>
            <a:ext cx="2091338" cy="1015663"/>
          </a:xfrm>
          <a:prstGeom prst="rect">
            <a:avLst/>
          </a:prstGeom>
        </p:spPr>
        <p:txBody>
          <a:bodyPr wrap="square">
            <a:spAutoFit/>
          </a:bodyPr>
          <a:lstStyle/>
          <a:p>
            <a:r>
              <a:rPr lang="en-US" sz="2000" b="1" dirty="0">
                <a:solidFill>
                  <a:srgbClr val="000099"/>
                </a:solidFill>
              </a:rPr>
              <a:t>Development Agenda will  be ‘</a:t>
            </a:r>
            <a:r>
              <a:rPr lang="en-US" sz="2000" b="1" dirty="0">
                <a:solidFill>
                  <a:srgbClr val="FF0000"/>
                </a:solidFill>
              </a:rPr>
              <a:t>Untouchable</a:t>
            </a:r>
            <a:r>
              <a:rPr lang="en-US" sz="2000" b="1" dirty="0">
                <a:solidFill>
                  <a:srgbClr val="000099"/>
                </a:solidFill>
              </a:rPr>
              <a:t>’</a:t>
            </a:r>
            <a:r>
              <a:rPr lang="en-US" sz="2000" b="1" dirty="0">
                <a:solidFill>
                  <a:srgbClr val="FF0000"/>
                </a:solidFill>
              </a:rPr>
              <a:t> </a:t>
            </a:r>
            <a:r>
              <a:rPr lang="en-US" sz="2000" b="1" dirty="0">
                <a:solidFill>
                  <a:srgbClr val="000099"/>
                </a:solidFill>
              </a:rPr>
              <a:t> </a:t>
            </a:r>
            <a:endParaRPr lang="en-US" sz="2000" i="1" dirty="0"/>
          </a:p>
        </p:txBody>
      </p:sp>
      <p:pic>
        <p:nvPicPr>
          <p:cNvPr id="14" name="Picture 2" descr="Image result for solar pane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98202" y="2924945"/>
            <a:ext cx="1731370" cy="11732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8" name="Picture 2" descr="http://thumbs.dreamstime.com/t/storytime-eps-editable-vector-silhouettes-female-teacher-reading-story-to-her-pupils-all-figures-as-separate-objects-4928234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34173" y="4221376"/>
            <a:ext cx="1727615" cy="86380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http://www.jamaicaobserver.com/assets/6959188/Norand0-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26339" y="3536855"/>
            <a:ext cx="1608000" cy="1152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63571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9"/>
          <p:cNvSpPr txBox="1">
            <a:spLocks/>
          </p:cNvSpPr>
          <p:nvPr/>
        </p:nvSpPr>
        <p:spPr>
          <a:xfrm>
            <a:off x="5087888" y="2996952"/>
            <a:ext cx="2620676" cy="7920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4000" dirty="0">
                <a:solidFill>
                  <a:srgbClr val="FF0000"/>
                </a:solidFill>
                <a:latin typeface="Berlin Sans FB" pitchFamily="34" charset="0"/>
              </a:rPr>
              <a:t>Thank You</a:t>
            </a:r>
            <a:endParaRPr lang="en-JM" sz="5400" dirty="0">
              <a:solidFill>
                <a:srgbClr val="FF0000"/>
              </a:solidFill>
              <a:latin typeface="Berlin Sans FB" pitchFamily="34" charset="0"/>
            </a:endParaRPr>
          </a:p>
        </p:txBody>
      </p:sp>
    </p:spTree>
    <p:extLst>
      <p:ext uri="{BB962C8B-B14F-4D97-AF65-F5344CB8AC3E}">
        <p14:creationId xmlns:p14="http://schemas.microsoft.com/office/powerpoint/2010/main" val="15061966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2"/>
          <p:cNvSpPr txBox="1">
            <a:spLocks/>
          </p:cNvSpPr>
          <p:nvPr/>
        </p:nvSpPr>
        <p:spPr>
          <a:xfrm>
            <a:off x="1679933" y="1554638"/>
            <a:ext cx="3555079" cy="607542"/>
          </a:xfrm>
          <a:prstGeom prst="rect">
            <a:avLst/>
          </a:prstGeom>
        </p:spPr>
        <p:txBody>
          <a:bodyPr vert="horz">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5563" indent="-55563" fontAlgn="auto">
              <a:lnSpc>
                <a:spcPts val="2000"/>
              </a:lnSpc>
              <a:spcBef>
                <a:spcPts val="700"/>
              </a:spcBef>
              <a:spcAft>
                <a:spcPts val="0"/>
              </a:spcAft>
              <a:buClr>
                <a:schemeClr val="accent2"/>
              </a:buClr>
              <a:buSzPct val="60000"/>
              <a:defRPr/>
            </a:pPr>
            <a:r>
              <a:rPr lang="en-US" sz="2800" b="1" dirty="0">
                <a:solidFill>
                  <a:srgbClr val="FF0000"/>
                </a:solidFill>
              </a:rPr>
              <a:t>It’s hotter</a:t>
            </a:r>
            <a:endParaRPr lang="en-US" sz="2800" b="1" dirty="0"/>
          </a:p>
        </p:txBody>
      </p:sp>
      <p:sp>
        <p:nvSpPr>
          <p:cNvPr id="11" name="Rectangle 6"/>
          <p:cNvSpPr>
            <a:spLocks noChangeArrowheads="1"/>
          </p:cNvSpPr>
          <p:nvPr/>
        </p:nvSpPr>
        <p:spPr bwMode="auto">
          <a:xfrm>
            <a:off x="1687704" y="5330532"/>
            <a:ext cx="2745445" cy="1446550"/>
          </a:xfrm>
          <a:prstGeom prst="rect">
            <a:avLst/>
          </a:prstGeom>
          <a:noFill/>
          <a:ln w="9525">
            <a:noFill/>
            <a:miter lim="800000"/>
            <a:headEnd/>
            <a:tailEnd/>
          </a:ln>
        </p:spPr>
        <p:txBody>
          <a:bodyPr wrap="square">
            <a:spAutoFit/>
          </a:bodyPr>
          <a:lstStyle/>
          <a:p>
            <a:pPr>
              <a:spcBef>
                <a:spcPct val="50000"/>
              </a:spcBef>
            </a:pPr>
            <a:r>
              <a:rPr lang="en-US" sz="1600" dirty="0">
                <a:solidFill>
                  <a:schemeClr val="bg1">
                    <a:lumMod val="50000"/>
                  </a:schemeClr>
                </a:solidFill>
                <a:latin typeface="Berlin Sans FB" pitchFamily="34" charset="0"/>
                <a:cs typeface="Arial" pitchFamily="34" charset="0"/>
              </a:rPr>
              <a:t>All temperature indices for the Caribbean are all increasing</a:t>
            </a:r>
          </a:p>
          <a:p>
            <a:pPr>
              <a:spcBef>
                <a:spcPct val="50000"/>
              </a:spcBef>
            </a:pPr>
            <a:r>
              <a:rPr lang="en-US" sz="1600" dirty="0">
                <a:solidFill>
                  <a:schemeClr val="bg1">
                    <a:lumMod val="50000"/>
                  </a:schemeClr>
                </a:solidFill>
                <a:latin typeface="Berlin Sans FB" pitchFamily="34" charset="0"/>
                <a:cs typeface="Arial" pitchFamily="34" charset="0"/>
              </a:rPr>
              <a:t>~23 more ‘hot’ days and nights i.e. earlier and longer summers</a:t>
            </a:r>
          </a:p>
        </p:txBody>
      </p:sp>
      <p:pic>
        <p:nvPicPr>
          <p:cNvPr id="19" name="Picture 2"/>
          <p:cNvPicPr>
            <a:picLocks noChangeAspect="1" noChangeArrowheads="1"/>
          </p:cNvPicPr>
          <p:nvPr/>
        </p:nvPicPr>
        <p:blipFill rotWithShape="1">
          <a:blip r:embed="rId3" cstate="print"/>
          <a:srcRect l="65373" t="-96" r="4148" b="96"/>
          <a:stretch/>
        </p:blipFill>
        <p:spPr bwMode="auto">
          <a:xfrm>
            <a:off x="2885271" y="2386176"/>
            <a:ext cx="1547877" cy="2944356"/>
          </a:xfrm>
          <a:prstGeom prst="rect">
            <a:avLst/>
          </a:prstGeom>
          <a:noFill/>
          <a:ln w="9525">
            <a:noFill/>
            <a:miter lim="800000"/>
            <a:headEnd/>
            <a:tailEnd/>
          </a:ln>
        </p:spPr>
      </p:pic>
      <p:sp>
        <p:nvSpPr>
          <p:cNvPr id="20" name="Rectangle 19"/>
          <p:cNvSpPr/>
          <p:nvPr/>
        </p:nvSpPr>
        <p:spPr>
          <a:xfrm>
            <a:off x="3140566" y="2162180"/>
            <a:ext cx="1515275" cy="369332"/>
          </a:xfrm>
          <a:prstGeom prst="rect">
            <a:avLst/>
          </a:prstGeom>
          <a:noFill/>
        </p:spPr>
        <p:txBody>
          <a:bodyPr wrap="square">
            <a:spAutoFit/>
          </a:bodyPr>
          <a:lstStyle/>
          <a:p>
            <a:r>
              <a:rPr lang="en-GB" dirty="0">
                <a:solidFill>
                  <a:schemeClr val="tx2"/>
                </a:solidFill>
                <a:latin typeface="Arial Unicode MS" pitchFamily="34" charset="-128"/>
                <a:ea typeface="Arial Unicode MS" pitchFamily="34" charset="-128"/>
                <a:cs typeface="Arial Unicode MS" pitchFamily="34" charset="-128"/>
              </a:rPr>
              <a:t>Hot days </a:t>
            </a:r>
            <a:endParaRPr lang="en-US" dirty="0">
              <a:solidFill>
                <a:schemeClr val="tx2"/>
              </a:solidFill>
            </a:endParaRPr>
          </a:p>
        </p:txBody>
      </p:sp>
      <p:sp>
        <p:nvSpPr>
          <p:cNvPr id="21" name="Rectangle 20"/>
          <p:cNvSpPr/>
          <p:nvPr/>
        </p:nvSpPr>
        <p:spPr>
          <a:xfrm>
            <a:off x="3066226" y="3676502"/>
            <a:ext cx="1577612" cy="369332"/>
          </a:xfrm>
          <a:prstGeom prst="rect">
            <a:avLst/>
          </a:prstGeom>
          <a:noFill/>
        </p:spPr>
        <p:txBody>
          <a:bodyPr wrap="square">
            <a:spAutoFit/>
          </a:bodyPr>
          <a:lstStyle/>
          <a:p>
            <a:r>
              <a:rPr lang="en-GB" dirty="0">
                <a:solidFill>
                  <a:schemeClr val="tx2"/>
                </a:solidFill>
                <a:latin typeface="Arial Unicode MS" pitchFamily="34" charset="-128"/>
                <a:ea typeface="Arial Unicode MS" pitchFamily="34" charset="-128"/>
                <a:cs typeface="Arial Unicode MS" pitchFamily="34" charset="-128"/>
              </a:rPr>
              <a:t>Hot nights </a:t>
            </a:r>
            <a:endParaRPr lang="en-US" dirty="0">
              <a:solidFill>
                <a:schemeClr val="tx2"/>
              </a:solidFill>
            </a:endParaRPr>
          </a:p>
        </p:txBody>
      </p:sp>
      <p:sp>
        <p:nvSpPr>
          <p:cNvPr id="16" name="Content Placeholder 2"/>
          <p:cNvSpPr txBox="1">
            <a:spLocks/>
          </p:cNvSpPr>
          <p:nvPr/>
        </p:nvSpPr>
        <p:spPr>
          <a:xfrm>
            <a:off x="4727849" y="1556792"/>
            <a:ext cx="3320807" cy="607542"/>
          </a:xfrm>
          <a:prstGeom prst="rect">
            <a:avLst/>
          </a:prstGeom>
        </p:spPr>
        <p:txBody>
          <a:bodyPr vert="horz">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5563" indent="-55563" fontAlgn="auto">
              <a:lnSpc>
                <a:spcPts val="2000"/>
              </a:lnSpc>
              <a:spcBef>
                <a:spcPts val="700"/>
              </a:spcBef>
              <a:spcAft>
                <a:spcPts val="0"/>
              </a:spcAft>
              <a:buClr>
                <a:schemeClr val="accent2"/>
              </a:buClr>
              <a:buSzPct val="60000"/>
              <a:defRPr/>
            </a:pPr>
            <a:r>
              <a:rPr lang="en-US" sz="2800" b="1" dirty="0">
                <a:solidFill>
                  <a:srgbClr val="FF0000"/>
                </a:solidFill>
              </a:rPr>
              <a:t>Rain is more variable</a:t>
            </a:r>
            <a:endParaRPr lang="en-US" sz="2800" b="1" dirty="0"/>
          </a:p>
        </p:txBody>
      </p:sp>
      <p:sp>
        <p:nvSpPr>
          <p:cNvPr id="18" name="Rectangle 6"/>
          <p:cNvSpPr>
            <a:spLocks noChangeArrowheads="1"/>
          </p:cNvSpPr>
          <p:nvPr/>
        </p:nvSpPr>
        <p:spPr bwMode="auto">
          <a:xfrm>
            <a:off x="5087889" y="5304111"/>
            <a:ext cx="2703407" cy="1200329"/>
          </a:xfrm>
          <a:prstGeom prst="rect">
            <a:avLst/>
          </a:prstGeom>
          <a:noFill/>
          <a:ln w="9525">
            <a:noFill/>
            <a:miter lim="800000"/>
            <a:headEnd/>
            <a:tailEnd/>
          </a:ln>
        </p:spPr>
        <p:txBody>
          <a:bodyPr wrap="square">
            <a:spAutoFit/>
          </a:bodyPr>
          <a:lstStyle/>
          <a:p>
            <a:pPr>
              <a:spcBef>
                <a:spcPct val="50000"/>
              </a:spcBef>
            </a:pPr>
            <a:r>
              <a:rPr lang="en-US" sz="1600" dirty="0">
                <a:solidFill>
                  <a:schemeClr val="bg1">
                    <a:lumMod val="50000"/>
                  </a:schemeClr>
                </a:solidFill>
                <a:latin typeface="Berlin Sans FB" pitchFamily="34" charset="0"/>
              </a:rPr>
              <a:t>(1) Very variable rainfall pattern + some places getting wetter, some getting drier +</a:t>
            </a:r>
          </a:p>
          <a:p>
            <a:pPr>
              <a:spcBef>
                <a:spcPct val="50000"/>
              </a:spcBef>
            </a:pPr>
            <a:r>
              <a:rPr lang="en-US" sz="1600" dirty="0">
                <a:solidFill>
                  <a:schemeClr val="bg1">
                    <a:lumMod val="50000"/>
                  </a:schemeClr>
                </a:solidFill>
                <a:latin typeface="Berlin Sans FB" pitchFamily="34" charset="0"/>
              </a:rPr>
              <a:t>(2) ‘nature’ of rain is changing</a:t>
            </a:r>
          </a:p>
        </p:txBody>
      </p:sp>
      <p:pic>
        <p:nvPicPr>
          <p:cNvPr id="22" name="Picture 21"/>
          <p:cNvPicPr>
            <a:picLocks noChangeAspect="1" noChangeArrowheads="1"/>
          </p:cNvPicPr>
          <p:nvPr/>
        </p:nvPicPr>
        <p:blipFill rotWithShape="1">
          <a:blip r:embed="rId4" cstate="print"/>
          <a:srcRect l="68472" t="53432" r="4801"/>
          <a:stretch/>
        </p:blipFill>
        <p:spPr bwMode="auto">
          <a:xfrm>
            <a:off x="6279501" y="2489782"/>
            <a:ext cx="1260139" cy="1155362"/>
          </a:xfrm>
          <a:prstGeom prst="rect">
            <a:avLst/>
          </a:prstGeom>
          <a:noFill/>
          <a:ln w="9525">
            <a:noFill/>
            <a:miter lim="800000"/>
            <a:headEnd/>
            <a:tailEnd/>
          </a:ln>
        </p:spPr>
      </p:pic>
      <p:sp>
        <p:nvSpPr>
          <p:cNvPr id="24" name="Rectangle 23"/>
          <p:cNvSpPr/>
          <p:nvPr/>
        </p:nvSpPr>
        <p:spPr>
          <a:xfrm>
            <a:off x="6316562" y="2132856"/>
            <a:ext cx="1795663" cy="369332"/>
          </a:xfrm>
          <a:prstGeom prst="rect">
            <a:avLst/>
          </a:prstGeom>
          <a:noFill/>
        </p:spPr>
        <p:txBody>
          <a:bodyPr wrap="square">
            <a:spAutoFit/>
          </a:bodyPr>
          <a:lstStyle/>
          <a:p>
            <a:r>
              <a:rPr lang="en-GB" dirty="0">
                <a:solidFill>
                  <a:schemeClr val="tx2"/>
                </a:solidFill>
                <a:latin typeface="Arial Unicode MS" pitchFamily="34" charset="-128"/>
                <a:ea typeface="Arial Unicode MS" pitchFamily="34" charset="-128"/>
                <a:cs typeface="Arial Unicode MS" pitchFamily="34" charset="-128"/>
              </a:rPr>
              <a:t>Intense Rain </a:t>
            </a:r>
            <a:endParaRPr lang="en-US" dirty="0">
              <a:solidFill>
                <a:schemeClr val="tx2"/>
              </a:solidFill>
            </a:endParaRPr>
          </a:p>
        </p:txBody>
      </p:sp>
      <p:sp>
        <p:nvSpPr>
          <p:cNvPr id="4" name="Rectangle 3"/>
          <p:cNvSpPr/>
          <p:nvPr/>
        </p:nvSpPr>
        <p:spPr>
          <a:xfrm>
            <a:off x="1524000" y="0"/>
            <a:ext cx="9144000" cy="83671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029"/>
          </a:p>
        </p:txBody>
      </p:sp>
      <p:sp>
        <p:nvSpPr>
          <p:cNvPr id="25" name="Title 1"/>
          <p:cNvSpPr txBox="1">
            <a:spLocks/>
          </p:cNvSpPr>
          <p:nvPr/>
        </p:nvSpPr>
        <p:spPr>
          <a:xfrm>
            <a:off x="1524000" y="32866"/>
            <a:ext cx="9039602" cy="731838"/>
          </a:xfrm>
          <a:prstGeom prst="rect">
            <a:avLst/>
          </a:prstGeom>
        </p:spPr>
        <p:txBody>
          <a:bodyPr vert="horz" wrap="square" numCol="1" anchor="b" anchorCtr="0" compatLnSpc="1">
            <a:prstTxWarp prst="textNoShape">
              <a:avLst/>
            </a:prstTxWarp>
            <a:noAutofit/>
          </a:bodyPr>
          <a:lstStyle/>
          <a:p>
            <a:pPr lvl="0">
              <a:defRPr/>
            </a:pPr>
            <a:r>
              <a:rPr lang="en-JM" sz="2800" b="1" dirty="0">
                <a:latin typeface="Calibri" panose="020F0502020204030204" pitchFamily="34" charset="0"/>
                <a:cs typeface="Calibri" panose="020F0502020204030204" pitchFamily="34" charset="0"/>
              </a:rPr>
              <a:t>   Unfamiliar		     </a:t>
            </a:r>
            <a:r>
              <a:rPr lang="en-JM" sz="2800" b="1" dirty="0">
                <a:solidFill>
                  <a:schemeClr val="accent1">
                    <a:lumMod val="60000"/>
                    <a:lumOff val="40000"/>
                  </a:schemeClr>
                </a:solidFill>
                <a:latin typeface="Calibri" panose="020F0502020204030204" pitchFamily="34" charset="0"/>
                <a:cs typeface="Calibri" panose="020F0502020204030204" pitchFamily="34" charset="0"/>
              </a:rPr>
              <a:t>Unprecedented		      Urgent</a:t>
            </a:r>
          </a:p>
        </p:txBody>
      </p:sp>
      <p:sp>
        <p:nvSpPr>
          <p:cNvPr id="27" name="Content Placeholder 2"/>
          <p:cNvSpPr txBox="1">
            <a:spLocks/>
          </p:cNvSpPr>
          <p:nvPr/>
        </p:nvSpPr>
        <p:spPr>
          <a:xfrm>
            <a:off x="6096001" y="6561348"/>
            <a:ext cx="4572000" cy="252028"/>
          </a:xfrm>
          <a:prstGeom prst="rect">
            <a:avLst/>
          </a:prstGeom>
        </p:spPr>
        <p:txBody>
          <a:bodyPr/>
          <a:lstStyle/>
          <a:p>
            <a:pPr marL="448056" indent="-384048" fontAlgn="auto">
              <a:spcBef>
                <a:spcPct val="20000"/>
              </a:spcBef>
              <a:spcAft>
                <a:spcPts val="0"/>
              </a:spcAft>
              <a:defRPr/>
            </a:pPr>
            <a:r>
              <a:rPr lang="en-029" sz="1200" dirty="0">
                <a:solidFill>
                  <a:schemeClr val="bg1">
                    <a:lumMod val="50000"/>
                  </a:schemeClr>
                </a:solidFill>
                <a:latin typeface="Berlin Sans FB" pitchFamily="34" charset="0"/>
              </a:rPr>
              <a:t>Peterson et al. (2002); Stephenson  et al  (2014) Herrera et al (2017)</a:t>
            </a:r>
          </a:p>
          <a:p>
            <a:pPr marL="448056" indent="-384048" fontAlgn="auto">
              <a:spcBef>
                <a:spcPct val="20000"/>
              </a:spcBef>
              <a:spcAft>
                <a:spcPts val="0"/>
              </a:spcAft>
              <a:defRPr/>
            </a:pPr>
            <a:endParaRPr lang="en-029" dirty="0">
              <a:latin typeface="Berlin Sans FB" pitchFamily="34" charset="0"/>
            </a:endParaRPr>
          </a:p>
        </p:txBody>
      </p:sp>
      <p:sp>
        <p:nvSpPr>
          <p:cNvPr id="17" name="Content Placeholder 2"/>
          <p:cNvSpPr txBox="1">
            <a:spLocks/>
          </p:cNvSpPr>
          <p:nvPr/>
        </p:nvSpPr>
        <p:spPr>
          <a:xfrm>
            <a:off x="8301192" y="1556792"/>
            <a:ext cx="2619345" cy="607542"/>
          </a:xfrm>
          <a:prstGeom prst="rect">
            <a:avLst/>
          </a:prstGeom>
        </p:spPr>
        <p:txBody>
          <a:bodyPr vert="horz">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5563" indent="-55563" fontAlgn="auto">
              <a:lnSpc>
                <a:spcPts val="2000"/>
              </a:lnSpc>
              <a:spcBef>
                <a:spcPts val="700"/>
              </a:spcBef>
              <a:spcAft>
                <a:spcPts val="0"/>
              </a:spcAft>
              <a:buClr>
                <a:schemeClr val="accent2"/>
              </a:buClr>
              <a:buSzPct val="60000"/>
              <a:defRPr/>
            </a:pPr>
            <a:r>
              <a:rPr lang="en-US" sz="2800" b="1" dirty="0">
                <a:solidFill>
                  <a:srgbClr val="FF0000"/>
                </a:solidFill>
              </a:rPr>
              <a:t>More extremes</a:t>
            </a:r>
            <a:endParaRPr lang="en-US" sz="2800" b="1" dirty="0"/>
          </a:p>
        </p:txBody>
      </p:sp>
      <p:pic>
        <p:nvPicPr>
          <p:cNvPr id="28"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49396" t="62033" r="36357" b="18184"/>
          <a:stretch/>
        </p:blipFill>
        <p:spPr bwMode="auto">
          <a:xfrm>
            <a:off x="8301192" y="2670722"/>
            <a:ext cx="2254365" cy="1760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Rectangle 6"/>
          <p:cNvSpPr>
            <a:spLocks noChangeArrowheads="1"/>
          </p:cNvSpPr>
          <p:nvPr/>
        </p:nvSpPr>
        <p:spPr bwMode="auto">
          <a:xfrm>
            <a:off x="8301191" y="4678805"/>
            <a:ext cx="2262412" cy="1200329"/>
          </a:xfrm>
          <a:prstGeom prst="rect">
            <a:avLst/>
          </a:prstGeom>
          <a:noFill/>
          <a:ln w="9525">
            <a:noFill/>
            <a:miter lim="800000"/>
            <a:headEnd/>
            <a:tailEnd/>
          </a:ln>
        </p:spPr>
        <p:txBody>
          <a:bodyPr wrap="square">
            <a:spAutoFit/>
          </a:bodyPr>
          <a:lstStyle/>
          <a:p>
            <a:pPr>
              <a:spcBef>
                <a:spcPct val="50000"/>
              </a:spcBef>
            </a:pPr>
            <a:r>
              <a:rPr lang="en-US" dirty="0">
                <a:solidFill>
                  <a:schemeClr val="bg1">
                    <a:lumMod val="50000"/>
                  </a:schemeClr>
                </a:solidFill>
                <a:latin typeface="Berlin Sans FB" pitchFamily="34" charset="0"/>
              </a:rPr>
              <a:t>Two major region wide droughts in last decade </a:t>
            </a:r>
            <a:br>
              <a:rPr lang="en-US" dirty="0">
                <a:solidFill>
                  <a:schemeClr val="bg1">
                    <a:lumMod val="50000"/>
                  </a:schemeClr>
                </a:solidFill>
                <a:latin typeface="Berlin Sans FB" pitchFamily="34" charset="0"/>
              </a:rPr>
            </a:br>
            <a:r>
              <a:rPr lang="en-US" dirty="0">
                <a:solidFill>
                  <a:schemeClr val="bg1">
                    <a:lumMod val="50000"/>
                  </a:schemeClr>
                </a:solidFill>
                <a:latin typeface="Berlin Sans FB" pitchFamily="34" charset="0"/>
              </a:rPr>
              <a:t>(2009-10, 2013-16)</a:t>
            </a:r>
          </a:p>
        </p:txBody>
      </p:sp>
      <p:sp>
        <p:nvSpPr>
          <p:cNvPr id="32" name="Rectangle 31"/>
          <p:cNvSpPr>
            <a:spLocks noChangeArrowheads="1"/>
          </p:cNvSpPr>
          <p:nvPr/>
        </p:nvSpPr>
        <p:spPr bwMode="auto">
          <a:xfrm>
            <a:off x="1554834" y="836712"/>
            <a:ext cx="3749079" cy="369332"/>
          </a:xfrm>
          <a:prstGeom prst="rect">
            <a:avLst/>
          </a:prstGeom>
          <a:noFill/>
          <a:ln w="9525">
            <a:noFill/>
            <a:miter lim="800000"/>
            <a:headEnd/>
            <a:tailEnd/>
          </a:ln>
        </p:spPr>
        <p:txBody>
          <a:bodyPr wrap="square">
            <a:spAutoFit/>
          </a:bodyPr>
          <a:lstStyle/>
          <a:p>
            <a:pPr algn="ctr"/>
            <a:r>
              <a:rPr lang="en-US" i="1" dirty="0">
                <a:latin typeface="Berlin Sans FB" pitchFamily="34" charset="0"/>
              </a:rPr>
              <a:t>‘It’s just not behaving like it used to’</a:t>
            </a:r>
          </a:p>
        </p:txBody>
      </p:sp>
      <p:pic>
        <p:nvPicPr>
          <p:cNvPr id="33" name="Image 2"/>
          <p:cNvPicPr>
            <a:picLocks noChangeAspect="1"/>
          </p:cNvPicPr>
          <p:nvPr/>
        </p:nvPicPr>
        <p:blipFill rotWithShape="1">
          <a:blip r:embed="rId6" cstate="print">
            <a:extLst>
              <a:ext uri="{28A0092B-C50C-407E-A947-70E740481C1C}">
                <a14:useLocalDpi xmlns:a14="http://schemas.microsoft.com/office/drawing/2010/main" val="0"/>
              </a:ext>
            </a:extLst>
          </a:blip>
          <a:srcRect l="54097" r="8161" b="7755"/>
          <a:stretch/>
        </p:blipFill>
        <p:spPr>
          <a:xfrm>
            <a:off x="1717503" y="2276873"/>
            <a:ext cx="1283197" cy="2909331"/>
          </a:xfrm>
          <a:prstGeom prst="rect">
            <a:avLst/>
          </a:prstGeom>
        </p:spPr>
      </p:pic>
      <p:sp>
        <p:nvSpPr>
          <p:cNvPr id="34" name="Rectangle 33"/>
          <p:cNvSpPr/>
          <p:nvPr/>
        </p:nvSpPr>
        <p:spPr>
          <a:xfrm>
            <a:off x="1703512" y="2308623"/>
            <a:ext cx="1355906" cy="2957652"/>
          </a:xfrm>
          <a:prstGeom prst="rect">
            <a:avLst/>
          </a:prstGeom>
          <a:gradFill flip="none" rotWithShape="1">
            <a:gsLst>
              <a:gs pos="0">
                <a:schemeClr val="bg1">
                  <a:alpha val="19000"/>
                </a:schemeClr>
              </a:gs>
              <a:gs pos="100000">
                <a:schemeClr val="accent6">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Picture 34"/>
          <p:cNvPicPr>
            <a:picLocks noChangeAspect="1" noChangeArrowheads="1"/>
          </p:cNvPicPr>
          <p:nvPr/>
        </p:nvPicPr>
        <p:blipFill rotWithShape="1">
          <a:blip r:embed="rId4" cstate="print"/>
          <a:srcRect l="68472" r="4801" b="50289"/>
          <a:stretch/>
        </p:blipFill>
        <p:spPr bwMode="auto">
          <a:xfrm>
            <a:off x="4871865" y="2408980"/>
            <a:ext cx="1260139" cy="1233350"/>
          </a:xfrm>
          <a:prstGeom prst="rect">
            <a:avLst/>
          </a:prstGeom>
          <a:noFill/>
          <a:ln w="9525">
            <a:noFill/>
            <a:miter lim="800000"/>
            <a:headEnd/>
            <a:tailEnd/>
          </a:ln>
        </p:spPr>
      </p:pic>
      <p:sp>
        <p:nvSpPr>
          <p:cNvPr id="36" name="Rectangle 35"/>
          <p:cNvSpPr/>
          <p:nvPr/>
        </p:nvSpPr>
        <p:spPr>
          <a:xfrm>
            <a:off x="4927636" y="2170152"/>
            <a:ext cx="1551279" cy="369332"/>
          </a:xfrm>
          <a:prstGeom prst="rect">
            <a:avLst/>
          </a:prstGeom>
          <a:noFill/>
        </p:spPr>
        <p:txBody>
          <a:bodyPr wrap="square">
            <a:spAutoFit/>
          </a:bodyPr>
          <a:lstStyle/>
          <a:p>
            <a:r>
              <a:rPr lang="en-GB" dirty="0">
                <a:solidFill>
                  <a:schemeClr val="tx2"/>
                </a:solidFill>
                <a:latin typeface="Arial Unicode MS" pitchFamily="34" charset="-128"/>
                <a:ea typeface="Arial Unicode MS" pitchFamily="34" charset="-128"/>
                <a:cs typeface="Arial Unicode MS" pitchFamily="34" charset="-128"/>
              </a:rPr>
              <a:t>Total Rain </a:t>
            </a:r>
            <a:endParaRPr lang="en-US" dirty="0">
              <a:solidFill>
                <a:schemeClr val="tx2"/>
              </a:solidFill>
            </a:endParaRPr>
          </a:p>
        </p:txBody>
      </p:sp>
      <p:pic>
        <p:nvPicPr>
          <p:cNvPr id="37" name="Grafik 7"/>
          <p:cNvPicPr>
            <a:picLocks noChangeAspect="1"/>
          </p:cNvPicPr>
          <p:nvPr/>
        </p:nvPicPr>
        <p:blipFill rotWithShape="1">
          <a:blip r:embed="rId7" cstate="print">
            <a:extLst>
              <a:ext uri="{28A0092B-C50C-407E-A947-70E740481C1C}">
                <a14:useLocalDpi xmlns:a14="http://schemas.microsoft.com/office/drawing/2010/main" val="0"/>
              </a:ext>
            </a:extLst>
          </a:blip>
          <a:srcRect l="57880" r="-1"/>
          <a:stretch/>
        </p:blipFill>
        <p:spPr>
          <a:xfrm>
            <a:off x="5087889" y="3683690"/>
            <a:ext cx="2451751" cy="1478826"/>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mph" presetSubtype="0" nodeType="clickEffect">
                                  <p:stCondLst>
                                    <p:cond delay="0"/>
                                  </p:stCondLst>
                                  <p:childTnLst>
                                    <p:set>
                                      <p:cBhvr rctx="PPT">
                                        <p:cTn id="29" dur="indefinite"/>
                                        <p:tgtEl>
                                          <p:spTgt spid="33"/>
                                        </p:tgtEl>
                                        <p:attrNameLst>
                                          <p:attrName>style.opacity</p:attrName>
                                        </p:attrNameLst>
                                      </p:cBhvr>
                                      <p:to>
                                        <p:strVal val="0.1"/>
                                      </p:to>
                                    </p:set>
                                    <p:animEffect filter="image" prLst="opacity: 0.1">
                                      <p:cBhvr rctx="IE">
                                        <p:cTn id="30" dur="indefinite"/>
                                        <p:tgtEl>
                                          <p:spTgt spid="33"/>
                                        </p:tgtEl>
                                      </p:cBhvr>
                                    </p:animEffect>
                                  </p:childTnLst>
                                </p:cTn>
                              </p:par>
                              <p:par>
                                <p:cTn id="31" presetID="9" presetClass="emph" presetSubtype="0" grpId="1" nodeType="withEffect">
                                  <p:stCondLst>
                                    <p:cond delay="0"/>
                                  </p:stCondLst>
                                  <p:childTnLst>
                                    <p:set>
                                      <p:cBhvr rctx="PPT">
                                        <p:cTn id="32" dur="indefinite"/>
                                        <p:tgtEl>
                                          <p:spTgt spid="34"/>
                                        </p:tgtEl>
                                        <p:attrNameLst>
                                          <p:attrName>style.opacity</p:attrName>
                                        </p:attrNameLst>
                                      </p:cBhvr>
                                      <p:to>
                                        <p:strVal val="0.1"/>
                                      </p:to>
                                    </p:set>
                                    <p:animEffect filter="image" prLst="opacity: 0.1">
                                      <p:cBhvr rctx="IE">
                                        <p:cTn id="33" dur="indefinite"/>
                                        <p:tgtEl>
                                          <p:spTgt spid="34"/>
                                        </p:tgtEl>
                                      </p:cBhvr>
                                    </p:animEffect>
                                  </p:childTnLst>
                                </p:cTn>
                              </p:par>
                              <p:par>
                                <p:cTn id="34" presetID="9" presetClass="emph" presetSubtype="0" grpId="1" nodeType="withEffect">
                                  <p:stCondLst>
                                    <p:cond delay="0"/>
                                  </p:stCondLst>
                                  <p:childTnLst>
                                    <p:set>
                                      <p:cBhvr rctx="PPT">
                                        <p:cTn id="35" dur="indefinite"/>
                                        <p:tgtEl>
                                          <p:spTgt spid="20"/>
                                        </p:tgtEl>
                                        <p:attrNameLst>
                                          <p:attrName>style.opacity</p:attrName>
                                        </p:attrNameLst>
                                      </p:cBhvr>
                                      <p:to>
                                        <p:strVal val="0.1"/>
                                      </p:to>
                                    </p:set>
                                    <p:animEffect filter="image" prLst="opacity: 0.1">
                                      <p:cBhvr rctx="IE">
                                        <p:cTn id="36" dur="indefinite"/>
                                        <p:tgtEl>
                                          <p:spTgt spid="20"/>
                                        </p:tgtEl>
                                      </p:cBhvr>
                                    </p:animEffect>
                                  </p:childTnLst>
                                </p:cTn>
                              </p:par>
                              <p:par>
                                <p:cTn id="37" presetID="9" presetClass="emph" presetSubtype="0" nodeType="withEffect">
                                  <p:stCondLst>
                                    <p:cond delay="0"/>
                                  </p:stCondLst>
                                  <p:childTnLst>
                                    <p:set>
                                      <p:cBhvr rctx="PPT">
                                        <p:cTn id="38" dur="indefinite"/>
                                        <p:tgtEl>
                                          <p:spTgt spid="19"/>
                                        </p:tgtEl>
                                        <p:attrNameLst>
                                          <p:attrName>style.opacity</p:attrName>
                                        </p:attrNameLst>
                                      </p:cBhvr>
                                      <p:to>
                                        <p:strVal val="0.1"/>
                                      </p:to>
                                    </p:set>
                                    <p:animEffect filter="image" prLst="opacity: 0.1">
                                      <p:cBhvr rctx="IE">
                                        <p:cTn id="39" dur="indefinite"/>
                                        <p:tgtEl>
                                          <p:spTgt spid="19"/>
                                        </p:tgtEl>
                                      </p:cBhvr>
                                    </p:animEffect>
                                  </p:childTnLst>
                                </p:cTn>
                              </p:par>
                              <p:par>
                                <p:cTn id="40" presetID="9" presetClass="emph" presetSubtype="0" grpId="1" nodeType="withEffect">
                                  <p:stCondLst>
                                    <p:cond delay="0"/>
                                  </p:stCondLst>
                                  <p:childTnLst>
                                    <p:set>
                                      <p:cBhvr rctx="PPT">
                                        <p:cTn id="41" dur="indefinite"/>
                                        <p:tgtEl>
                                          <p:spTgt spid="21"/>
                                        </p:tgtEl>
                                        <p:attrNameLst>
                                          <p:attrName>style.opacity</p:attrName>
                                        </p:attrNameLst>
                                      </p:cBhvr>
                                      <p:to>
                                        <p:strVal val="0.1"/>
                                      </p:to>
                                    </p:set>
                                    <p:animEffect filter="image" prLst="opacity: 0.1">
                                      <p:cBhvr rctx="IE">
                                        <p:cTn id="42" dur="indefinite"/>
                                        <p:tgtEl>
                                          <p:spTgt spid="21"/>
                                        </p:tgtEl>
                                      </p:cBhvr>
                                    </p:animEffect>
                                  </p:childTnLst>
                                </p:cTn>
                              </p:par>
                              <p:par>
                                <p:cTn id="43" presetID="9" presetClass="emph" presetSubtype="0" grpId="1" nodeType="withEffect">
                                  <p:stCondLst>
                                    <p:cond delay="0"/>
                                  </p:stCondLst>
                                  <p:childTnLst>
                                    <p:set>
                                      <p:cBhvr rctx="PPT">
                                        <p:cTn id="44" dur="indefinite"/>
                                        <p:tgtEl>
                                          <p:spTgt spid="11"/>
                                        </p:tgtEl>
                                        <p:attrNameLst>
                                          <p:attrName>style.opacity</p:attrName>
                                        </p:attrNameLst>
                                      </p:cBhvr>
                                      <p:to>
                                        <p:strVal val="0.1"/>
                                      </p:to>
                                    </p:set>
                                    <p:animEffect filter="image" prLst="opacity: 0.1">
                                      <p:cBhvr rctx="IE">
                                        <p:cTn id="45" dur="indefinite"/>
                                        <p:tgtEl>
                                          <p:spTgt spid="1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500"/>
                                        <p:tgtEl>
                                          <p:spTgt spid="24"/>
                                        </p:tgtEl>
                                      </p:cBhvr>
                                    </p:animEffect>
                                  </p:childTnLst>
                                </p:cTn>
                              </p:par>
                              <p:par>
                                <p:cTn id="55" presetID="10" presetClass="entr" presetSubtype="0" fill="hold" nodeType="with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500"/>
                                        <p:tgtEl>
                                          <p:spTgt spid="35"/>
                                        </p:tgtEl>
                                      </p:cBhvr>
                                    </p:animEffect>
                                  </p:childTnLst>
                                </p:cTn>
                              </p:par>
                              <p:par>
                                <p:cTn id="58" presetID="10" presetClass="entr" presetSubtype="0" fill="hold" nodeType="with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childTnLst>
                                </p:cTn>
                              </p:par>
                              <p:par>
                                <p:cTn id="61" presetID="10"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Effect transition="in" filter="fade">
                                      <p:cBhvr>
                                        <p:cTn id="63" dur="500"/>
                                        <p:tgtEl>
                                          <p:spTgt spid="37"/>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fade">
                                      <p:cBhvr>
                                        <p:cTn id="66" dur="500"/>
                                        <p:tgtEl>
                                          <p:spTgt spid="18"/>
                                        </p:tgtEl>
                                      </p:cBhvr>
                                    </p:animEffect>
                                  </p:childTnLst>
                                </p:cTn>
                              </p:par>
                            </p:childTnLst>
                          </p:cTn>
                        </p:par>
                      </p:childTnLst>
                    </p:cTn>
                  </p:par>
                  <p:par>
                    <p:cTn id="67" fill="hold">
                      <p:stCondLst>
                        <p:cond delay="indefinite"/>
                      </p:stCondLst>
                      <p:childTnLst>
                        <p:par>
                          <p:cTn id="68" fill="hold">
                            <p:stCondLst>
                              <p:cond delay="0"/>
                            </p:stCondLst>
                            <p:childTnLst>
                              <p:par>
                                <p:cTn id="69" presetID="9" presetClass="emph" presetSubtype="0" grpId="1" nodeType="clickEffect">
                                  <p:stCondLst>
                                    <p:cond delay="0"/>
                                  </p:stCondLst>
                                  <p:childTnLst>
                                    <p:set>
                                      <p:cBhvr rctx="PPT">
                                        <p:cTn id="70" dur="indefinite"/>
                                        <p:tgtEl>
                                          <p:spTgt spid="36"/>
                                        </p:tgtEl>
                                        <p:attrNameLst>
                                          <p:attrName>style.opacity</p:attrName>
                                        </p:attrNameLst>
                                      </p:cBhvr>
                                      <p:to>
                                        <p:strVal val="0.1"/>
                                      </p:to>
                                    </p:set>
                                    <p:animEffect filter="image" prLst="opacity: 0.1">
                                      <p:cBhvr rctx="IE">
                                        <p:cTn id="71" dur="indefinite"/>
                                        <p:tgtEl>
                                          <p:spTgt spid="36"/>
                                        </p:tgtEl>
                                      </p:cBhvr>
                                    </p:animEffect>
                                  </p:childTnLst>
                                </p:cTn>
                              </p:par>
                              <p:par>
                                <p:cTn id="72" presetID="9" presetClass="emph" presetSubtype="0" grpId="1" nodeType="withEffect">
                                  <p:stCondLst>
                                    <p:cond delay="0"/>
                                  </p:stCondLst>
                                  <p:childTnLst>
                                    <p:set>
                                      <p:cBhvr rctx="PPT">
                                        <p:cTn id="73" dur="indefinite"/>
                                        <p:tgtEl>
                                          <p:spTgt spid="24"/>
                                        </p:tgtEl>
                                        <p:attrNameLst>
                                          <p:attrName>style.opacity</p:attrName>
                                        </p:attrNameLst>
                                      </p:cBhvr>
                                      <p:to>
                                        <p:strVal val="0.1"/>
                                      </p:to>
                                    </p:set>
                                    <p:animEffect filter="image" prLst="opacity: 0.1">
                                      <p:cBhvr rctx="IE">
                                        <p:cTn id="74" dur="indefinite"/>
                                        <p:tgtEl>
                                          <p:spTgt spid="24"/>
                                        </p:tgtEl>
                                      </p:cBhvr>
                                    </p:animEffect>
                                  </p:childTnLst>
                                </p:cTn>
                              </p:par>
                              <p:par>
                                <p:cTn id="75" presetID="9" presetClass="emph" presetSubtype="0" nodeType="withEffect">
                                  <p:stCondLst>
                                    <p:cond delay="0"/>
                                  </p:stCondLst>
                                  <p:childTnLst>
                                    <p:set>
                                      <p:cBhvr rctx="PPT">
                                        <p:cTn id="76" dur="indefinite"/>
                                        <p:tgtEl>
                                          <p:spTgt spid="35"/>
                                        </p:tgtEl>
                                        <p:attrNameLst>
                                          <p:attrName>style.opacity</p:attrName>
                                        </p:attrNameLst>
                                      </p:cBhvr>
                                      <p:to>
                                        <p:strVal val="0.1"/>
                                      </p:to>
                                    </p:set>
                                    <p:animEffect filter="image" prLst="opacity: 0.1">
                                      <p:cBhvr rctx="IE">
                                        <p:cTn id="77" dur="indefinite"/>
                                        <p:tgtEl>
                                          <p:spTgt spid="35"/>
                                        </p:tgtEl>
                                      </p:cBhvr>
                                    </p:animEffect>
                                  </p:childTnLst>
                                </p:cTn>
                              </p:par>
                              <p:par>
                                <p:cTn id="78" presetID="9" presetClass="emph" presetSubtype="0" nodeType="withEffect">
                                  <p:stCondLst>
                                    <p:cond delay="0"/>
                                  </p:stCondLst>
                                  <p:childTnLst>
                                    <p:set>
                                      <p:cBhvr rctx="PPT">
                                        <p:cTn id="79" dur="indefinite"/>
                                        <p:tgtEl>
                                          <p:spTgt spid="22"/>
                                        </p:tgtEl>
                                        <p:attrNameLst>
                                          <p:attrName>style.opacity</p:attrName>
                                        </p:attrNameLst>
                                      </p:cBhvr>
                                      <p:to>
                                        <p:strVal val="0.1"/>
                                      </p:to>
                                    </p:set>
                                    <p:animEffect filter="image" prLst="opacity: 0.1">
                                      <p:cBhvr rctx="IE">
                                        <p:cTn id="80" dur="indefinite"/>
                                        <p:tgtEl>
                                          <p:spTgt spid="22"/>
                                        </p:tgtEl>
                                      </p:cBhvr>
                                    </p:animEffect>
                                  </p:childTnLst>
                                </p:cTn>
                              </p:par>
                              <p:par>
                                <p:cTn id="81" presetID="9" presetClass="emph" presetSubtype="0" nodeType="withEffect">
                                  <p:stCondLst>
                                    <p:cond delay="0"/>
                                  </p:stCondLst>
                                  <p:childTnLst>
                                    <p:set>
                                      <p:cBhvr rctx="PPT">
                                        <p:cTn id="82" dur="indefinite"/>
                                        <p:tgtEl>
                                          <p:spTgt spid="37"/>
                                        </p:tgtEl>
                                        <p:attrNameLst>
                                          <p:attrName>style.opacity</p:attrName>
                                        </p:attrNameLst>
                                      </p:cBhvr>
                                      <p:to>
                                        <p:strVal val="0.1"/>
                                      </p:to>
                                    </p:set>
                                    <p:animEffect filter="image" prLst="opacity: 0.1">
                                      <p:cBhvr rctx="IE">
                                        <p:cTn id="83" dur="indefinite"/>
                                        <p:tgtEl>
                                          <p:spTgt spid="37"/>
                                        </p:tgtEl>
                                      </p:cBhvr>
                                    </p:animEffect>
                                  </p:childTnLst>
                                </p:cTn>
                              </p:par>
                              <p:par>
                                <p:cTn id="84" presetID="9" presetClass="emph" presetSubtype="0" grpId="1" nodeType="withEffect">
                                  <p:stCondLst>
                                    <p:cond delay="0"/>
                                  </p:stCondLst>
                                  <p:childTnLst>
                                    <p:set>
                                      <p:cBhvr rctx="PPT">
                                        <p:cTn id="85" dur="indefinite"/>
                                        <p:tgtEl>
                                          <p:spTgt spid="18"/>
                                        </p:tgtEl>
                                        <p:attrNameLst>
                                          <p:attrName>style.opacity</p:attrName>
                                        </p:attrNameLst>
                                      </p:cBhvr>
                                      <p:to>
                                        <p:strVal val="0.1"/>
                                      </p:to>
                                    </p:set>
                                    <p:animEffect filter="image" prLst="opacity: 0.1">
                                      <p:cBhvr rctx="IE">
                                        <p:cTn id="86" dur="indefinite"/>
                                        <p:tgtEl>
                                          <p:spTgt spid="18"/>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fade">
                                      <p:cBhvr>
                                        <p:cTn id="89" dur="500"/>
                                        <p:tgtEl>
                                          <p:spTgt spid="17"/>
                                        </p:tgtEl>
                                      </p:cBhvr>
                                    </p:animEffect>
                                  </p:childTnLst>
                                </p:cTn>
                              </p:par>
                              <p:par>
                                <p:cTn id="90" presetID="10" presetClass="entr" presetSubtype="0" fill="hold" nodeType="withEffect">
                                  <p:stCondLst>
                                    <p:cond delay="0"/>
                                  </p:stCondLst>
                                  <p:childTnLst>
                                    <p:set>
                                      <p:cBhvr>
                                        <p:cTn id="91" dur="1" fill="hold">
                                          <p:stCondLst>
                                            <p:cond delay="0"/>
                                          </p:stCondLst>
                                        </p:cTn>
                                        <p:tgtEl>
                                          <p:spTgt spid="28"/>
                                        </p:tgtEl>
                                        <p:attrNameLst>
                                          <p:attrName>style.visibility</p:attrName>
                                        </p:attrNameLst>
                                      </p:cBhvr>
                                      <p:to>
                                        <p:strVal val="visible"/>
                                      </p:to>
                                    </p:set>
                                    <p:animEffect transition="in" filter="fade">
                                      <p:cBhvr>
                                        <p:cTn id="92" dur="500"/>
                                        <p:tgtEl>
                                          <p:spTgt spid="28"/>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fade">
                                      <p:cBhvr>
                                        <p:cTn id="95" dur="500"/>
                                        <p:tgtEl>
                                          <p:spTgt spid="30"/>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27"/>
                                        </p:tgtEl>
                                        <p:attrNameLst>
                                          <p:attrName>style.visibility</p:attrName>
                                        </p:attrNameLst>
                                      </p:cBhvr>
                                      <p:to>
                                        <p:strVal val="visible"/>
                                      </p:to>
                                    </p:set>
                                    <p:animEffect transition="in" filter="fade">
                                      <p:cBhvr>
                                        <p:cTn id="98" dur="500"/>
                                        <p:tgtEl>
                                          <p:spTgt spid="27"/>
                                        </p:tgtEl>
                                      </p:cBhvr>
                                    </p:animEffect>
                                  </p:childTnLst>
                                </p:cTn>
                              </p:par>
                            </p:childTnLst>
                          </p:cTn>
                        </p:par>
                      </p:childTnLst>
                    </p:cTn>
                  </p:par>
                  <p:par>
                    <p:cTn id="99" fill="hold">
                      <p:stCondLst>
                        <p:cond delay="indefinite"/>
                      </p:stCondLst>
                      <p:childTnLst>
                        <p:par>
                          <p:cTn id="100" fill="hold">
                            <p:stCondLst>
                              <p:cond delay="0"/>
                            </p:stCondLst>
                            <p:childTnLst>
                              <p:par>
                                <p:cTn id="101" presetID="9" presetClass="emph" presetSubtype="0" nodeType="clickEffect">
                                  <p:stCondLst>
                                    <p:cond delay="0"/>
                                  </p:stCondLst>
                                  <p:childTnLst>
                                    <p:set>
                                      <p:cBhvr rctx="PPT">
                                        <p:cTn id="102" dur="indefinite"/>
                                        <p:tgtEl>
                                          <p:spTgt spid="28"/>
                                        </p:tgtEl>
                                        <p:attrNameLst>
                                          <p:attrName>style.opacity</p:attrName>
                                        </p:attrNameLst>
                                      </p:cBhvr>
                                      <p:to>
                                        <p:strVal val="0.1"/>
                                      </p:to>
                                    </p:set>
                                    <p:animEffect filter="image" prLst="opacity: 0.1">
                                      <p:cBhvr rctx="IE">
                                        <p:cTn id="103" dur="indefinite"/>
                                        <p:tgtEl>
                                          <p:spTgt spid="28"/>
                                        </p:tgtEl>
                                      </p:cBhvr>
                                    </p:animEffect>
                                  </p:childTnLst>
                                </p:cTn>
                              </p:par>
                              <p:par>
                                <p:cTn id="104" presetID="9" presetClass="emph" presetSubtype="0" grpId="1" nodeType="withEffect">
                                  <p:stCondLst>
                                    <p:cond delay="0"/>
                                  </p:stCondLst>
                                  <p:childTnLst>
                                    <p:set>
                                      <p:cBhvr rctx="PPT">
                                        <p:cTn id="105" dur="indefinite"/>
                                        <p:tgtEl>
                                          <p:spTgt spid="30"/>
                                        </p:tgtEl>
                                        <p:attrNameLst>
                                          <p:attrName>style.opacity</p:attrName>
                                        </p:attrNameLst>
                                      </p:cBhvr>
                                      <p:to>
                                        <p:strVal val="0.1"/>
                                      </p:to>
                                    </p:set>
                                    <p:animEffect filter="image" prLst="opacity: 0.1">
                                      <p:cBhvr rctx="IE">
                                        <p:cTn id="106" dur="indefinite"/>
                                        <p:tgtEl>
                                          <p:spTgt spid="30"/>
                                        </p:tgtEl>
                                      </p:cBhvr>
                                    </p:animEffect>
                                  </p:childTnLst>
                                </p:cTn>
                              </p:par>
                              <p:par>
                                <p:cTn id="107" presetID="9" presetClass="emph" presetSubtype="0" grpId="1" nodeType="withEffect">
                                  <p:stCondLst>
                                    <p:cond delay="0"/>
                                  </p:stCondLst>
                                  <p:childTnLst>
                                    <p:set>
                                      <p:cBhvr rctx="PPT">
                                        <p:cTn id="108" dur="indefinite"/>
                                        <p:tgtEl>
                                          <p:spTgt spid="27"/>
                                        </p:tgtEl>
                                        <p:attrNameLst>
                                          <p:attrName>style.opacity</p:attrName>
                                        </p:attrNameLst>
                                      </p:cBhvr>
                                      <p:to>
                                        <p:strVal val="0.1"/>
                                      </p:to>
                                    </p:set>
                                    <p:animEffect filter="image" prLst="opacity: 0.1">
                                      <p:cBhvr rctx="IE">
                                        <p:cTn id="109" dur="indefinite"/>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1" grpId="0"/>
      <p:bldP spid="11" grpId="1"/>
      <p:bldP spid="20" grpId="0"/>
      <p:bldP spid="20" grpId="1"/>
      <p:bldP spid="21" grpId="0"/>
      <p:bldP spid="21" grpId="1"/>
      <p:bldP spid="16" grpId="0"/>
      <p:bldP spid="18" grpId="0"/>
      <p:bldP spid="18" grpId="1"/>
      <p:bldP spid="24" grpId="0"/>
      <p:bldP spid="24" grpId="1"/>
      <p:bldP spid="27" grpId="0"/>
      <p:bldP spid="27" grpId="1"/>
      <p:bldP spid="17" grpId="0"/>
      <p:bldP spid="30" grpId="0"/>
      <p:bldP spid="30" grpId="1"/>
      <p:bldP spid="34" grpId="0" animBg="1"/>
      <p:bldP spid="34" grpId="1" animBg="1"/>
      <p:bldP spid="36" grpId="0"/>
      <p:bldP spid="36"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15"/>
          <p:cNvSpPr txBox="1">
            <a:spLocks noChangeArrowheads="1"/>
          </p:cNvSpPr>
          <p:nvPr/>
        </p:nvSpPr>
        <p:spPr bwMode="auto">
          <a:xfrm>
            <a:off x="2945364" y="6269245"/>
            <a:ext cx="6895052" cy="461665"/>
          </a:xfrm>
          <a:prstGeom prst="rect">
            <a:avLst/>
          </a:prstGeom>
          <a:noFill/>
          <a:ln w="9525">
            <a:noFill/>
            <a:miter lim="800000"/>
            <a:headEnd/>
            <a:tailEnd/>
          </a:ln>
        </p:spPr>
        <p:txBody>
          <a:bodyPr wrap="square">
            <a:spAutoFit/>
          </a:bodyPr>
          <a:lstStyle/>
          <a:p>
            <a:pPr>
              <a:spcBef>
                <a:spcPct val="50000"/>
              </a:spcBef>
            </a:pPr>
            <a:r>
              <a:rPr lang="en-US" sz="2400" dirty="0">
                <a:solidFill>
                  <a:schemeClr val="accent2">
                    <a:lumMod val="75000"/>
                  </a:schemeClr>
                </a:solidFill>
                <a:latin typeface="Berlin Sans FB" panose="020E0602020502020306" pitchFamily="34" charset="0"/>
              </a:rPr>
              <a:t>Our development pillars are becoming unreliable</a:t>
            </a:r>
          </a:p>
        </p:txBody>
      </p:sp>
      <p:sp>
        <p:nvSpPr>
          <p:cNvPr id="20" name="Rectangle 19"/>
          <p:cNvSpPr/>
          <p:nvPr/>
        </p:nvSpPr>
        <p:spPr>
          <a:xfrm>
            <a:off x="1524000" y="0"/>
            <a:ext cx="9144000" cy="83671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029"/>
          </a:p>
        </p:txBody>
      </p:sp>
      <p:sp>
        <p:nvSpPr>
          <p:cNvPr id="22" name="Title 1"/>
          <p:cNvSpPr txBox="1">
            <a:spLocks/>
          </p:cNvSpPr>
          <p:nvPr/>
        </p:nvSpPr>
        <p:spPr>
          <a:xfrm>
            <a:off x="1524000" y="32866"/>
            <a:ext cx="9039602" cy="731838"/>
          </a:xfrm>
          <a:prstGeom prst="rect">
            <a:avLst/>
          </a:prstGeom>
        </p:spPr>
        <p:txBody>
          <a:bodyPr vert="horz" wrap="square" numCol="1" anchor="b" anchorCtr="0" compatLnSpc="1">
            <a:prstTxWarp prst="textNoShape">
              <a:avLst/>
            </a:prstTxWarp>
            <a:noAutofit/>
          </a:bodyPr>
          <a:lstStyle/>
          <a:p>
            <a:pPr lvl="0">
              <a:defRPr/>
            </a:pPr>
            <a:r>
              <a:rPr lang="en-JM" sz="2800" b="1" dirty="0">
                <a:latin typeface="Calibri" panose="020F0502020204030204" pitchFamily="34" charset="0"/>
                <a:cs typeface="Calibri" panose="020F0502020204030204" pitchFamily="34" charset="0"/>
              </a:rPr>
              <a:t>   Unfamiliar		     </a:t>
            </a:r>
            <a:r>
              <a:rPr lang="en-JM" sz="2800" b="1" dirty="0">
                <a:solidFill>
                  <a:schemeClr val="accent1">
                    <a:lumMod val="60000"/>
                    <a:lumOff val="40000"/>
                  </a:schemeClr>
                </a:solidFill>
                <a:latin typeface="Calibri" panose="020F0502020204030204" pitchFamily="34" charset="0"/>
                <a:cs typeface="Calibri" panose="020F0502020204030204" pitchFamily="34" charset="0"/>
              </a:rPr>
              <a:t>Unprecedented		      Urgent</a:t>
            </a:r>
          </a:p>
        </p:txBody>
      </p:sp>
      <p:sp>
        <p:nvSpPr>
          <p:cNvPr id="23" name="Rectangle 22"/>
          <p:cNvSpPr>
            <a:spLocks noChangeArrowheads="1"/>
          </p:cNvSpPr>
          <p:nvPr/>
        </p:nvSpPr>
        <p:spPr bwMode="auto">
          <a:xfrm>
            <a:off x="1554834" y="836712"/>
            <a:ext cx="3749079" cy="369332"/>
          </a:xfrm>
          <a:prstGeom prst="rect">
            <a:avLst/>
          </a:prstGeom>
          <a:noFill/>
          <a:ln w="9525">
            <a:noFill/>
            <a:miter lim="800000"/>
            <a:headEnd/>
            <a:tailEnd/>
          </a:ln>
        </p:spPr>
        <p:txBody>
          <a:bodyPr wrap="square">
            <a:spAutoFit/>
          </a:bodyPr>
          <a:lstStyle/>
          <a:p>
            <a:pPr algn="ctr"/>
            <a:r>
              <a:rPr lang="en-US" i="1" dirty="0">
                <a:solidFill>
                  <a:schemeClr val="accent2">
                    <a:lumMod val="75000"/>
                  </a:schemeClr>
                </a:solidFill>
                <a:latin typeface="Berlin Sans FB" pitchFamily="34" charset="0"/>
              </a:rPr>
              <a:t>‘It’s just not behaving like it used to’</a:t>
            </a:r>
          </a:p>
        </p:txBody>
      </p:sp>
      <p:pic>
        <p:nvPicPr>
          <p:cNvPr id="32"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l="24783" t="38976" r="50391" b="4185"/>
          <a:stretch/>
        </p:blipFill>
        <p:spPr bwMode="auto">
          <a:xfrm>
            <a:off x="1624144" y="1381081"/>
            <a:ext cx="3593253" cy="3061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 name="Picture 35"/>
          <p:cNvPicPr/>
          <p:nvPr/>
        </p:nvPicPr>
        <p:blipFill rotWithShape="1">
          <a:blip r:embed="rId4"/>
          <a:srcRect l="24840" t="37892" r="50160" b="6552"/>
          <a:stretch/>
        </p:blipFill>
        <p:spPr bwMode="auto">
          <a:xfrm>
            <a:off x="6696657" y="1396023"/>
            <a:ext cx="3972277" cy="2659745"/>
          </a:xfrm>
          <a:prstGeom prst="rect">
            <a:avLst/>
          </a:prstGeom>
          <a:ln>
            <a:noFill/>
          </a:ln>
          <a:extLst>
            <a:ext uri="{53640926-AAD7-44D8-BBD7-CCE9431645EC}">
              <a14:shadowObscured xmlns:a14="http://schemas.microsoft.com/office/drawing/2010/main"/>
            </a:ext>
          </a:extLst>
        </p:spPr>
      </p:pic>
      <p:pic>
        <p:nvPicPr>
          <p:cNvPr id="37" name="Picture 8"/>
          <p:cNvPicPr>
            <a:picLocks noChangeAspect="1" noChangeArrowheads="1"/>
          </p:cNvPicPr>
          <p:nvPr/>
        </p:nvPicPr>
        <p:blipFill rotWithShape="1">
          <a:blip r:embed="rId5">
            <a:extLst>
              <a:ext uri="{28A0092B-C50C-407E-A947-70E740481C1C}">
                <a14:useLocalDpi xmlns:a14="http://schemas.microsoft.com/office/drawing/2010/main" val="0"/>
              </a:ext>
            </a:extLst>
          </a:blip>
          <a:srcRect l="22880" t="23428" r="49536" b="28160"/>
          <a:stretch/>
        </p:blipFill>
        <p:spPr bwMode="auto">
          <a:xfrm>
            <a:off x="4383047" y="1844824"/>
            <a:ext cx="3546010" cy="3834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 name="Picture 37"/>
          <p:cNvPicPr/>
          <p:nvPr/>
        </p:nvPicPr>
        <p:blipFill rotWithShape="1">
          <a:blip r:embed="rId6"/>
          <a:srcRect l="22275" t="9511" r="50000" b="20556"/>
          <a:stretch/>
        </p:blipFill>
        <p:spPr bwMode="auto">
          <a:xfrm>
            <a:off x="3287689" y="3789041"/>
            <a:ext cx="3240359" cy="2367201"/>
          </a:xfrm>
          <a:prstGeom prst="rect">
            <a:avLst/>
          </a:prstGeom>
          <a:ln>
            <a:noFill/>
          </a:ln>
          <a:extLst>
            <a:ext uri="{53640926-AAD7-44D8-BBD7-CCE9431645EC}">
              <a14:shadowObscured xmlns:a14="http://schemas.microsoft.com/office/drawing/2010/main"/>
            </a:ext>
          </a:extLst>
        </p:spPr>
      </p:pic>
      <p:pic>
        <p:nvPicPr>
          <p:cNvPr id="39" name="Picture 38"/>
          <p:cNvPicPr/>
          <p:nvPr/>
        </p:nvPicPr>
        <p:blipFill rotWithShape="1">
          <a:blip r:embed="rId7"/>
          <a:srcRect l="21635" t="40353" r="49519" b="4558"/>
          <a:stretch/>
        </p:blipFill>
        <p:spPr bwMode="auto">
          <a:xfrm>
            <a:off x="6365955" y="3628418"/>
            <a:ext cx="3531498" cy="255032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6265306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1847529" y="5589241"/>
            <a:ext cx="2016225" cy="1015663"/>
          </a:xfrm>
          <a:prstGeom prst="rect">
            <a:avLst/>
          </a:prstGeom>
        </p:spPr>
        <p:txBody>
          <a:bodyPr wrap="square">
            <a:spAutoFit/>
          </a:bodyPr>
          <a:lstStyle/>
          <a:p>
            <a:r>
              <a:rPr lang="en-US" sz="2000" b="1" dirty="0">
                <a:solidFill>
                  <a:srgbClr val="000099"/>
                </a:solidFill>
              </a:rPr>
              <a:t>Development pillars  are ‘</a:t>
            </a:r>
            <a:r>
              <a:rPr lang="en-US" sz="2000" b="1" dirty="0">
                <a:solidFill>
                  <a:srgbClr val="FF0000"/>
                </a:solidFill>
              </a:rPr>
              <a:t>Unreliable</a:t>
            </a:r>
            <a:r>
              <a:rPr lang="en-US" sz="2000" b="1" dirty="0">
                <a:solidFill>
                  <a:srgbClr val="000099"/>
                </a:solidFill>
              </a:rPr>
              <a:t>’</a:t>
            </a:r>
            <a:endParaRPr lang="en-US" sz="2000" i="1" dirty="0"/>
          </a:p>
        </p:txBody>
      </p:sp>
      <p:sp>
        <p:nvSpPr>
          <p:cNvPr id="12" name="Rectangle 11"/>
          <p:cNvSpPr/>
          <p:nvPr/>
        </p:nvSpPr>
        <p:spPr>
          <a:xfrm>
            <a:off x="1524000" y="0"/>
            <a:ext cx="9144000" cy="83671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029"/>
          </a:p>
        </p:txBody>
      </p:sp>
      <p:sp>
        <p:nvSpPr>
          <p:cNvPr id="15" name="Title 1"/>
          <p:cNvSpPr txBox="1">
            <a:spLocks/>
          </p:cNvSpPr>
          <p:nvPr/>
        </p:nvSpPr>
        <p:spPr>
          <a:xfrm>
            <a:off x="1524000" y="32866"/>
            <a:ext cx="9039602" cy="731838"/>
          </a:xfrm>
          <a:prstGeom prst="rect">
            <a:avLst/>
          </a:prstGeom>
        </p:spPr>
        <p:txBody>
          <a:bodyPr vert="horz" wrap="square" numCol="1" anchor="b" anchorCtr="0" compatLnSpc="1">
            <a:prstTxWarp prst="textNoShape">
              <a:avLst/>
            </a:prstTxWarp>
            <a:noAutofit/>
          </a:bodyPr>
          <a:lstStyle/>
          <a:p>
            <a:pPr lvl="0">
              <a:defRPr/>
            </a:pPr>
            <a:r>
              <a:rPr lang="en-JM" sz="2800" b="1" dirty="0">
                <a:latin typeface="Calibri" panose="020F0502020204030204" pitchFamily="34" charset="0"/>
                <a:cs typeface="Calibri" panose="020F0502020204030204" pitchFamily="34" charset="0"/>
              </a:rPr>
              <a:t>   Unfamiliar		     </a:t>
            </a:r>
            <a:r>
              <a:rPr lang="en-JM" sz="2800" b="1" dirty="0">
                <a:solidFill>
                  <a:schemeClr val="accent1">
                    <a:lumMod val="60000"/>
                    <a:lumOff val="40000"/>
                  </a:schemeClr>
                </a:solidFill>
                <a:latin typeface="Calibri" panose="020F0502020204030204" pitchFamily="34" charset="0"/>
                <a:cs typeface="Calibri" panose="020F0502020204030204" pitchFamily="34" charset="0"/>
              </a:rPr>
              <a:t>Unprecedented		      Urgent</a:t>
            </a:r>
          </a:p>
        </p:txBody>
      </p:sp>
      <p:sp>
        <p:nvSpPr>
          <p:cNvPr id="17" name="Rectangle 16"/>
          <p:cNvSpPr>
            <a:spLocks noChangeArrowheads="1"/>
          </p:cNvSpPr>
          <p:nvPr/>
        </p:nvSpPr>
        <p:spPr bwMode="auto">
          <a:xfrm>
            <a:off x="1554834" y="1484784"/>
            <a:ext cx="2092895" cy="923330"/>
          </a:xfrm>
          <a:prstGeom prst="rect">
            <a:avLst/>
          </a:prstGeom>
          <a:noFill/>
          <a:ln w="9525">
            <a:noFill/>
            <a:miter lim="800000"/>
            <a:headEnd/>
            <a:tailEnd/>
          </a:ln>
        </p:spPr>
        <p:txBody>
          <a:bodyPr wrap="square">
            <a:spAutoFit/>
          </a:bodyPr>
          <a:lstStyle/>
          <a:p>
            <a:pPr algn="ctr"/>
            <a:r>
              <a:rPr lang="en-US" i="1" dirty="0">
                <a:latin typeface="Berlin Sans FB" pitchFamily="34" charset="0"/>
              </a:rPr>
              <a:t>‘It’s just not behaving like it used to’</a:t>
            </a:r>
          </a:p>
        </p:txBody>
      </p:sp>
      <p:pic>
        <p:nvPicPr>
          <p:cNvPr id="1026" name="Picture 2" descr="Image result for unsustainable development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0629" y="2852937"/>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54088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hurricane Maria irm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8851" y="1412776"/>
            <a:ext cx="6784751" cy="3816424"/>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1524000" y="0"/>
            <a:ext cx="9144000" cy="83671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029"/>
          </a:p>
        </p:txBody>
      </p:sp>
      <p:sp>
        <p:nvSpPr>
          <p:cNvPr id="12" name="Title 1"/>
          <p:cNvSpPr txBox="1">
            <a:spLocks/>
          </p:cNvSpPr>
          <p:nvPr/>
        </p:nvSpPr>
        <p:spPr>
          <a:xfrm>
            <a:off x="1524000" y="32866"/>
            <a:ext cx="9039602" cy="731838"/>
          </a:xfrm>
          <a:prstGeom prst="rect">
            <a:avLst/>
          </a:prstGeom>
        </p:spPr>
        <p:txBody>
          <a:bodyPr vert="horz" wrap="square" numCol="1" anchor="b" anchorCtr="0" compatLnSpc="1">
            <a:prstTxWarp prst="textNoShape">
              <a:avLst/>
            </a:prstTxWarp>
            <a:noAutofit/>
          </a:bodyPr>
          <a:lstStyle/>
          <a:p>
            <a:pPr lvl="0">
              <a:defRPr/>
            </a:pPr>
            <a:r>
              <a:rPr lang="en-JM" sz="2800" b="1" dirty="0">
                <a:latin typeface="Calibri" panose="020F0502020204030204" pitchFamily="34" charset="0"/>
                <a:cs typeface="Calibri" panose="020F0502020204030204" pitchFamily="34" charset="0"/>
              </a:rPr>
              <a:t>   </a:t>
            </a:r>
            <a:r>
              <a:rPr lang="en-JM" sz="2800" b="1" dirty="0">
                <a:solidFill>
                  <a:schemeClr val="accent1">
                    <a:lumMod val="60000"/>
                    <a:lumOff val="40000"/>
                  </a:schemeClr>
                </a:solidFill>
                <a:latin typeface="Calibri" panose="020F0502020204030204" pitchFamily="34" charset="0"/>
                <a:cs typeface="Calibri" panose="020F0502020204030204" pitchFamily="34" charset="0"/>
              </a:rPr>
              <a:t>Unfamiliar</a:t>
            </a:r>
            <a:r>
              <a:rPr lang="en-JM" sz="2800" b="1" dirty="0">
                <a:latin typeface="Calibri" panose="020F0502020204030204" pitchFamily="34" charset="0"/>
                <a:cs typeface="Calibri" panose="020F0502020204030204" pitchFamily="34" charset="0"/>
              </a:rPr>
              <a:t>		     Unprecedented</a:t>
            </a:r>
            <a:r>
              <a:rPr lang="en-JM" sz="2800" b="1" dirty="0">
                <a:solidFill>
                  <a:schemeClr val="accent1">
                    <a:lumMod val="60000"/>
                    <a:lumOff val="40000"/>
                  </a:schemeClr>
                </a:solidFill>
                <a:latin typeface="Calibri" panose="020F0502020204030204" pitchFamily="34" charset="0"/>
                <a:cs typeface="Calibri" panose="020F0502020204030204" pitchFamily="34" charset="0"/>
              </a:rPr>
              <a:t>		      Urgent</a:t>
            </a:r>
          </a:p>
        </p:txBody>
      </p:sp>
      <p:sp>
        <p:nvSpPr>
          <p:cNvPr id="13" name="Rectangle 12"/>
          <p:cNvSpPr>
            <a:spLocks noChangeArrowheads="1"/>
          </p:cNvSpPr>
          <p:nvPr/>
        </p:nvSpPr>
        <p:spPr bwMode="auto">
          <a:xfrm>
            <a:off x="4223793" y="836712"/>
            <a:ext cx="3749079" cy="369332"/>
          </a:xfrm>
          <a:prstGeom prst="rect">
            <a:avLst/>
          </a:prstGeom>
          <a:noFill/>
          <a:ln w="9525">
            <a:noFill/>
            <a:miter lim="800000"/>
            <a:headEnd/>
            <a:tailEnd/>
          </a:ln>
        </p:spPr>
        <p:txBody>
          <a:bodyPr wrap="square">
            <a:spAutoFit/>
          </a:bodyPr>
          <a:lstStyle/>
          <a:p>
            <a:pPr algn="ctr"/>
            <a:r>
              <a:rPr lang="en-US" i="1" dirty="0">
                <a:latin typeface="Berlin Sans FB" pitchFamily="34" charset="0"/>
              </a:rPr>
              <a:t>‘It’s like we’ve never seen before’</a:t>
            </a:r>
          </a:p>
        </p:txBody>
      </p:sp>
      <p:graphicFrame>
        <p:nvGraphicFramePr>
          <p:cNvPr id="14" name="Table 13"/>
          <p:cNvGraphicFramePr>
            <a:graphicFrameLocks noGrp="1"/>
          </p:cNvGraphicFramePr>
          <p:nvPr>
            <p:extLst>
              <p:ext uri="{D42A27DB-BD31-4B8C-83A1-F6EECF244321}">
                <p14:modId xmlns:p14="http://schemas.microsoft.com/office/powerpoint/2010/main" val="1469540686"/>
              </p:ext>
            </p:extLst>
          </p:nvPr>
        </p:nvGraphicFramePr>
        <p:xfrm>
          <a:off x="1631504" y="1196753"/>
          <a:ext cx="2016224" cy="5340773"/>
        </p:xfrm>
        <a:graphic>
          <a:graphicData uri="http://schemas.openxmlformats.org/drawingml/2006/table">
            <a:tbl>
              <a:tblPr firstRow="1" bandRow="1">
                <a:tableStyleId>{5C22544A-7EE6-4342-B048-85BDC9FD1C3A}</a:tableStyleId>
              </a:tblPr>
              <a:tblGrid>
                <a:gridCol w="2016224">
                  <a:extLst>
                    <a:ext uri="{9D8B030D-6E8A-4147-A177-3AD203B41FA5}">
                      <a16:colId xmlns:a16="http://schemas.microsoft.com/office/drawing/2014/main" val="20000"/>
                    </a:ext>
                  </a:extLst>
                </a:gridCol>
              </a:tblGrid>
              <a:tr h="376503">
                <a:tc>
                  <a:txBody>
                    <a:bodyPr/>
                    <a:lstStyle/>
                    <a:p>
                      <a:r>
                        <a:rPr lang="en-029" sz="1400" dirty="0"/>
                        <a:t>Irma</a:t>
                      </a:r>
                    </a:p>
                  </a:txBody>
                  <a:tcPr/>
                </a:tc>
                <a:extLst>
                  <a:ext uri="{0D108BD9-81ED-4DB2-BD59-A6C34878D82A}">
                    <a16:rowId xmlns:a16="http://schemas.microsoft.com/office/drawing/2014/main" val="10000"/>
                  </a:ext>
                </a:extLst>
              </a:tr>
              <a:tr h="722470">
                <a:tc>
                  <a:txBody>
                    <a:bodyPr/>
                    <a:lstStyle/>
                    <a:p>
                      <a:pPr>
                        <a:spcAft>
                          <a:spcPts val="400"/>
                        </a:spcAft>
                      </a:pPr>
                      <a:r>
                        <a:rPr lang="en-029" sz="1300" b="0" i="0" kern="1200" dirty="0">
                          <a:solidFill>
                            <a:schemeClr val="dk1"/>
                          </a:solidFill>
                          <a:effectLst/>
                          <a:latin typeface="+mn-lt"/>
                          <a:ea typeface="+mn-ea"/>
                          <a:cs typeface="+mn-cs"/>
                        </a:rPr>
                        <a:t>Heavy rain: Leeward Islands to USA </a:t>
                      </a:r>
                    </a:p>
                  </a:txBody>
                  <a:tcPr>
                    <a:solidFill>
                      <a:schemeClr val="accent1">
                        <a:lumMod val="20000"/>
                        <a:lumOff val="80000"/>
                      </a:schemeClr>
                    </a:solidFill>
                  </a:tcPr>
                </a:tc>
                <a:extLst>
                  <a:ext uri="{0D108BD9-81ED-4DB2-BD59-A6C34878D82A}">
                    <a16:rowId xmlns:a16="http://schemas.microsoft.com/office/drawing/2014/main" val="10001"/>
                  </a:ext>
                </a:extLst>
              </a:tr>
              <a:tr h="1104954">
                <a:tc>
                  <a:txBody>
                    <a:bodyPr/>
                    <a:lstStyle/>
                    <a:p>
                      <a:pPr>
                        <a:spcAft>
                          <a:spcPts val="400"/>
                        </a:spcAft>
                      </a:pPr>
                      <a:r>
                        <a:rPr lang="en-029" sz="1300" b="0" i="0" kern="1200" dirty="0">
                          <a:solidFill>
                            <a:schemeClr val="dk1"/>
                          </a:solidFill>
                          <a:effectLst/>
                          <a:latin typeface="+mn-lt"/>
                          <a:ea typeface="+mn-ea"/>
                          <a:cs typeface="+mn-cs"/>
                        </a:rPr>
                        <a:t>Peak intensity of 185 mph (295 km/h)  </a:t>
                      </a:r>
                    </a:p>
                    <a:p>
                      <a:pPr>
                        <a:spcAft>
                          <a:spcPts val="400"/>
                        </a:spcAft>
                      </a:pPr>
                      <a:r>
                        <a:rPr lang="en-029" sz="1300" b="1" i="0" kern="1200" dirty="0">
                          <a:solidFill>
                            <a:schemeClr val="dk1"/>
                          </a:solidFill>
                          <a:effectLst/>
                          <a:latin typeface="+mn-lt"/>
                          <a:ea typeface="+mn-ea"/>
                          <a:cs typeface="+mn-cs"/>
                        </a:rPr>
                        <a:t>Ties as the 2nd-strongest Atlantic hurricane by wind speed</a:t>
                      </a:r>
                      <a:r>
                        <a:rPr lang="en-029" sz="1300" b="1" i="0" kern="1200" baseline="0" dirty="0">
                          <a:solidFill>
                            <a:schemeClr val="dk1"/>
                          </a:solidFill>
                          <a:effectLst/>
                          <a:latin typeface="+mn-lt"/>
                          <a:ea typeface="+mn-ea"/>
                          <a:cs typeface="+mn-cs"/>
                        </a:rPr>
                        <a:t> (</a:t>
                      </a:r>
                      <a:r>
                        <a:rPr lang="en-029" sz="1300" b="1" i="0" kern="1200" dirty="0">
                          <a:solidFill>
                            <a:schemeClr val="dk1"/>
                          </a:solidFill>
                          <a:effectLst/>
                          <a:latin typeface="+mn-lt"/>
                          <a:ea typeface="+mn-ea"/>
                          <a:cs typeface="+mn-cs"/>
                        </a:rPr>
                        <a:t>only after Allen of 1980)</a:t>
                      </a:r>
                    </a:p>
                    <a:p>
                      <a:pPr>
                        <a:spcAft>
                          <a:spcPts val="400"/>
                        </a:spcAft>
                      </a:pPr>
                      <a:endParaRPr lang="en-029" sz="1300" b="1" i="0" kern="1200" dirty="0">
                        <a:solidFill>
                          <a:schemeClr val="dk1"/>
                        </a:solidFill>
                        <a:effectLst/>
                        <a:latin typeface="+mn-lt"/>
                        <a:ea typeface="+mn-ea"/>
                        <a:cs typeface="+mn-cs"/>
                      </a:endParaRPr>
                    </a:p>
                  </a:txBody>
                  <a:tcPr>
                    <a:solidFill>
                      <a:schemeClr val="accent1">
                        <a:lumMod val="20000"/>
                        <a:lumOff val="80000"/>
                      </a:schemeClr>
                    </a:solidFill>
                  </a:tcPr>
                </a:tc>
                <a:extLst>
                  <a:ext uri="{0D108BD9-81ED-4DB2-BD59-A6C34878D82A}">
                    <a16:rowId xmlns:a16="http://schemas.microsoft.com/office/drawing/2014/main" val="10002"/>
                  </a:ext>
                </a:extLst>
              </a:tr>
              <a:tr h="913712">
                <a:tc>
                  <a:txBody>
                    <a:bodyPr/>
                    <a:lstStyle/>
                    <a:p>
                      <a:pPr>
                        <a:spcAft>
                          <a:spcPts val="400"/>
                        </a:spcAft>
                      </a:pPr>
                      <a:r>
                        <a:rPr lang="en-029" sz="1300" b="0" i="0" kern="1200" dirty="0">
                          <a:solidFill>
                            <a:schemeClr val="dk1"/>
                          </a:solidFill>
                          <a:effectLst/>
                          <a:latin typeface="+mn-lt"/>
                          <a:ea typeface="+mn-ea"/>
                          <a:cs typeface="+mn-cs"/>
                        </a:rPr>
                        <a:t>Becomes Cat 2 hurricane in 24 hours.</a:t>
                      </a:r>
                    </a:p>
                    <a:p>
                      <a:pPr marL="0" marR="0" indent="0" algn="l" defTabSz="914400" rtl="0" eaLnBrk="1" fontAlgn="auto" latinLnBrk="0" hangingPunct="1">
                        <a:lnSpc>
                          <a:spcPct val="100000"/>
                        </a:lnSpc>
                        <a:spcBef>
                          <a:spcPts val="0"/>
                        </a:spcBef>
                        <a:spcAft>
                          <a:spcPts val="400"/>
                        </a:spcAft>
                        <a:buClrTx/>
                        <a:buSzTx/>
                        <a:buFontTx/>
                        <a:buNone/>
                        <a:tabLst/>
                        <a:defRPr/>
                      </a:pPr>
                      <a:r>
                        <a:rPr lang="en-029" sz="1300" b="1" i="0" kern="1200" dirty="0">
                          <a:solidFill>
                            <a:schemeClr val="dk1"/>
                          </a:solidFill>
                          <a:effectLst/>
                          <a:latin typeface="+mn-lt"/>
                          <a:ea typeface="+mn-ea"/>
                          <a:cs typeface="+mn-cs"/>
                        </a:rPr>
                        <a:t>Sustained 185 mph (295 km/h) winds for 37 hours. Only tropical cyclone worldwide to have had winds that speed for that long</a:t>
                      </a:r>
                      <a:endParaRPr lang="en-029" sz="1300" b="1" dirty="0"/>
                    </a:p>
                  </a:txBody>
                  <a:tcPr>
                    <a:solidFill>
                      <a:schemeClr val="accent1">
                        <a:lumMod val="20000"/>
                        <a:lumOff val="80000"/>
                      </a:schemeClr>
                    </a:solidFill>
                  </a:tcPr>
                </a:tc>
                <a:extLst>
                  <a:ext uri="{0D108BD9-81ED-4DB2-BD59-A6C34878D82A}">
                    <a16:rowId xmlns:a16="http://schemas.microsoft.com/office/drawing/2014/main" val="10003"/>
                  </a:ext>
                </a:extLst>
              </a:tr>
              <a:tr h="478105">
                <a:tc>
                  <a:txBody>
                    <a:bodyPr/>
                    <a:lstStyle/>
                    <a:p>
                      <a:pPr>
                        <a:spcAft>
                          <a:spcPts val="400"/>
                        </a:spcAft>
                      </a:pPr>
                      <a:endParaRPr lang="en-029" sz="1300" b="1" i="0" kern="1200" dirty="0">
                        <a:solidFill>
                          <a:schemeClr val="dk1"/>
                        </a:solidFill>
                        <a:effectLst/>
                        <a:latin typeface="+mn-lt"/>
                        <a:ea typeface="+mn-ea"/>
                        <a:cs typeface="+mn-cs"/>
                      </a:endParaRPr>
                    </a:p>
                    <a:p>
                      <a:pPr>
                        <a:spcAft>
                          <a:spcPts val="400"/>
                        </a:spcAft>
                      </a:pPr>
                      <a:r>
                        <a:rPr lang="en-029" sz="1300" b="1" i="0" kern="1200" dirty="0">
                          <a:solidFill>
                            <a:schemeClr val="dk1"/>
                          </a:solidFill>
                          <a:effectLst/>
                          <a:latin typeface="+mn-lt"/>
                          <a:ea typeface="+mn-ea"/>
                          <a:cs typeface="+mn-cs"/>
                        </a:rPr>
                        <a:t>First recorded Category 5 hurricane to affect the northern </a:t>
                      </a:r>
                      <a:r>
                        <a:rPr lang="en-029" sz="1300" b="1" i="0" u="none" strike="noStrike" kern="1200" dirty="0">
                          <a:solidFill>
                            <a:schemeClr val="dk1"/>
                          </a:solidFill>
                          <a:effectLst/>
                          <a:latin typeface="+mn-lt"/>
                          <a:ea typeface="+mn-ea"/>
                          <a:cs typeface="+mn-cs"/>
                        </a:rPr>
                        <a:t>Leeward Islands</a:t>
                      </a:r>
                      <a:r>
                        <a:rPr lang="en-029" sz="1300" b="1" i="0" kern="1200" dirty="0">
                          <a:solidFill>
                            <a:schemeClr val="dk1"/>
                          </a:solidFill>
                          <a:effectLst/>
                          <a:latin typeface="+mn-lt"/>
                          <a:ea typeface="+mn-ea"/>
                          <a:cs typeface="+mn-cs"/>
                        </a:rPr>
                        <a:t>, </a:t>
                      </a:r>
                      <a:endParaRPr lang="en-029" sz="1300" b="1" dirty="0"/>
                    </a:p>
                  </a:txBody>
                  <a:tcPr>
                    <a:solidFill>
                      <a:schemeClr val="accent1">
                        <a:lumMod val="20000"/>
                        <a:lumOff val="80000"/>
                      </a:schemeClr>
                    </a:solidFill>
                  </a:tcPr>
                </a:tc>
                <a:extLst>
                  <a:ext uri="{0D108BD9-81ED-4DB2-BD59-A6C34878D82A}">
                    <a16:rowId xmlns:a16="http://schemas.microsoft.com/office/drawing/2014/main" val="10004"/>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3828143001"/>
              </p:ext>
            </p:extLst>
          </p:nvPr>
        </p:nvGraphicFramePr>
        <p:xfrm>
          <a:off x="3934196" y="5733256"/>
          <a:ext cx="6410276" cy="934720"/>
        </p:xfrm>
        <a:graphic>
          <a:graphicData uri="http://schemas.openxmlformats.org/drawingml/2006/table">
            <a:tbl>
              <a:tblPr firstRow="1" bandRow="1">
                <a:tableStyleId>{5C22544A-7EE6-4342-B048-85BDC9FD1C3A}</a:tableStyleId>
              </a:tblPr>
              <a:tblGrid>
                <a:gridCol w="706369">
                  <a:extLst>
                    <a:ext uri="{9D8B030D-6E8A-4147-A177-3AD203B41FA5}">
                      <a16:colId xmlns:a16="http://schemas.microsoft.com/office/drawing/2014/main" val="20000"/>
                    </a:ext>
                  </a:extLst>
                </a:gridCol>
                <a:gridCol w="3183626">
                  <a:extLst>
                    <a:ext uri="{9D8B030D-6E8A-4147-A177-3AD203B41FA5}">
                      <a16:colId xmlns:a16="http://schemas.microsoft.com/office/drawing/2014/main" val="20001"/>
                    </a:ext>
                  </a:extLst>
                </a:gridCol>
                <a:gridCol w="2520281">
                  <a:extLst>
                    <a:ext uri="{9D8B030D-6E8A-4147-A177-3AD203B41FA5}">
                      <a16:colId xmlns:a16="http://schemas.microsoft.com/office/drawing/2014/main" val="20002"/>
                    </a:ext>
                  </a:extLst>
                </a:gridCol>
              </a:tblGrid>
              <a:tr h="722470">
                <a:tc>
                  <a:txBody>
                    <a:bodyPr/>
                    <a:lstStyle/>
                    <a:p>
                      <a:pPr>
                        <a:spcAft>
                          <a:spcPts val="300"/>
                        </a:spcAft>
                      </a:pPr>
                      <a:r>
                        <a:rPr lang="en-029" sz="1200" b="1" dirty="0">
                          <a:solidFill>
                            <a:schemeClr val="bg1"/>
                          </a:solidFill>
                        </a:rPr>
                        <a:t>Maria</a:t>
                      </a:r>
                      <a:endParaRPr lang="en-029" sz="1300" b="1" dirty="0">
                        <a:solidFill>
                          <a:schemeClr val="bg1"/>
                        </a:solidFill>
                      </a:endParaRPr>
                    </a:p>
                  </a:txBody>
                  <a:tcPr>
                    <a:solidFill>
                      <a:schemeClr val="accent1">
                        <a:lumMod val="75000"/>
                      </a:schemeClr>
                    </a:solidFill>
                  </a:tcPr>
                </a:tc>
                <a:tc>
                  <a:txBody>
                    <a:bodyPr/>
                    <a:lstStyle/>
                    <a:p>
                      <a:pPr>
                        <a:spcAft>
                          <a:spcPts val="400"/>
                        </a:spcAft>
                      </a:pPr>
                      <a:r>
                        <a:rPr lang="en-029" sz="1300" b="0" dirty="0">
                          <a:solidFill>
                            <a:schemeClr val="tx1"/>
                          </a:solidFill>
                        </a:rPr>
                        <a:t>Peak</a:t>
                      </a:r>
                      <a:r>
                        <a:rPr lang="en-029" sz="1300" b="0" baseline="0" dirty="0">
                          <a:solidFill>
                            <a:schemeClr val="tx1"/>
                          </a:solidFill>
                        </a:rPr>
                        <a:t> of </a:t>
                      </a:r>
                      <a:r>
                        <a:rPr lang="en-029" sz="1300" b="0" dirty="0">
                          <a:solidFill>
                            <a:schemeClr val="tx1"/>
                          </a:solidFill>
                        </a:rPr>
                        <a:t>175 mph max winds in the eastern Caribbean </a:t>
                      </a:r>
                    </a:p>
                    <a:p>
                      <a:pPr>
                        <a:spcAft>
                          <a:spcPts val="400"/>
                        </a:spcAft>
                      </a:pPr>
                      <a:r>
                        <a:rPr lang="en-029" sz="1300" b="1" dirty="0">
                          <a:solidFill>
                            <a:schemeClr val="tx1"/>
                          </a:solidFill>
                        </a:rPr>
                        <a:t>3rd strongest max winds in eastern Caribbean (after Irma and  Allen in 1980) </a:t>
                      </a:r>
                    </a:p>
                  </a:txBody>
                  <a:tcPr>
                    <a:solidFill>
                      <a:schemeClr val="accent1">
                        <a:lumMod val="20000"/>
                        <a:lumOff val="80000"/>
                      </a:schemeClr>
                    </a:solidFill>
                  </a:tcPr>
                </a:tc>
                <a:tc>
                  <a:txBody>
                    <a:bodyPr/>
                    <a:lstStyle/>
                    <a:p>
                      <a:pPr>
                        <a:spcAft>
                          <a:spcPts val="400"/>
                        </a:spcAft>
                      </a:pPr>
                      <a:r>
                        <a:rPr lang="en-029" sz="1300" b="0" i="0" kern="1200" dirty="0">
                          <a:solidFill>
                            <a:schemeClr val="tx1"/>
                          </a:solidFill>
                          <a:effectLst/>
                          <a:latin typeface="+mn-lt"/>
                          <a:ea typeface="+mn-ea"/>
                          <a:cs typeface="+mn-cs"/>
                        </a:rPr>
                        <a:t>Explosive strengthening. </a:t>
                      </a:r>
                      <a:r>
                        <a:rPr lang="en-029" sz="1300" dirty="0">
                          <a:solidFill>
                            <a:schemeClr val="tx1"/>
                          </a:solidFill>
                        </a:rPr>
                        <a:t>70 mph max wind intensification in 18 hours</a:t>
                      </a:r>
                    </a:p>
                  </a:txBody>
                  <a:tcPr>
                    <a:solidFill>
                      <a:schemeClr val="accent1">
                        <a:lumMod val="40000"/>
                        <a:lumOff val="60000"/>
                      </a:schemeClr>
                    </a:solidFill>
                  </a:tcPr>
                </a:tc>
                <a:extLst>
                  <a:ext uri="{0D108BD9-81ED-4DB2-BD59-A6C34878D82A}">
                    <a16:rowId xmlns:a16="http://schemas.microsoft.com/office/drawing/2014/main" val="10000"/>
                  </a:ext>
                </a:extLst>
              </a:tr>
            </a:tbl>
          </a:graphicData>
        </a:graphic>
      </p:graphicFrame>
      <p:sp>
        <p:nvSpPr>
          <p:cNvPr id="17" name="Content Placeholder 2"/>
          <p:cNvSpPr txBox="1">
            <a:spLocks/>
          </p:cNvSpPr>
          <p:nvPr/>
        </p:nvSpPr>
        <p:spPr>
          <a:xfrm>
            <a:off x="5235012" y="5301208"/>
            <a:ext cx="4029341" cy="360040"/>
          </a:xfrm>
          <a:prstGeom prst="rect">
            <a:avLst/>
          </a:prstGeom>
        </p:spPr>
        <p:txBody>
          <a:bodyPr vert="horz">
            <a:normAutofit fontScale="775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5563" indent="-55563" fontAlgn="auto">
              <a:lnSpc>
                <a:spcPts val="2000"/>
              </a:lnSpc>
              <a:spcBef>
                <a:spcPts val="700"/>
              </a:spcBef>
              <a:spcAft>
                <a:spcPts val="0"/>
              </a:spcAft>
              <a:buClr>
                <a:schemeClr val="accent2"/>
              </a:buClr>
              <a:buSzPct val="60000"/>
              <a:defRPr/>
            </a:pPr>
            <a:r>
              <a:rPr lang="en-US" sz="2800" b="1" dirty="0">
                <a:solidFill>
                  <a:srgbClr val="FF0000"/>
                </a:solidFill>
              </a:rPr>
              <a:t>2017 Hurricane Season</a:t>
            </a:r>
            <a:endParaRPr lang="en-US" sz="2800" b="1" dirty="0"/>
          </a:p>
        </p:txBody>
      </p:sp>
    </p:spTree>
    <p:extLst>
      <p:ext uri="{BB962C8B-B14F-4D97-AF65-F5344CB8AC3E}">
        <p14:creationId xmlns:p14="http://schemas.microsoft.com/office/powerpoint/2010/main" val="9648327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descr="Image result for hurricane Maria dominic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4892" y="1718320"/>
            <a:ext cx="2277509" cy="179732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6" descr="Flooding and wind from Hurricane Maria caused widespread damage in Puerto Rico. Credit: Hector Retamal/AFP/Getty Imag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7962" y="3590528"/>
            <a:ext cx="2791645" cy="201622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8" descr="Image result for hurricane irma barbud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10920" y="1716372"/>
            <a:ext cx="2520280" cy="179927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hurricane Maria dominic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50472" y="3590528"/>
            <a:ext cx="4176462" cy="201622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hurricane Maria puerto ric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65450" y="1700808"/>
            <a:ext cx="2395046" cy="181484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hurricane Maria dominica mountai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23783" y="2798441"/>
            <a:ext cx="3024590" cy="20542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6" name="Rectangle 15"/>
          <p:cNvSpPr>
            <a:spLocks noChangeArrowheads="1"/>
          </p:cNvSpPr>
          <p:nvPr/>
        </p:nvSpPr>
        <p:spPr bwMode="auto">
          <a:xfrm>
            <a:off x="3502148" y="5949281"/>
            <a:ext cx="6626301" cy="461665"/>
          </a:xfrm>
          <a:prstGeom prst="rect">
            <a:avLst/>
          </a:prstGeom>
          <a:noFill/>
          <a:ln w="9525">
            <a:noFill/>
            <a:miter lim="800000"/>
            <a:headEnd/>
            <a:tailEnd/>
          </a:ln>
        </p:spPr>
        <p:txBody>
          <a:bodyPr wrap="square">
            <a:spAutoFit/>
          </a:bodyPr>
          <a:lstStyle/>
          <a:p>
            <a:r>
              <a:rPr lang="en-US" sz="2400" dirty="0">
                <a:latin typeface="Berlin Sans FB" pitchFamily="34" charset="0"/>
              </a:rPr>
              <a:t>Unprecedented climate = unprecedented impacts! </a:t>
            </a:r>
          </a:p>
        </p:txBody>
      </p:sp>
      <p:sp>
        <p:nvSpPr>
          <p:cNvPr id="17" name="Rectangle 16"/>
          <p:cNvSpPr/>
          <p:nvPr/>
        </p:nvSpPr>
        <p:spPr>
          <a:xfrm>
            <a:off x="1524000" y="0"/>
            <a:ext cx="9144000" cy="83671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029"/>
          </a:p>
        </p:txBody>
      </p:sp>
      <p:sp>
        <p:nvSpPr>
          <p:cNvPr id="19" name="Title 1"/>
          <p:cNvSpPr txBox="1">
            <a:spLocks/>
          </p:cNvSpPr>
          <p:nvPr/>
        </p:nvSpPr>
        <p:spPr>
          <a:xfrm>
            <a:off x="1524000" y="32866"/>
            <a:ext cx="9039602" cy="731838"/>
          </a:xfrm>
          <a:prstGeom prst="rect">
            <a:avLst/>
          </a:prstGeom>
        </p:spPr>
        <p:txBody>
          <a:bodyPr vert="horz" wrap="square" numCol="1" anchor="b" anchorCtr="0" compatLnSpc="1">
            <a:prstTxWarp prst="textNoShape">
              <a:avLst/>
            </a:prstTxWarp>
            <a:noAutofit/>
          </a:bodyPr>
          <a:lstStyle/>
          <a:p>
            <a:pPr lvl="0">
              <a:defRPr/>
            </a:pPr>
            <a:r>
              <a:rPr lang="en-JM" sz="2800" b="1" dirty="0">
                <a:latin typeface="Calibri" panose="020F0502020204030204" pitchFamily="34" charset="0"/>
                <a:cs typeface="Calibri" panose="020F0502020204030204" pitchFamily="34" charset="0"/>
              </a:rPr>
              <a:t>   </a:t>
            </a:r>
            <a:r>
              <a:rPr lang="en-JM" sz="2800" b="1" dirty="0">
                <a:solidFill>
                  <a:schemeClr val="accent1">
                    <a:lumMod val="60000"/>
                    <a:lumOff val="40000"/>
                  </a:schemeClr>
                </a:solidFill>
                <a:latin typeface="Calibri" panose="020F0502020204030204" pitchFamily="34" charset="0"/>
                <a:cs typeface="Calibri" panose="020F0502020204030204" pitchFamily="34" charset="0"/>
              </a:rPr>
              <a:t>Unfamiliar</a:t>
            </a:r>
            <a:r>
              <a:rPr lang="en-JM" sz="2800" b="1" dirty="0">
                <a:latin typeface="Calibri" panose="020F0502020204030204" pitchFamily="34" charset="0"/>
                <a:cs typeface="Calibri" panose="020F0502020204030204" pitchFamily="34" charset="0"/>
              </a:rPr>
              <a:t>		     Unprecedented</a:t>
            </a:r>
            <a:r>
              <a:rPr lang="en-JM" sz="2800" b="1" dirty="0">
                <a:solidFill>
                  <a:schemeClr val="accent1">
                    <a:lumMod val="60000"/>
                    <a:lumOff val="40000"/>
                  </a:schemeClr>
                </a:solidFill>
                <a:latin typeface="Calibri" panose="020F0502020204030204" pitchFamily="34" charset="0"/>
                <a:cs typeface="Calibri" panose="020F0502020204030204" pitchFamily="34" charset="0"/>
              </a:rPr>
              <a:t>		      Urgent</a:t>
            </a:r>
          </a:p>
        </p:txBody>
      </p:sp>
      <p:sp>
        <p:nvSpPr>
          <p:cNvPr id="20" name="Rectangle 19"/>
          <p:cNvSpPr>
            <a:spLocks noChangeArrowheads="1"/>
          </p:cNvSpPr>
          <p:nvPr/>
        </p:nvSpPr>
        <p:spPr bwMode="auto">
          <a:xfrm>
            <a:off x="4223793" y="836712"/>
            <a:ext cx="3749079" cy="369332"/>
          </a:xfrm>
          <a:prstGeom prst="rect">
            <a:avLst/>
          </a:prstGeom>
          <a:noFill/>
          <a:ln w="9525">
            <a:noFill/>
            <a:miter lim="800000"/>
            <a:headEnd/>
            <a:tailEnd/>
          </a:ln>
        </p:spPr>
        <p:txBody>
          <a:bodyPr wrap="square">
            <a:spAutoFit/>
          </a:bodyPr>
          <a:lstStyle/>
          <a:p>
            <a:pPr algn="ctr"/>
            <a:r>
              <a:rPr lang="en-US" i="1" dirty="0">
                <a:latin typeface="Berlin Sans FB" pitchFamily="34" charset="0"/>
              </a:rPr>
              <a:t>‘It’s like we’ve never seen before’</a:t>
            </a:r>
          </a:p>
        </p:txBody>
      </p:sp>
      <p:sp>
        <p:nvSpPr>
          <p:cNvPr id="21" name="Rectangle 20"/>
          <p:cNvSpPr/>
          <p:nvPr/>
        </p:nvSpPr>
        <p:spPr>
          <a:xfrm>
            <a:off x="1630860" y="3075146"/>
            <a:ext cx="1676372" cy="3046988"/>
          </a:xfrm>
          <a:prstGeom prst="rect">
            <a:avLst/>
          </a:prstGeom>
          <a:ln>
            <a:noFill/>
            <a:prstDash val="dash"/>
          </a:ln>
        </p:spPr>
        <p:txBody>
          <a:bodyPr wrap="square">
            <a:spAutoFit/>
          </a:bodyPr>
          <a:lstStyle/>
          <a:p>
            <a:r>
              <a:rPr lang="en-029" sz="1600" i="1" dirty="0">
                <a:solidFill>
                  <a:schemeClr val="accent2">
                    <a:lumMod val="75000"/>
                  </a:schemeClr>
                </a:solidFill>
              </a:rPr>
              <a:t>“Research suggests that recovery to previous levels could take up to four years, and if this is the case, the region will miss out on over US$3 billion over this timeframe.” </a:t>
            </a:r>
          </a:p>
        </p:txBody>
      </p:sp>
      <p:sp>
        <p:nvSpPr>
          <p:cNvPr id="22" name="Rectangle 6"/>
          <p:cNvSpPr>
            <a:spLocks noChangeArrowheads="1"/>
          </p:cNvSpPr>
          <p:nvPr/>
        </p:nvSpPr>
        <p:spPr bwMode="auto">
          <a:xfrm>
            <a:off x="1630860" y="1264693"/>
            <a:ext cx="1676372" cy="1646605"/>
          </a:xfrm>
          <a:prstGeom prst="rect">
            <a:avLst/>
          </a:prstGeom>
          <a:noFill/>
          <a:ln w="9525">
            <a:noFill/>
            <a:miter lim="800000"/>
            <a:headEnd/>
            <a:tailEnd/>
          </a:ln>
        </p:spPr>
        <p:txBody>
          <a:bodyPr wrap="square">
            <a:spAutoFit/>
          </a:bodyPr>
          <a:lstStyle/>
          <a:p>
            <a:pPr>
              <a:spcBef>
                <a:spcPct val="50000"/>
              </a:spcBef>
            </a:pPr>
            <a:r>
              <a:rPr lang="en-US" sz="1200" b="1" dirty="0">
                <a:solidFill>
                  <a:schemeClr val="tx2"/>
                </a:solidFill>
                <a:latin typeface="+mn-lt"/>
              </a:rPr>
              <a:t>World Travel &amp; Tourism Council (WTTC)</a:t>
            </a:r>
          </a:p>
          <a:p>
            <a:pPr>
              <a:spcBef>
                <a:spcPct val="50000"/>
              </a:spcBef>
            </a:pPr>
            <a:r>
              <a:rPr lang="en-029" sz="1400" b="1" dirty="0">
                <a:solidFill>
                  <a:schemeClr val="tx2"/>
                </a:solidFill>
                <a:latin typeface="+mn-lt"/>
              </a:rPr>
              <a:t>THE IMPACT OF THE 2017 HURRICANE SEASON ON THE CARIBBEAN’S TOURISM SECTOR</a:t>
            </a:r>
            <a:endParaRPr lang="en-US" sz="1400" b="1" dirty="0">
              <a:solidFill>
                <a:schemeClr val="tx2"/>
              </a:solidFill>
              <a:latin typeface="+mn-lt"/>
            </a:endParaRPr>
          </a:p>
        </p:txBody>
      </p:sp>
    </p:spTree>
    <p:extLst>
      <p:ext uri="{BB962C8B-B14F-4D97-AF65-F5344CB8AC3E}">
        <p14:creationId xmlns:p14="http://schemas.microsoft.com/office/powerpoint/2010/main" val="11958365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utoShape 4" descr="data:image/jpeg;base64,/9j/4AAQSkZJRgABAQAAAQABAAD/2wCEAAkGBxISEhUSEhAVFRUXFxcYFRgYFxcVFxcXHRUXFx4WGBgYHigiGB0mHRkYIjEhJyorLi4uHx8zODMtNygvLy0BCgoKDQ0NGQ8NGjQmGB0rKystLTgvOC0tKysrMCsrKy0rKy0rNystKys3KysrKysrNysrKysrLSstKy0rKy0rN//AABEIAOMA3gMBIgACEQEDEQH/xAAcAAACAgMBAQAAAAAAAAAAAAAABwUGAQQIAwL/xABMEAACAQIEAwUECAQCBwQLAAABAgMEEQAFEiEGEzEHIkFRYRQycYEXI0JSZZGj4zNicqEVgiRTkqKxstFDg8HhCBY0NURUY3O08PH/xAAWAQEBAQAAAAAAAAAAAAAAAAAAAQL/xAAYEQEBAQEBAAAAAAAAAAAAAAAAARESIf/aAAwDAQACEQMRAD8AeAxnAMGAMGDGMBnBgxjAGM4MGAMGIziLPYKGB6mofTGvzZm8EUeLHy/4AE4gcqmzOuUTM65fC+8cYRZaor1DO0l0juN9OhiL7nAXHBiAfKDGt5Mzqz/MzQKSfIBIgCfQC+K5mNPWf/Cz5xL5G1DCg9P9IjR/7HAMLBhI19fxREdUSzOo6o/sMxI8rQ94/LHllnbjUwOYsyoLMOugNFIv9Ucl7n5jAPLGcLrLO2nKZba5JYD5SRMf7xahi4ZRxJR1X/s9XDKfurIpYfFb3H5YCVwYMfOrAZLYzj5VcfWAMGDBgDBgwYAxjGcGAMGDBgDBgwYAwYMGAwMZwYxgM4+JZFVSzEKqgliTYAAXJJPQY+aqpSJGkkdURRdmYhVUeZJ2Awju0Hj582lTKcrJKSuEklN1En8o2usQsSxtc26W94PWo4hjzKrlzOpv/heXfwEtb2io2090+8xNjY2sNAI3bDc4dSUxLNUW50gDso6RA7iFf6RYE/aIJ2uAOfe1lVpvZckpbslOqvJYXaWpk8SoudWlrgeUlvAY6Jy2rd1QSRhJdCmVFbWsbEX0F7C5+X9rHAeFXTyM5K3X+YWLW22F9gPkceGa5VAVJnWFk8Wqbzr/ALMjBU+RxMSKx2DafUWJ+V9v+OPFcvjDawgLjo7d5h/ma5A9MBRa/LcrcbPlp22Io4pFHzRr2/zYonE/DsdTHyqaspp3F9McNT3gb9EpauRynkdEq/0nYYcNZn8CsUOYUysOqDS0g/y6yf7YrnEGZU8y6ZaukdB1FVQyOlvR9ahP6t7YBEcETU9HmATM6TVEbxypKhBhLEESFGsdrb+NibXNhjoduzzJmt/oENmF1K6gGFr90q3lvhO8Z8NCdA9K0bpHYfUVArII02G+oc6mUDfSQ6DzHiweynO1mg/w55CskS66clgzhA1rDzCNawPVTpPusAFhi4FSAf6BVVNKQLInNeeDw96GUkEbW2INr2I64zS8Uy0060uZRLEZGK09TGSaeY32Rr7xSkfZOxsbHoMWDLcxEkYZhpcOY5F+5IDpI36gm2k+IZT448OKcmgrKdqWoHcl7oI6q/VWU+DAi48D03vYhL4MUzgXMqiJmyyubVUQKGhl8KqnvpEgJ31rsrA79Dc7nFzwBgwYMBg4BjODAGDBgwBgwYMBjBgOADAZwYMVfjvjBcvjRUQzVUx0U0C7l36XNt9IJHx2HqAl89z2moo+bVTpEngWO7G17Ko3c+gBOKovE+ZV3/u2gEMR6VNZdAw844E7zAjcMdj44OF+BGMgrs1cVVYbFVazQ0w6hIk6XH3vPpvdjfMAtq3s6E31+c5pLUpHdyl1pqZAAbkqp2sCe8CpxH8LiORp8zpKRVpKOKVMviC8vnSBSZZ+l9TBeWGNza99wRhi57lXtKiNrKl7s3Vx6R/cY/6z3lF9NidS+VfMtJEqRQxmNV0iISJE2gC2mNX7rH0LKPXAITI8zSrzupzBdLWYml5my8wjRG0gvcJHGrytvsIjv0w0ezeukrpJKkM/skJMdPq2eolO8tXLsLsb2UDurqYAC2Od1JjqJ4aZXvIzQRhhpkCtIF0kH3WKjQR/Mwx1vwxkyUVJDSp0iQLfpqbqzfFmJPzwG/IWOy2Hqd/yA6/mPniBzyuoICFrJhI7+7E15nfy000YOr4hPnjxzWuqaqZqSiflJGbVVURq0GwPIpwdmlsRdj3UB8W2FX/9ZaDL5WpcspJa+tP8ZkvI5a4BM9S1ydzva6g3B04C8ZZmbybR0E0Ue2lpBFCpHpGHMi/BkGJaS5GxAPnbUB8tr4WNdPxVLG0kcVHBsSsQIeX0F2LIT8wPhi18DZm1XQxyNUO0wGio1LGrxzqLSRsgQBbN0BF7W874Ba8a9kFW00lZSVgedmL6CFp3vY/w2Q6b/EL6nCpoM1qqCvSdw4ngkGpXupsNmjNxsCpK/A7Y6azvOqqjUvVUq1NKN3lgUiSJb9ZKdy2pQNy6v4E6QMLztSySnzOmWty91ldFL2HvSQD3tBO5KEi8bd5b7BbgMDBpamOSrGk/U5jSc5bd064+WpcEbhmimiF/DlDEhldR7XDNTzm00TGGfT3TqADJOlvc1KUkUj3SbXuuF52X5iZo8mTq0S14Y7bImlVB+UkY+WLhSVI/xtxGe7LQgy+kkNSY1v62kYfIYCG4qyybM6BihKZlQSOoaMlGMqgatBG6rLGUdRfqUBOxxE9mXaq8qLHmQ0gty4qu2mJ3tflyn3Ue24OwI6gdTdSeRnIAsFraYkjzmp2XvfOOW3+QYhc+4LihlmqYIdSyanqqcAslVCd5E0eEyMTJGwsSWK9NwDExnCypsxlyQxiR2qMok08mbd3pA1tKuR78O4sfDp5AsqCZXVXRgysAysCCGBFwQR1BHjgPvBgwYAxjGcGAxjOMAWxnAGDBgwHnNKqKzsQFUFmJ6AAXJ/LC57NqFq+olzypXvSM0dErf9jTqStx1sx3Fx/OejYm+1qraPKarQLvIqwqPPmyLER/sscWLJqBKenhgj9yKNEX1CqBf52vfAbuDGAcZwBip8bxGRDEA76hblw08M0hH871F4kX+oA7GxOLZit8Y0hmTRZWUAswldo6VFAN5KjSQZVAvaK9j42tqUOe+FsrSPPqWIiyioRgC8MhBB1AEwEoDqA2HTyx1BJKWEixkBlFrncK5W4uPGwKn5jHM/E9E9LPT5lAkkkMUsZ5wpo6Sndg3MUQRpuYyARrYb+Z2w1jx4sWXzVKG5WJqnvbnXU1Ewp4z6DSbjwCr4XwGvxNmxedciy1illLVkyneOMnU41+DsW1PIfFvtMbYmZa+hySFKSmg5k7gFKeEfWyn3Q8h3IBO2pr+Qva2KF2fzvDFFoGqsr3MicwXLtdi1XMBuYo+9oTbU+t+mko1+HeHYaZmbUZqhzeWZ+87MR4n7O3QbbbCwAACjZxw7n+Y6ebWrRqxu0MOoLEvk0inVNJ5r7nU3GwNm4C7P48saSQVU80kqgSlyAjEG+oIN79dyxsCfM4uKsD0PTr/wBMeVRDqHU/7TL/AMpF8BrZjKUtolRWOyrJsjn7obqCfS9uuk4RvFwGX1RqaYNTxvKoqoNr0dTZjHUxAbMjDWykbMvNjNgxVWbxNlzct9u7bvMNSL8HElZEHHodj64524trp1kMJqebFYqnfhkKxllflEwu6qAyghQxC+FrnAMn/wBH6SENW1EsqIY9CKL6Yo0kdmOgsbd5kUW690db4YVTClNnENQEsK6FoXa1iJogJYyb73aMOv8AkXp4o7sWl0VrOeSto9pJE5jIS6gCFbi8rAlR8Ts1rF68fk8mjlU95K6jZL7e9KIiD8VkYH44D74iXVmWV6bd16sn+kUzIf8AeZcWojC/4TzEVtb7SoPLjeuiW4IIYjL202PjtL+RxdamuCvHEtjJIGZR5IunVIfQFkG3Uso2FyA8HoYxC8EigwtqWxAKhG30kHbSLlQOgAXC84dr3yWqFDMzGgllKQObkU0xswhZj9hwwZSfM+IchqsL7EXGF7x/kzKrM0DVNHJGYqlE3niQHXHNGCO/ymLkb3Ac3DC2kGHgxSOy3iRamnNO1Qs0tNpXmAn66Ej6uax3DFRpYHvBlN+uLtgM4MGDAGDBgwBgwYCcBTu1ZrUKnwFTSE/D2iPHpT59Uij50FKKnlzVCMiycuTlRVMsKtGpUiRtCX0krextc7Y0e17MVWiMI0l3ZX0ne0cR5sjkDewVD03v06bevZ/tLNEoISGnpEby9of2ipl38T9ehPxwFg4Z4gp6+AVFO5KklWUizxuOsbr9lh5fAi4IOJbCwz4/4RnEVWndpMwYRVSjZVnv3ZfIE3uf+8Pjhn4Axp5pTLIlmTmAEEITZGYbgv6A77387EgY3MYIwCL7VZ5ZFkJhNQ2hzzJNYijSxBakpUOqw/8AmZQQbbGxWymizl/Z5KdmOmV6cs3kkKyqFt5fWA/5cdaZ1laSQywe4kyskmhdUsmpdBuT6bX62tutsck0VFy6rlVCW5Tvzk8TytTPHcHqdBXr1OAd3ZxRlFerkussixByANUFOQop6GDykdeWxPUKY9tTahfKWu1d1TpjDmO0ZuZJQTqhhPVtJDa5fMPuuliKDmWaeyxpE8hWRCqM6i7e2TxmepmQeLxwuI4wPtThbWG1x4XURgFlVHULEQp1R0ygDTQ0/wB9xYa2HvMN+iqgW6nUhQCoXyUdAPLHrj4SQE28bbjqR8bdMfYOA8pob7gLrHRiuq39wf74SHb1FpiQO0sja7q8r22vvyoIgq6VuqmRx9pQNRJIemFh2w5bG0Es0gGmKNpDffVIUaGEN8JJbotrbTEglr4BadimXuaiSdROAqhbxogUgm7a6iQaYVAUXI75BOnfDt4zTVFQxrbvV1Jb1CNzjbz7sZxR+zWDLqakpRNUtU1MtpEpFlMyq7EuummU6VYLpYvJ7pBN1A2ZeYQGWpo9S25Zlnt1AYRcgAnz/wBIJ+WAguH6IU2bVtOPcnWOuiFtlkJaGYjzJJUn+oYi4M7c5xW0xcRrFFDrlJ0rDSorTMQzbK7NPGl/BUZr7AY3+NM19lzbKW2An9pp38yrmDSPlJoxSuNMySm4hYsBIHigcRvIsUJmQEI07t0jQAyePeC7eIB0UMysgKBgn2SwK39bN3vmevXfGyTiG4azNZ4tYq4qk/aaEARBvEJuTb4sT8OmJVrnp/5YCnZ3wGvP9vy51pawXJ2+onvuUnjXwY9WXe++5AI3+GOLVqJHpZ4jTVkX8SByDqX/AFkT9JEPn1Hl0Jn4qkFtDDS9rgfeGwLKfEAkX8RcXAuL1PtNyHnQCqifk1VKeZDONigHUOfGPxa/QXNjuCFzwYgOB+IxX0iz6dEgJjnT/VzJsy/DoR6EYn8AYMGMYAJxA8acSx5fSvUyDURZY08ZJDfSg/Ik+QBOJwC+FvxMwq+IKGjbeKmiaqZfvSbhbj+UqhHxOA3sn4OllpKmWta9dWwOkjG5WBXSywxi50hTpLW6keNhiW4boHhmqo3Wy1HLqFN+jGFIZY7jxUxq1/KQeWLPjBGAT2W5wueUEuU1pEeYot11WGt0GpZF8L22cDwLEC3Rj8F5m1RRwvICJlXlzqdis0Z5cgI8O8pPwIwvu0/gN3k9upCUnjs6suxOgVMxtb7W0Sg4vXCl5UFQ4MdQbLUhbBZHVQA7Ib2JTQQR3tJVSTpAAWLGL41KDMUm1aDsp0+uq1yPiMbmAww262xzZ268LmlrRVopEVT13JtKoAYE+GoWbckklsdJ4iOK+HYcwppKaYd17WYe8jDdXU+YP5i48cBzTnfFIkqYJwxCiapqLgAurS1DgMurYOsccWknoQvlhjcMcSBlUw3sqWHL7zRR/wCrh5pCU6nq9VUMHlN7L7pVS8Y8H1WWzGOeM6Sfq5AO5IN7WPgdt1O4/vjQyeeZWHKdBpOoCR41UN94c0gBtveG488B0/luaqUDXQx3AFmYU2o261Eg1Vsjb7oCCdjv3sTsWZ22JJa2qxGlrffZT/BTY7ub7EdRYozKs5q0AknaNGYaVkNVTyFlvcnmtUJUEeizW/l2xvVfaLSwAgPzSGJCxjWoNr6rMkcSPqAIkYVDeuAdIzIWBuLEEg9NYHVhfpGNu+djtbqLoLtl7QVrWFFSnVCjAySL0mkFwFTzjW5sftHcdATWOLO0Grrg0erlQse8isxaS17c2Q7yWvsuyjwUYqaOQbgkH0NjgG52Z5hPSssUNLS07SCzNIstTWyjc92JHXlrte7hIwNyTbD7y/dFcnUSo7xKkkbkbqAvj4bfHrjmngfO6SlHedCxsWDK/ITfYyKg5tZIDa0Y0xA73B7wdPDfHdPMdOtie7qLldYLHSutY+5EWNlSIEyMeqixOArvb5UGCGlqBbmpVxNEDuAI0kY+u7Fb28AuF5wtHUZrmoqqulFSWUyCK4jiYKAii+9o1Om438AblrG6du+iWWnjMg5kYaRUuQAg06tTDoWOne91Cg9GJEF2fUz1U0zpSyVCJZeZ7T7LACbEhnRdX2VuialY96wBGAemWJPYCRIYwNlWNmcADYAEqltrbWxI4r3DuRwxC4oKOE9SYTzN/wCoxIT8cWHAauZUfNTSG0ODqjcdUcdGHn1II6EEg7E4jqPMpKinLog50ZaOaEnumRNniufA9VY2uGRrWNsTeKlmEvseZRvfTFXryXP2Vq41JiY79Xj1J66E8sBWexBolfMoYCTCtQrxggqVV1aysrbhlCBTfxU4aeFdwDIIc9zSAxmNplin0npqU99lP2lZpSwPWx3AIIDQwADjODBgDCXkrGh4wOv3ZY1jW/kaVSLfGRbfPDowhf8A0iModaqlq4g15F5XdvcSI2pCLb6jr2t93APrBhFcN9t8sEaxZjSSOykoZUsrNpAuGjYAFxcX7w6jYeLkyDPKethWoppRJG21xsQR1Vgd1YeR9PPASDKCLEXGIvK8xpGZo4KmF21HWqSo7BuhuAbg7Y9Iy+sX1W1etiN/lbEdxVlkE62myxqu2wKcgOvqjySoyH1BBwFOyfNfY83rqIgkF/aYb9C85iQIPG3Nnf4C/lhnwyhr2a+k6T8R1GOX+Mp6jL8wjqEkqS6owiFYh50QswALm6TBS11ZWYbAHpuxOzDj6N1jpyWuBy4KaNWlmmf3pKqeSwVSzFmsWAF3LX2OAcGMYyMYJwHhV0qyKyMAVYWcWvqHl/8Au+KbmXZvl0ra/YIVc2CBAYkjA3LusRUOf5eh2Gw1Ni7k4zpHTAK/OOC6KNCwifl/WykNNM14YoWLyG7b65DELbjTYi1ziqZ5wfBElUFhQGPmRkgeMeSx1B+fOUN8WOHTX04Nyx27rSnwEaHUIx53PUeILegxWs6yt2p5lJtJJDUBr+E9YwhiW42Ohfq/hpwHNXFOWezVc0A6K/d/oYB1/wB1hiY4JyilqGCyJJI+5KKZySPMJT08hI9Sy/Dzt3bHw2pkmqoxuHXp9wLyf7GF/wAjhWUtRoNmXWt7mNi4RiPvBCD+RBwD2HYxR1MWqPn0z27pu7pf+eOeKOT5D88KvP8AJa/JakKZCjrcxSxtsQw0llvupIuOgOxGG92W5xpVVeWgivYCKPMJncDy5Mrypf4MD8MWXtSyCOtpDHIm63MMg3KP4C/hq6WOzbC4bTgOZc1zqScd/qTqdjbU7m41EgDwNvPzJw5eybIqb2WN0oRUv/ElnqCEponJHchVgxZ1AF2CWuCNY2ARaQMXCBSWLaQLblr2tbzvjoThqzcmASa+WAoaNQ4Lx2DQ5fE3cjiQ916x92JsGuQUBp0IXSNOi38gsvy33xsY1aClVB/D0nzLF3P9Tm5Y/M/HG1gDEDxrk/tlLJTq2mQjXA97aJoyHQg+G9vlqxM1V9Jte/hbriCzE1SqzxoZdNnVfdkVhf3dXdkBGxW6mxazE2GAVQ43Zsyy2rmi5b3elqSAFsxtG8MgJuBHIRKv8sluqm73wiu0fhZcygbNMuvr29spiLSCSMEG6dVmS5DL4jcde8z+zjiH2/LoJybvp0S+fMTusT5XsG+DDAWbBgwYAxRe2iE/4Y1Qm0tLNBPEfuusqrf5BycXnC87dszWLKzExI9oliiuBfSobms1vEWS1vXAbXEOQRVmh9CWrIgWDLqX2iOMSwTEHrpUOjfeUqp2FsaPD/D3+FVMrU6sKd5IzJHckCGa6of6oZlYE/6p97lRjyE1ZNUUgKmJmeIxUwJLU1CkiyPPUkbCWUxJGF6AFgLnXhj1NOrqykbOpU/Agj/xOA9sfMgNu6QD4XFx+Vxf88ZBxnALHtj4aM1DJLNmJURfWRpIsCxmQAjQrKgfUwJAGo3Ntsc/cO5w9LKHV5lU2DrDM1Ozr10GRQSBf0/646/zWlkYaoFiE1iFklBYRg9SFG5PTugre252xzF2lcMJSy82OuWsLs5qGSPQscpe5B0XRbkkaQbggi2AfXAeftLCNdPDTJbuA1oqpW9XNr/NmLeYxcBvjlvsz4nenlCLoVjsrLQJUyW9WR0lP5nHSeQZnz4wSJL+Jenmpr/BZd/7nASYGM4MGA+HQG1+gN7eo6fljwlptTLtsG1n+Z7WW/mAN/iF8sbWDAUDizJhKkoHVxy/RrJMuoevtFZa3p6Y5z4wouTW1EdrASMy2+6x1r/usMdc1tIG0qFvYhyP6DrX/MZNB9bHywhe0rhPm1mqLe4RCfElZEo12/7pz8jgITs2ymqMkjQrCHSxcS0/PmCC2p4o3Fm06l1BTrswsGuAXVks+ZRryqiOknVgdKRKYkmjIv8AUuWMbtp6xusd9zqIBOIPsxpNYhcfxERVLDYfUFFR/UyUdVGv+RDsVGGo8K6bEbA6h6EG9x88ByV2k5MlJXyLEzct/rUDX5iBibo4O4ZWDDfcgA+OGF2ZTVckaLTcumieye0Tk8yodB7saIwZ1TfTGjKq94sXJIxWu3iYvme7K1oVAtsyjXJ3X8yDqsfFdHxM72b0itCrGorqiVlUNDRLo0ICdMctWSoVbWPLEiAeRN7g7sry2SL+JVyzH+ZYUUeirEi2HxJPriSxTcvyWIAE5TUKfN6iOWQepY1B/wCbE/R0QUfVSSp5rIzyD4ESkkD+kgYCTx5VKAqbhSPJunz8seiXtv19MYc2BNwPU9BgFVxdR1NJKcyy6GRpu7zlil9qgmiBtaVGKyKQDsUDAAEbdcaHZNxdTPmM8EAMcVYoqFib/sakA82JT0YMAXBFhYAWFiMW/ilqdhqmmyxyPdMx5DKendnDs0Z9QL4SXEcDUFZDmFPE4AlEhIqFrIWIa9lqV71mFxpdQ3Xc4DqTHyxx45fWpPFHNGdSSIrofNWAIP5HHuRgM4XPaOivmWSxSC6GeZyD01IsZS/nucMUYXPbSrQx0WYKpIpKuN3t1EbEX/Mqi/5sAwpgw3QKT4g7avmOh9d/+kFmPESxsLdyXoaeYiFpR1tA7HlvIB00sVPQleqzVDWxzRrLDIskbC6spDAj0Ix9VdLHKhjljWRGFmV1DKR5FTscBSU46gjndeaOVIBKhfuGJkZVqIJEazRsqWmswudT+QxdY6tGZlB3VtB/q0CSw8+6wP5+WEX2s8DUMQaWCGWmktteWlED+FtEk4kX/KCAPs41OznjubTJzZDJJDT1841W77rDT8u/mQscov5McB0JIgYEMAQeoO4PxGKlxnRGaJ4JqiRYnXTyKWASyspFrMWV7C/RgqAHxxaaYrbSrX0WU73N9IO58TYg/PGKuMspAdk8yoBa3pcH/gT5YDjziTIZqGfRLDKgvqi5qhGZL7E6GIv52Y2w2+zTitAqapKZCbA87MqtD/lglDLf5/PEh2h8GxzQu/s8cFulXXV8wcG/gp5gs3grEH+UHC84C48qKIikapl5IcheW8OgXYk2108hILG+xXrgOnaadXUMrKw81OpfkfHHripcN8Uxz9KlHPk00Rf/AGYoxv6YtitcX/8ALAZxgjGcGA+JCbEgXPh8fC+KLn9IDPAg3YlyD4skQEeo+pqKn53vi+HEUKAa2lcbnRt92OMlo419dZ1H1NtwBgIDgiARVdVEAABHCy2HlLU03/JTQj5YtObT6Iyb26b/AHQWALf5b6vliC4aivW1j7ERx01OxHQyqJaiT/8AJX++K12ncVpDT1kLblxPDEv3iaamDEei89mP9JwCP4qzFarM5JSoKGZVCsdH1aWQIWXcAKoXV1tv1w+OF6aZ40V4qsx2GlKdVy6lj/lRWkSpcX+02x62F8L/ALNeFWS1QRJGbDTMohRN7tqjmqb22OktGjbWsRvhyZHlm2olmPifb6moH5MAo+AAGAk6CjVdwsqEeDSs4/LWwPxxv4+VUAWH/XH1gDBjyqHQL3yApIXfoSxCgb+ZIHzxUqzOTQys/NMtGsoiqQ5vJRSMqMsgY7vCQ6XDEldQIOnugLPXQsQSJpE9FVH/ALMhJwpONMrpWY85aJiT1qKWpyyRjb7NWLRyHbxW2GhWZuqVC00g085SYHuVDuPei1D3XAsw+8Cbe6cVrOa91kMIqWgkcEJBXxrJST+izrc3O3d5hIH2MBG9h+YzGKpo5lI9mkUxnmJLaOUM4QSR91wLXuNu9tYbBm4WfYy8bvmMkVPHApqEXlxuJIwyRANy3GxUtqYW2sRbDLwGcaOd5XHVU8tNKLpKjI3mLj3h6g2I9RjewYBM9lphhM1BKrwV9K7gmFmQzxgm0gi9ydlB6MpJXSRc3w3aCQsgbWrggFXXo6kXDeXTyNj12vYUHtS4EepK5hQkx10FiCptzQvQf1jwPiO6drWq/AvamOY0dQvKIPMdTsou1p1W5uADecA3IHOQfZuDkzGn5iFQWF+oVtBbboXtdfiN8IjjHgaWGSSqpUkkfTIjosU7JokjaNy1TUTXkOhj3kW17bDD9hmViwU30kA/NQw/swxE8RZBBUreWONiOhaGOoYH+QSqyr+WAo3Y7xwtRBypmHP1MW82VfZolPoWaVQP6Thpg36Y5u4wyCfKqhK6GKSOMSRlxM1DFzCkscirHDTP7pZFJAUWtcjrhp9lXFy1kCoXBZFjTyN1pafVt6yGY/LAWfOMuh/jtSCpmFxGCquwJ8EMndiBtudr23ucJTtR4Eq2Q18706zM6RQ0lNGTcEsQqsADJIBdj3dwDuAAMdB4ruc0bIxlgiM9YVZIGk/hQBurHbTGvS+kGRwAN7bAheB+LKpdAfW0V9Cn2uoRi4ANgjVkaNsRtbxGHvkWazso1Uc+kj3iYQB8Sap2P98IbjzhaSheVaRnqEjji9vlZFZUnkYsQL30hrISu9rrcm+NbhCvjlOn2amZx1vQPUn46Y3sf9kYDp2LMIydGtNfiisHYD1A3xkV0ZcxhgWBswG+k2vpPk1t7dbb9N8Kulkn0pC8syo1uVAqw5RC23uBIi9W/nZFHTyxYjWLSXhjkhM6oWc6eVS0EB3Lul7gnrZm1yN4qvuhcqmtVCE3ZyLhF3Yjzt0UeGo2F7C++K/WcSvIzwUSLLIpKyS3vTUxHXmPtzJBf+EgJvsxXris1NcpjIeSWKnezHUxSsrrnSJJmUaqaBjsqKA7Cyoq7I3vXZ8tJGqARw6QtlICR0yeEsygkBvCOBbkEgtcm4CVNbDQQtEjFlg+sqXY9+WplbWsbED+I7tra3uqUFtLCyQzPMnreVEZkVpDKA72Tvyu0kzSmS2iPW1rj3RGo756fXF/F3OZaeFGZVYhI2Gp3lYkPNMVALTuxIZRdbGw2Jvcex/gyogqXqapKdpitgkkwaaIk3LtGqtZiLdWBG9xvsDC4UymNVVoxQ3Cj+EDO4/79mBbfx0jFtxhb236+mM4AxoZ1WGGIuEkYDZzGNbop2MipY69OxKi5tewJ2OWzaEScouAxtp9SWZbD1uP7jG9gKEtfLWoYpF1Eo0NXHGdpIX2jr6Qk95fGwJI1MO80ag/WV5HUtI3tKa+ZF7JXDYJUIAwirIz94hirobEXNh3V1XOsqAgBIuSQqDxZj0A/wDE+ABJ2GNXMM5ip0keZwqxJrlboFHgPViei9enmLhV6KGJqCSizEM5o2CO4Da+Uu8FWpS7A6ALuOjLJ4A41M/mpmympWqr4aym5bcma6GbWAdCkp3ZJA3RgFPmOpMDxF2vRcxUy+mNVVkFQwDcsXueWAvenCn4A9Qd8QXB3Y5U1U3tWZ/VIzmRohYSSEksQdG0Sknw36iy9QF57BMpaDKw7AgzyvKL7HTZY1+R0ah6HDHx8QQqiqiKFVQFVQLAKBYAAdABj7wBgxg4BgDCm7Xuy72vVW0SAVA3ljGwmH3l8pP+b49W1gwHOfAHadJTOYawkBIUj1G+r6iVnCsvgxjZ479TpiHgSehaeqSS+hg1iASDcXKK4+PdZT88U7jzsxo8yvJbkVH+uQDvG1hzV6OOm+zbDe22FfBX5tw7II6qMzUpljYSAlwQqiMrG5PdPKGkI4Hui2w3BycRZQhVnXTEWFnkSFJ6mTraNDIGH5htidltfCDzrKavIamOqjUxRyFhHFJNHJNpCaSZRGAt++xBW4W4Fz1L14M44pcwQGOQa/r2KkgOsccqqGZfC6vGfmfLHpxFw0sySoirzan6uWeRRIY4bbhA2wAGyqLDUdZudRIbHCXFUFfEJYm63sDsQOZKqgjwNoibYm54yykBypP2ha4+FwRf5HHLuV1tTklUGHM9lmaTkyMLCWNTJCtQoF9wrlgPEMp3BBx0VwtxPBXxa4mW5UM0epXeNHLaOaFuEZlF9Phv1tfAQuaZP7TH/h1IDFSFiaye5LSAm7RRu1zLI59+UkgbglmJAQPG3DUccss9CrGiM3JgLHUZHCkvyR70kakFde/hueuOk+J42lQwnXy2BBihNppx9zXcCGM9C1xe9rr9pf5nTSGQinUSVWloIzAPqKGP3Wp6O9g89u68xsE8dGykFFkXF0sF01vHGws3sogpZWHkZliLH53xsVHHUo7tNBHBEra40N5SJd/r5Wf+PL5M4IWw0qp3wzcj7Oqek/0ytUNFDYqijVz5tgkcakXeMMQq3AMzm9tIXVD5zwDLU1VLTyBVqqppKut02Ps1PqVUjUjYBRrXyZrDcC+AomWcazxNr96VnLSTsWec3Gk8tmJEZK93WoD221AWAs2RcMZhmbK1LrSI/wASqkYhSdRvyzpBdh3l1KPEqTbc1PjvLUhzKpggXuLMyxqvhc7IPhe2Oi+KH/wvIpFQ2aGmSFWHXWwWLX8dTasAl+DuG4p8zkjpXeRINhKzFEY3KNM7RkMEJvpjQhmuo1DvMOkMly1aeJY0I0gbKqJEq+ioiiw+Nz6nCF7FpkhimluTI7kAA95Y40W5jB2MrvPFCpNrcxiD1BenDtUJEYruFdkLD3GdTZ+Xfcqr6k1HclWO/UhKE2wtOO+0BoXSnpU508hAiQb6t6SQA28GV5lv5jGt2i8evSVJpYlMkxIEaLcszFqRoxsPHVUrb0HniU7MuAfYV9qq7SV0gGpjYiFbW5aHpe1gWHwG25ChN2acQSGOreph5yMsiRtIdQdQlh3U5d7xp9qxIvfDZ4a4pFUseuMxSlnhmib3oqhFDlP5lK6mDeIA9bbnEmYtSqtVpLwx39oA95YjYmZR9rRa5XxUsdyoBSXF2a1VZnUsOUMSxKXkjOwdIHgeXX0QBJWQt17q2N7YC2cZ9qFPTVM5UiWSnBhp4xcg1BH1s0h6BEBWMW7xPOHQ3Fb4f4HzbOFV8wneClLGTSRaSVibl+X5nwZ/dFgo0gAXzgHsqpaC001qmq68xh3EPX6tT4/znfy03thhYCD4X4So8vTRSwKhIsznvSP/AFOdz8Og8AMTmDBgDGMAOM4DGDGcGAMGDBgDHjW0kcyNFKiujCzKwDKw8iDj2xjAIjjbslqKRmqsokk06WDQqzc1VIsyxsN5FI20nvf1Y3eCe2PW/IzBdErS6S4UrHbliMIQTeNtYBJ90Xbph14pfHXZrR5kC7Lyai20yAXJtYcxekg6dbHawIwGONuGIsxgssaSNJGkdO9u5ToWDtOpFjewXYe9pVehY4QkoqsonJjZ5qRKhwjfWJTVEkXTWFIEgVgLi5BswBtc4tuScR1mRTnLszVnpWNlYXI0W0h43G7JsoK7kAEBb7FlVWT02Ywq8KwVCmIJArgCnpEdFOoQrvzdBU2NiLAAxg7hA8HdpMVXGFqpQCFMlXLcU8EYJISnQk63bYbePe3YbFiUlVTIsOgLHzVUQpp0OUC3CrHbUoANythp3vbfHPHEfZnNBUIKBmmOpeSrW5r6FBeotYIkIeyhnIuelxYmCpeKsxpCZGaVWn96obeeWIEdyKokDaV8bp42O9hgOk8+zGGOZBYVFWAWp4AQOWCCpmc7iJbEgytuASqglirLfOe1Oko45/ZZPa6+X+JUBNMIYXACajcxpc6FFwdyWJYk0DPOPQ1M1JQwNTpLvVSvIZampPlJLYd073A69NgSDA8KcLVWYzCGmj1HbWx2SMH7Tt4Drt1NtgcBZeyDIHzDNElkuyQt7RM5ubuG1KCfEs++/UBsO3topmkyeqCi5URuf6VmRmPyAJ+WJXgXhKHLKVaeI6mPelkIsZH8TbwA6BfAeZuTOVlKksbxSKGR1ZHU9CrAgj5gnAchcFZq1PUa+qhWcj1itULb11wx/ljpbs8qkXLICGBVEVTb7ygI5+bhz8zjm7jfhabKqt4WvoOrkyeEkRBW/wDVY2YeB9LEsHsjzsTUcuWmTS8yVEUTarFZChkjt6sXmN//AKY8xgL5wNkCSVtbmdRaSp9pnhiuNooomMI0D7xVbavL4m7AwoOEeNkEss791S6yVCE2MKzRxQysVO/1VTAL+STavTDVr64RpqALlrCNFteRiLhV8PW52ABJsATgILjWoeVRl1ObTVKkM3XkU1wssxt42OhRtdiPI2lOH+H6aiiEVLCsa2FyANTkC2p26sfU4Mjyoxa5ZWD1ExDTOOm19MSeUaAkKPHdjuxJlMAYMGDAGMYzgwGMZwYMAYMGDAGDGCcAOABjODGMBnBgwYCL4j4epq6EwVUQdDuPBkb7yN1U/wD8O2EvmXBObZK7S5fI9VS3LGMXYqTYang3V2AAs4B6XIHTD8wYBA5b2rxyxOlchLEqHjUKi1BJtaeX3lhXYFArEgblgWUzM/GGWXd6irSqnaPQ6oHipY4tm9nQlS7RkgaiiuzkC4CgrhkZ7wdQVlzU0cUjHYvp0yW/+4lm/viAi7IMmVtXshNjexlmK/lq3+BwCdztnzurEVBTs7My8yZk0IigFVVVBIggUajYks7Ek76VHQ/CnD0OX0sdLCO6g7zfadzuzt6k/kLAbAY3suy+GnQRQRJEg6KihF+Nh4+uNnAGDBgwFb40yCCvi9nqEupF1YWDRt99GsbH+x6EHCazbsSr4SJqGdZbEMg1ciZSDcWJOm4272ob+Ax0TgwHOFDwXnsteJzRpDJICtQ7cvkSBgVkMqKxDawTqVRuSSLdQ8eD+HPYaeOFpmmZFKq7fZUm/LjBJKoNtiSbAC9gAJ7BgDBgx8lsBk4BgGM4AwYMGAMGDBgFF9Nn4f8Ar/tYD22fh/6/7WFC3Tbrhg1ceVqnKUwFJHDELLIzxFaers/MErK7ahEPBTqF0UnG8jO1Nntr/D/1/wBrH19Nn4d+v+1iJyz/AAunYi9LJedXu0kkgEAq5NFiG95YmjJQ7mx1A2xHVFJlaU4YCFpxGx0LNKYzKAQUP1xcoGI0Eabqu5e98Mh6s/02fh/6/wC1g+mz8P8A1/2sVvMf8MiV1SOnkXXBIUWWXmaf9JQqsomZXYEwltJUaWY6VZRpzk9LQQPEzTUrkNJznEsmpC0alY4EZisyKHddbDci+oGwLIbVj+mz8P8A1/2sH02fh/6/7WFjnaxLM6wBOUD9WUZ31IQCpYub6rdRYWbULbDGhi5Dabv02fh/6/7WD6bPw/8AX/awosGHMNpu/TZ+H/r/ALWD6bPw/wDX/awosGHMNpu/TZ+H/r/tYPps/D/1/wBrCiwYcw2m79Nn4f8Ar/tYPps/Dv1/2sKLBhzDabv02fh/6/7WD6bPw/8AX/awosGHMNpu/TZ+H/r/ALWD6bPw/wDX/awosGHMNpunts/D/wBf9rGPpq/D/wBf9rCjwYcw2m79Nn4f+v8AtYPps/D/ANf9rCiwHDmG03fps/D/ANf9rB9Nn4f+v+1hcHMSRe1OLkEgREEWN/K398eHM7xbVFvckaTYb32FsTIaZ302fh/6/wC1g+mz8O/X/awrZpLqRqj8OikH4XtjUxchtGDBgxUGDBgwBgwYMAYMGDAGDBgwBgwYMAYMGDAGDBgwBgwYMAYMGDAGDBgwBgwYMAYMGDAGDBgwH//Z"/>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029"/>
          </a:p>
        </p:txBody>
      </p:sp>
      <p:sp>
        <p:nvSpPr>
          <p:cNvPr id="35" name="Content Placeholder 2"/>
          <p:cNvSpPr txBox="1">
            <a:spLocks/>
          </p:cNvSpPr>
          <p:nvPr/>
        </p:nvSpPr>
        <p:spPr>
          <a:xfrm>
            <a:off x="8480334" y="5556482"/>
            <a:ext cx="1875313" cy="1101418"/>
          </a:xfrm>
          <a:prstGeom prst="rect">
            <a:avLst/>
          </a:prstGeom>
        </p:spPr>
        <p:txBody>
          <a:bodyPr vert="horz">
            <a:normAutofit fontScale="850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5563" indent="-55563" fontAlgn="auto">
              <a:lnSpc>
                <a:spcPts val="2000"/>
              </a:lnSpc>
              <a:spcBef>
                <a:spcPts val="700"/>
              </a:spcBef>
              <a:spcAft>
                <a:spcPts val="0"/>
              </a:spcAft>
              <a:buClr>
                <a:schemeClr val="accent2"/>
              </a:buClr>
              <a:buSzPct val="60000"/>
              <a:defRPr/>
            </a:pPr>
            <a:r>
              <a:rPr lang="en-US" sz="2000" dirty="0">
                <a:solidFill>
                  <a:srgbClr val="0070C0"/>
                </a:solidFill>
              </a:rPr>
              <a:t> Development goals threatened by climate</a:t>
            </a:r>
          </a:p>
        </p:txBody>
      </p:sp>
      <p:pic>
        <p:nvPicPr>
          <p:cNvPr id="43" name="Picture 2" descr="http://news.gtp.gr/wp-content/uploads/2015/09/UN-Sustainable-Development-Goals_SDGs_ne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1913" y="2492896"/>
            <a:ext cx="6816700" cy="4165004"/>
          </a:xfrm>
          <a:prstGeom prst="rect">
            <a:avLst/>
          </a:prstGeom>
          <a:noFill/>
          <a:extLst>
            <a:ext uri="{909E8E84-426E-40DD-AFC4-6F175D3DCCD1}">
              <a14:hiddenFill xmlns:a14="http://schemas.microsoft.com/office/drawing/2010/main">
                <a:solidFill>
                  <a:srgbClr val="FFFFFF"/>
                </a:solidFill>
              </a14:hiddenFill>
            </a:ext>
          </a:extLst>
        </p:spPr>
      </p:pic>
      <p:sp>
        <p:nvSpPr>
          <p:cNvPr id="60" name="Text Box 15"/>
          <p:cNvSpPr txBox="1">
            <a:spLocks noChangeArrowheads="1"/>
          </p:cNvSpPr>
          <p:nvPr/>
        </p:nvSpPr>
        <p:spPr bwMode="auto">
          <a:xfrm>
            <a:off x="2083038" y="1412777"/>
            <a:ext cx="8385964" cy="830997"/>
          </a:xfrm>
          <a:prstGeom prst="rect">
            <a:avLst/>
          </a:prstGeom>
          <a:noFill/>
          <a:ln w="9525">
            <a:noFill/>
            <a:miter lim="800000"/>
            <a:headEnd/>
            <a:tailEnd/>
          </a:ln>
        </p:spPr>
        <p:txBody>
          <a:bodyPr wrap="square">
            <a:spAutoFit/>
          </a:bodyPr>
          <a:lstStyle/>
          <a:p>
            <a:pPr algn="ctr">
              <a:spcBef>
                <a:spcPct val="50000"/>
              </a:spcBef>
            </a:pPr>
            <a:r>
              <a:rPr lang="en-US" sz="2400" dirty="0">
                <a:solidFill>
                  <a:srgbClr val="000099"/>
                </a:solidFill>
                <a:latin typeface="Berlin Sans FB" panose="020E0602020502020306" pitchFamily="34" charset="0"/>
              </a:rPr>
              <a:t>In an era of unprecedented climate our development goals i.e. the things that determine quality of life are further set back. </a:t>
            </a:r>
          </a:p>
        </p:txBody>
      </p:sp>
      <p:sp>
        <p:nvSpPr>
          <p:cNvPr id="61" name="Rectangle 60"/>
          <p:cNvSpPr/>
          <p:nvPr/>
        </p:nvSpPr>
        <p:spPr>
          <a:xfrm>
            <a:off x="1524000" y="0"/>
            <a:ext cx="9144000" cy="83671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029"/>
          </a:p>
        </p:txBody>
      </p:sp>
      <p:sp>
        <p:nvSpPr>
          <p:cNvPr id="62" name="Title 1"/>
          <p:cNvSpPr txBox="1">
            <a:spLocks/>
          </p:cNvSpPr>
          <p:nvPr/>
        </p:nvSpPr>
        <p:spPr>
          <a:xfrm>
            <a:off x="1524000" y="32866"/>
            <a:ext cx="9039602" cy="731838"/>
          </a:xfrm>
          <a:prstGeom prst="rect">
            <a:avLst/>
          </a:prstGeom>
        </p:spPr>
        <p:txBody>
          <a:bodyPr vert="horz" wrap="square" numCol="1" anchor="b" anchorCtr="0" compatLnSpc="1">
            <a:prstTxWarp prst="textNoShape">
              <a:avLst/>
            </a:prstTxWarp>
            <a:noAutofit/>
          </a:bodyPr>
          <a:lstStyle/>
          <a:p>
            <a:pPr lvl="0">
              <a:defRPr/>
            </a:pPr>
            <a:r>
              <a:rPr lang="en-JM" sz="2800" b="1" dirty="0">
                <a:latin typeface="Calibri" panose="020F0502020204030204" pitchFamily="34" charset="0"/>
                <a:cs typeface="Calibri" panose="020F0502020204030204" pitchFamily="34" charset="0"/>
              </a:rPr>
              <a:t>   </a:t>
            </a:r>
            <a:r>
              <a:rPr lang="en-JM" sz="2800" b="1" dirty="0">
                <a:solidFill>
                  <a:schemeClr val="accent1">
                    <a:lumMod val="60000"/>
                    <a:lumOff val="40000"/>
                  </a:schemeClr>
                </a:solidFill>
                <a:latin typeface="Calibri" panose="020F0502020204030204" pitchFamily="34" charset="0"/>
                <a:cs typeface="Calibri" panose="020F0502020204030204" pitchFamily="34" charset="0"/>
              </a:rPr>
              <a:t>Unfamiliar</a:t>
            </a:r>
            <a:r>
              <a:rPr lang="en-JM" sz="2800" b="1" dirty="0">
                <a:latin typeface="Calibri" panose="020F0502020204030204" pitchFamily="34" charset="0"/>
                <a:cs typeface="Calibri" panose="020F0502020204030204" pitchFamily="34" charset="0"/>
              </a:rPr>
              <a:t>		     Unprecedented</a:t>
            </a:r>
            <a:r>
              <a:rPr lang="en-JM" sz="2800" b="1" dirty="0">
                <a:solidFill>
                  <a:schemeClr val="accent1">
                    <a:lumMod val="60000"/>
                    <a:lumOff val="40000"/>
                  </a:schemeClr>
                </a:solidFill>
                <a:latin typeface="Calibri" panose="020F0502020204030204" pitchFamily="34" charset="0"/>
                <a:cs typeface="Calibri" panose="020F0502020204030204" pitchFamily="34" charset="0"/>
              </a:rPr>
              <a:t>		      Urgent</a:t>
            </a:r>
          </a:p>
        </p:txBody>
      </p:sp>
      <p:sp>
        <p:nvSpPr>
          <p:cNvPr id="65" name="Rectangle 64"/>
          <p:cNvSpPr>
            <a:spLocks noChangeArrowheads="1"/>
          </p:cNvSpPr>
          <p:nvPr/>
        </p:nvSpPr>
        <p:spPr bwMode="auto">
          <a:xfrm>
            <a:off x="4223793" y="836712"/>
            <a:ext cx="3749079" cy="369332"/>
          </a:xfrm>
          <a:prstGeom prst="rect">
            <a:avLst/>
          </a:prstGeom>
          <a:noFill/>
          <a:ln w="9525">
            <a:noFill/>
            <a:miter lim="800000"/>
            <a:headEnd/>
            <a:tailEnd/>
          </a:ln>
        </p:spPr>
        <p:txBody>
          <a:bodyPr wrap="square">
            <a:spAutoFit/>
          </a:bodyPr>
          <a:lstStyle/>
          <a:p>
            <a:pPr algn="ctr"/>
            <a:r>
              <a:rPr lang="en-US" i="1" dirty="0">
                <a:latin typeface="Berlin Sans FB" pitchFamily="34" charset="0"/>
              </a:rPr>
              <a:t>‘It’s like we’ve never seen before’</a:t>
            </a:r>
          </a:p>
        </p:txBody>
      </p:sp>
      <p:sp>
        <p:nvSpPr>
          <p:cNvPr id="66" name="Oval 65"/>
          <p:cNvSpPr/>
          <p:nvPr/>
        </p:nvSpPr>
        <p:spPr>
          <a:xfrm>
            <a:off x="1919536" y="3297560"/>
            <a:ext cx="1080120" cy="108012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029"/>
          </a:p>
        </p:txBody>
      </p:sp>
      <p:sp>
        <p:nvSpPr>
          <p:cNvPr id="67" name="Oval 66"/>
          <p:cNvSpPr/>
          <p:nvPr/>
        </p:nvSpPr>
        <p:spPr>
          <a:xfrm>
            <a:off x="5220882" y="3284984"/>
            <a:ext cx="1080120" cy="108012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029"/>
          </a:p>
        </p:txBody>
      </p:sp>
      <p:sp>
        <p:nvSpPr>
          <p:cNvPr id="68" name="Oval 67"/>
          <p:cNvSpPr/>
          <p:nvPr/>
        </p:nvSpPr>
        <p:spPr>
          <a:xfrm>
            <a:off x="6303503" y="3297560"/>
            <a:ext cx="1080120" cy="108012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029"/>
          </a:p>
        </p:txBody>
      </p:sp>
      <p:sp>
        <p:nvSpPr>
          <p:cNvPr id="69" name="Oval 68"/>
          <p:cNvSpPr/>
          <p:nvPr/>
        </p:nvSpPr>
        <p:spPr>
          <a:xfrm>
            <a:off x="7383623" y="3306282"/>
            <a:ext cx="1080120" cy="108012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029"/>
          </a:p>
        </p:txBody>
      </p:sp>
      <p:sp>
        <p:nvSpPr>
          <p:cNvPr id="70" name="Oval 69"/>
          <p:cNvSpPr/>
          <p:nvPr/>
        </p:nvSpPr>
        <p:spPr>
          <a:xfrm>
            <a:off x="1978021" y="4377680"/>
            <a:ext cx="1080120" cy="108012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029"/>
          </a:p>
        </p:txBody>
      </p:sp>
      <p:sp>
        <p:nvSpPr>
          <p:cNvPr id="71" name="Oval 70"/>
          <p:cNvSpPr/>
          <p:nvPr/>
        </p:nvSpPr>
        <p:spPr>
          <a:xfrm>
            <a:off x="3058141" y="4386402"/>
            <a:ext cx="1080120" cy="108012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029"/>
          </a:p>
        </p:txBody>
      </p:sp>
      <p:sp>
        <p:nvSpPr>
          <p:cNvPr id="72" name="Oval 71"/>
          <p:cNvSpPr/>
          <p:nvPr/>
        </p:nvSpPr>
        <p:spPr>
          <a:xfrm>
            <a:off x="4140762" y="4365104"/>
            <a:ext cx="1080120" cy="108012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029"/>
          </a:p>
        </p:txBody>
      </p:sp>
      <p:sp>
        <p:nvSpPr>
          <p:cNvPr id="73" name="Oval 72"/>
          <p:cNvSpPr/>
          <p:nvPr/>
        </p:nvSpPr>
        <p:spPr>
          <a:xfrm>
            <a:off x="6277715" y="4365104"/>
            <a:ext cx="1080120" cy="108012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029"/>
          </a:p>
        </p:txBody>
      </p:sp>
      <p:sp>
        <p:nvSpPr>
          <p:cNvPr id="74" name="Oval 73"/>
          <p:cNvSpPr/>
          <p:nvPr/>
        </p:nvSpPr>
        <p:spPr>
          <a:xfrm>
            <a:off x="7383623" y="4389242"/>
            <a:ext cx="1080120" cy="108012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029"/>
          </a:p>
        </p:txBody>
      </p:sp>
      <p:sp>
        <p:nvSpPr>
          <p:cNvPr id="75" name="Oval 74"/>
          <p:cNvSpPr/>
          <p:nvPr/>
        </p:nvSpPr>
        <p:spPr>
          <a:xfrm>
            <a:off x="3071664" y="5457800"/>
            <a:ext cx="1080120" cy="108012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029"/>
          </a:p>
        </p:txBody>
      </p:sp>
      <p:sp>
        <p:nvSpPr>
          <p:cNvPr id="76" name="Oval 75"/>
          <p:cNvSpPr/>
          <p:nvPr/>
        </p:nvSpPr>
        <p:spPr>
          <a:xfrm>
            <a:off x="5218381" y="5457800"/>
            <a:ext cx="1080120" cy="108012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029"/>
          </a:p>
        </p:txBody>
      </p:sp>
      <p:sp>
        <p:nvSpPr>
          <p:cNvPr id="77" name="Oval 76"/>
          <p:cNvSpPr/>
          <p:nvPr/>
        </p:nvSpPr>
        <p:spPr>
          <a:xfrm>
            <a:off x="3095153" y="3297560"/>
            <a:ext cx="1080120" cy="108012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029"/>
          </a:p>
        </p:txBody>
      </p:sp>
      <p:sp>
        <p:nvSpPr>
          <p:cNvPr id="78" name="Oval 77"/>
          <p:cNvSpPr/>
          <p:nvPr/>
        </p:nvSpPr>
        <p:spPr>
          <a:xfrm>
            <a:off x="4175273" y="3297560"/>
            <a:ext cx="1080120" cy="108012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029"/>
          </a:p>
        </p:txBody>
      </p:sp>
      <p:sp>
        <p:nvSpPr>
          <p:cNvPr id="79" name="Oval 78"/>
          <p:cNvSpPr/>
          <p:nvPr/>
        </p:nvSpPr>
        <p:spPr>
          <a:xfrm>
            <a:off x="5242045" y="4386402"/>
            <a:ext cx="1080120" cy="108012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029"/>
          </a:p>
        </p:txBody>
      </p:sp>
      <p:sp>
        <p:nvSpPr>
          <p:cNvPr id="80" name="Oval 79"/>
          <p:cNvSpPr/>
          <p:nvPr/>
        </p:nvSpPr>
        <p:spPr>
          <a:xfrm>
            <a:off x="4188796" y="5466522"/>
            <a:ext cx="1080120" cy="108012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029"/>
          </a:p>
        </p:txBody>
      </p:sp>
      <p:sp>
        <p:nvSpPr>
          <p:cNvPr id="81" name="Oval 80"/>
          <p:cNvSpPr/>
          <p:nvPr/>
        </p:nvSpPr>
        <p:spPr>
          <a:xfrm>
            <a:off x="6342110" y="5421796"/>
            <a:ext cx="1080120" cy="108012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029"/>
          </a:p>
        </p:txBody>
      </p:sp>
    </p:spTree>
    <p:extLst>
      <p:ext uri="{BB962C8B-B14F-4D97-AF65-F5344CB8AC3E}">
        <p14:creationId xmlns:p14="http://schemas.microsoft.com/office/powerpoint/2010/main" val="2395709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500"/>
                                        <p:tgtEl>
                                          <p:spTgt spid="6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0"/>
                                        </p:tgtEl>
                                        <p:attrNameLst>
                                          <p:attrName>style.visibility</p:attrName>
                                        </p:attrNameLst>
                                      </p:cBhvr>
                                      <p:to>
                                        <p:strVal val="visible"/>
                                      </p:to>
                                    </p:set>
                                    <p:animEffect transition="in" filter="fade">
                                      <p:cBhvr>
                                        <p:cTn id="10" dur="500"/>
                                        <p:tgtEl>
                                          <p:spTgt spid="7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5"/>
                                        </p:tgtEl>
                                        <p:attrNameLst>
                                          <p:attrName>style.visibility</p:attrName>
                                        </p:attrNameLst>
                                      </p:cBhvr>
                                      <p:to>
                                        <p:strVal val="visible"/>
                                      </p:to>
                                    </p:set>
                                    <p:animEffect transition="in" filter="fade">
                                      <p:cBhvr>
                                        <p:cTn id="13" dur="500"/>
                                        <p:tgtEl>
                                          <p:spTgt spid="7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1"/>
                                        </p:tgtEl>
                                        <p:attrNameLst>
                                          <p:attrName>style.visibility</p:attrName>
                                        </p:attrNameLst>
                                      </p:cBhvr>
                                      <p:to>
                                        <p:strVal val="visible"/>
                                      </p:to>
                                    </p:set>
                                    <p:animEffect transition="in" filter="fade">
                                      <p:cBhvr>
                                        <p:cTn id="16" dur="500"/>
                                        <p:tgtEl>
                                          <p:spTgt spid="7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7"/>
                                        </p:tgtEl>
                                        <p:attrNameLst>
                                          <p:attrName>style.visibility</p:attrName>
                                        </p:attrNameLst>
                                      </p:cBhvr>
                                      <p:to>
                                        <p:strVal val="visible"/>
                                      </p:to>
                                    </p:set>
                                    <p:animEffect transition="in" filter="fade">
                                      <p:cBhvr>
                                        <p:cTn id="19" dur="500"/>
                                        <p:tgtEl>
                                          <p:spTgt spid="7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8"/>
                                        </p:tgtEl>
                                        <p:attrNameLst>
                                          <p:attrName>style.visibility</p:attrName>
                                        </p:attrNameLst>
                                      </p:cBhvr>
                                      <p:to>
                                        <p:strVal val="visible"/>
                                      </p:to>
                                    </p:set>
                                    <p:animEffect transition="in" filter="fade">
                                      <p:cBhvr>
                                        <p:cTn id="22" dur="500"/>
                                        <p:tgtEl>
                                          <p:spTgt spid="7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8"/>
                                        </p:tgtEl>
                                        <p:attrNameLst>
                                          <p:attrName>style.visibility</p:attrName>
                                        </p:attrNameLst>
                                      </p:cBhvr>
                                      <p:to>
                                        <p:strVal val="visible"/>
                                      </p:to>
                                    </p:set>
                                    <p:animEffect transition="in" filter="fade">
                                      <p:cBhvr>
                                        <p:cTn id="28" dur="500"/>
                                        <p:tgtEl>
                                          <p:spTgt spid="6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fade">
                                      <p:cBhvr>
                                        <p:cTn id="31" dur="500"/>
                                        <p:tgtEl>
                                          <p:spTgt spid="6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4"/>
                                        </p:tgtEl>
                                        <p:attrNameLst>
                                          <p:attrName>style.visibility</p:attrName>
                                        </p:attrNameLst>
                                      </p:cBhvr>
                                      <p:to>
                                        <p:strVal val="visible"/>
                                      </p:to>
                                    </p:set>
                                    <p:animEffect transition="in" filter="fade">
                                      <p:cBhvr>
                                        <p:cTn id="34" dur="500"/>
                                        <p:tgtEl>
                                          <p:spTgt spid="7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500"/>
                                        <p:tgtEl>
                                          <p:spTgt spid="7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79"/>
                                        </p:tgtEl>
                                        <p:attrNameLst>
                                          <p:attrName>style.visibility</p:attrName>
                                        </p:attrNameLst>
                                      </p:cBhvr>
                                      <p:to>
                                        <p:strVal val="visible"/>
                                      </p:to>
                                    </p:set>
                                    <p:animEffect transition="in" filter="fade">
                                      <p:cBhvr>
                                        <p:cTn id="40" dur="500"/>
                                        <p:tgtEl>
                                          <p:spTgt spid="7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72"/>
                                        </p:tgtEl>
                                        <p:attrNameLst>
                                          <p:attrName>style.visibility</p:attrName>
                                        </p:attrNameLst>
                                      </p:cBhvr>
                                      <p:to>
                                        <p:strVal val="visible"/>
                                      </p:to>
                                    </p:set>
                                    <p:animEffect transition="in" filter="fade">
                                      <p:cBhvr>
                                        <p:cTn id="43" dur="500"/>
                                        <p:tgtEl>
                                          <p:spTgt spid="7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80"/>
                                        </p:tgtEl>
                                        <p:attrNameLst>
                                          <p:attrName>style.visibility</p:attrName>
                                        </p:attrNameLst>
                                      </p:cBhvr>
                                      <p:to>
                                        <p:strVal val="visible"/>
                                      </p:to>
                                    </p:set>
                                    <p:animEffect transition="in" filter="fade">
                                      <p:cBhvr>
                                        <p:cTn id="46" dur="500"/>
                                        <p:tgtEl>
                                          <p:spTgt spid="8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fade">
                                      <p:cBhvr>
                                        <p:cTn id="49" dur="500"/>
                                        <p:tgtEl>
                                          <p:spTgt spid="7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fade">
                                      <p:cBhvr>
                                        <p:cTn id="52" dur="500"/>
                                        <p:tgtEl>
                                          <p:spTgt spid="8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1847529" y="5589241"/>
            <a:ext cx="2016225" cy="1015663"/>
          </a:xfrm>
          <a:prstGeom prst="rect">
            <a:avLst/>
          </a:prstGeom>
        </p:spPr>
        <p:txBody>
          <a:bodyPr wrap="square">
            <a:spAutoFit/>
          </a:bodyPr>
          <a:lstStyle/>
          <a:p>
            <a:r>
              <a:rPr lang="en-US" sz="2000" b="1" dirty="0">
                <a:solidFill>
                  <a:srgbClr val="000099"/>
                </a:solidFill>
              </a:rPr>
              <a:t>Development pillars are ‘</a:t>
            </a:r>
            <a:r>
              <a:rPr lang="en-US" sz="2000" b="1" dirty="0">
                <a:solidFill>
                  <a:srgbClr val="FF0000"/>
                </a:solidFill>
              </a:rPr>
              <a:t>Unreliable</a:t>
            </a:r>
            <a:r>
              <a:rPr lang="en-US" sz="2000" b="1" dirty="0">
                <a:solidFill>
                  <a:srgbClr val="000099"/>
                </a:solidFill>
              </a:rPr>
              <a:t>’</a:t>
            </a:r>
            <a:endParaRPr lang="en-US" sz="2000" i="1" dirty="0"/>
          </a:p>
        </p:txBody>
      </p:sp>
      <p:sp>
        <p:nvSpPr>
          <p:cNvPr id="12" name="Rectangle 11"/>
          <p:cNvSpPr/>
          <p:nvPr/>
        </p:nvSpPr>
        <p:spPr>
          <a:xfrm>
            <a:off x="1524000" y="0"/>
            <a:ext cx="9144000" cy="83671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029"/>
          </a:p>
        </p:txBody>
      </p:sp>
      <p:sp>
        <p:nvSpPr>
          <p:cNvPr id="15" name="Title 1"/>
          <p:cNvSpPr txBox="1">
            <a:spLocks/>
          </p:cNvSpPr>
          <p:nvPr/>
        </p:nvSpPr>
        <p:spPr>
          <a:xfrm>
            <a:off x="1524000" y="32866"/>
            <a:ext cx="9039602" cy="731838"/>
          </a:xfrm>
          <a:prstGeom prst="rect">
            <a:avLst/>
          </a:prstGeom>
        </p:spPr>
        <p:txBody>
          <a:bodyPr vert="horz" wrap="square" numCol="1" anchor="b" anchorCtr="0" compatLnSpc="1">
            <a:prstTxWarp prst="textNoShape">
              <a:avLst/>
            </a:prstTxWarp>
            <a:noAutofit/>
          </a:bodyPr>
          <a:lstStyle/>
          <a:p>
            <a:pPr lvl="0">
              <a:defRPr/>
            </a:pPr>
            <a:r>
              <a:rPr lang="en-JM" sz="2800" b="1" dirty="0">
                <a:latin typeface="Calibri" panose="020F0502020204030204" pitchFamily="34" charset="0"/>
                <a:cs typeface="Calibri" panose="020F0502020204030204" pitchFamily="34" charset="0"/>
              </a:rPr>
              <a:t>   Unfamiliar		     Unprecedented</a:t>
            </a:r>
            <a:r>
              <a:rPr lang="en-JM" sz="2800" b="1" dirty="0">
                <a:solidFill>
                  <a:schemeClr val="accent1">
                    <a:lumMod val="60000"/>
                    <a:lumOff val="40000"/>
                  </a:schemeClr>
                </a:solidFill>
                <a:latin typeface="Calibri" panose="020F0502020204030204" pitchFamily="34" charset="0"/>
                <a:cs typeface="Calibri" panose="020F0502020204030204" pitchFamily="34" charset="0"/>
              </a:rPr>
              <a:t>		      Urgent</a:t>
            </a:r>
          </a:p>
        </p:txBody>
      </p:sp>
      <p:sp>
        <p:nvSpPr>
          <p:cNvPr id="17" name="Rectangle 16"/>
          <p:cNvSpPr>
            <a:spLocks noChangeArrowheads="1"/>
          </p:cNvSpPr>
          <p:nvPr/>
        </p:nvSpPr>
        <p:spPr bwMode="auto">
          <a:xfrm>
            <a:off x="1554834" y="1484784"/>
            <a:ext cx="2092895" cy="923330"/>
          </a:xfrm>
          <a:prstGeom prst="rect">
            <a:avLst/>
          </a:prstGeom>
          <a:noFill/>
          <a:ln w="9525">
            <a:noFill/>
            <a:miter lim="800000"/>
            <a:headEnd/>
            <a:tailEnd/>
          </a:ln>
        </p:spPr>
        <p:txBody>
          <a:bodyPr wrap="square">
            <a:spAutoFit/>
          </a:bodyPr>
          <a:lstStyle/>
          <a:p>
            <a:pPr algn="ctr"/>
            <a:r>
              <a:rPr lang="en-US" i="1" dirty="0">
                <a:latin typeface="Berlin Sans FB" pitchFamily="34" charset="0"/>
              </a:rPr>
              <a:t>‘It’s just not behaving like it used to’</a:t>
            </a:r>
          </a:p>
        </p:txBody>
      </p:sp>
      <p:pic>
        <p:nvPicPr>
          <p:cNvPr id="1026" name="Picture 2" descr="Image result for unsustainable development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0629" y="2852937"/>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a:spLocks noChangeArrowheads="1"/>
          </p:cNvSpPr>
          <p:nvPr/>
        </p:nvSpPr>
        <p:spPr bwMode="auto">
          <a:xfrm>
            <a:off x="5068080" y="1484784"/>
            <a:ext cx="1820008" cy="923330"/>
          </a:xfrm>
          <a:prstGeom prst="rect">
            <a:avLst/>
          </a:prstGeom>
          <a:noFill/>
          <a:ln w="9525">
            <a:noFill/>
            <a:miter lim="800000"/>
            <a:headEnd/>
            <a:tailEnd/>
          </a:ln>
        </p:spPr>
        <p:txBody>
          <a:bodyPr wrap="square">
            <a:spAutoFit/>
          </a:bodyPr>
          <a:lstStyle/>
          <a:p>
            <a:pPr algn="ctr"/>
            <a:r>
              <a:rPr lang="en-US" i="1" dirty="0">
                <a:latin typeface="Berlin Sans FB" pitchFamily="34" charset="0"/>
              </a:rPr>
              <a:t>‘It’s like we’ve never seen before’</a:t>
            </a:r>
          </a:p>
        </p:txBody>
      </p:sp>
      <p:sp>
        <p:nvSpPr>
          <p:cNvPr id="8" name="Rectangle 7"/>
          <p:cNvSpPr/>
          <p:nvPr/>
        </p:nvSpPr>
        <p:spPr>
          <a:xfrm>
            <a:off x="5159897" y="5589241"/>
            <a:ext cx="2016225" cy="1015663"/>
          </a:xfrm>
          <a:prstGeom prst="rect">
            <a:avLst/>
          </a:prstGeom>
        </p:spPr>
        <p:txBody>
          <a:bodyPr wrap="square">
            <a:spAutoFit/>
          </a:bodyPr>
          <a:lstStyle/>
          <a:p>
            <a:r>
              <a:rPr lang="en-US" sz="2000" b="1" dirty="0">
                <a:solidFill>
                  <a:srgbClr val="000099"/>
                </a:solidFill>
              </a:rPr>
              <a:t>Development goals are ‘</a:t>
            </a:r>
            <a:r>
              <a:rPr lang="en-US" sz="2000" b="1" dirty="0">
                <a:solidFill>
                  <a:srgbClr val="FF0000"/>
                </a:solidFill>
              </a:rPr>
              <a:t>Unattainable</a:t>
            </a:r>
            <a:r>
              <a:rPr lang="en-US" sz="2000" b="1" dirty="0">
                <a:solidFill>
                  <a:srgbClr val="000099"/>
                </a:solidFill>
              </a:rPr>
              <a:t>’</a:t>
            </a:r>
            <a:endParaRPr lang="en-US" sz="2000" i="1" dirty="0"/>
          </a:p>
        </p:txBody>
      </p:sp>
      <p:pic>
        <p:nvPicPr>
          <p:cNvPr id="9" name="Picture 2" descr="http://news.gtp.gr/wp-content/uploads/2015/09/UN-Sustainable-Development-Goals_SDGs_new.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28126" y="3212976"/>
            <a:ext cx="2691856" cy="1644724"/>
          </a:xfrm>
          <a:prstGeom prst="rect">
            <a:avLst/>
          </a:prstGeom>
          <a:noFill/>
          <a:extLst>
            <a:ext uri="{909E8E84-426E-40DD-AFC4-6F175D3DCCD1}">
              <a14:hiddenFill xmlns:a14="http://schemas.microsoft.com/office/drawing/2010/main">
                <a:solidFill>
                  <a:srgbClr val="FFFFFF"/>
                </a:solidFill>
              </a14:hiddenFill>
            </a:ext>
          </a:extLst>
        </p:spPr>
      </p:pic>
      <p:sp>
        <p:nvSpPr>
          <p:cNvPr id="2" name="Multiply 1"/>
          <p:cNvSpPr/>
          <p:nvPr/>
        </p:nvSpPr>
        <p:spPr>
          <a:xfrm>
            <a:off x="4697890" y="2991222"/>
            <a:ext cx="2952328" cy="208823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029"/>
          </a:p>
        </p:txBody>
      </p:sp>
    </p:spTree>
    <p:extLst>
      <p:ext uri="{BB962C8B-B14F-4D97-AF65-F5344CB8AC3E}">
        <p14:creationId xmlns:p14="http://schemas.microsoft.com/office/powerpoint/2010/main" val="6731089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2"/>
          <p:cNvPicPr>
            <a:picLocks noChangeAspect="1" noChangeArrowheads="1"/>
          </p:cNvPicPr>
          <p:nvPr/>
        </p:nvPicPr>
        <p:blipFill rotWithShape="1">
          <a:blip r:embed="rId3" cstate="print"/>
          <a:srcRect l="46419"/>
          <a:stretch/>
        </p:blipFill>
        <p:spPr bwMode="auto">
          <a:xfrm>
            <a:off x="1568705" y="2153019"/>
            <a:ext cx="2575947" cy="3000325"/>
          </a:xfrm>
          <a:prstGeom prst="rect">
            <a:avLst/>
          </a:prstGeom>
          <a:ln>
            <a:noFill/>
          </a:ln>
          <a:effectLst>
            <a:outerShdw blurRad="292100" dist="139700" dir="2700000" algn="tl" rotWithShape="0">
              <a:srgbClr val="333333">
                <a:alpha val="65000"/>
              </a:srgbClr>
            </a:outerShdw>
          </a:effectLst>
        </p:spPr>
      </p:pic>
      <p:sp>
        <p:nvSpPr>
          <p:cNvPr id="15" name="Rectangle 6"/>
          <p:cNvSpPr>
            <a:spLocks noChangeArrowheads="1"/>
          </p:cNvSpPr>
          <p:nvPr/>
        </p:nvSpPr>
        <p:spPr bwMode="auto">
          <a:xfrm>
            <a:off x="1631504" y="5223391"/>
            <a:ext cx="2952328" cy="1938992"/>
          </a:xfrm>
          <a:prstGeom prst="rect">
            <a:avLst/>
          </a:prstGeom>
          <a:noFill/>
          <a:ln w="9525">
            <a:noFill/>
            <a:miter lim="800000"/>
            <a:headEnd/>
            <a:tailEnd/>
          </a:ln>
        </p:spPr>
        <p:txBody>
          <a:bodyPr wrap="square">
            <a:spAutoFit/>
          </a:bodyPr>
          <a:lstStyle/>
          <a:p>
            <a:pPr marL="285750" indent="-285750">
              <a:spcBef>
                <a:spcPts val="0"/>
              </a:spcBef>
              <a:buFont typeface="Arial" panose="020B0604020202020204" pitchFamily="34" charset="0"/>
              <a:buChar char="•"/>
            </a:pPr>
            <a:r>
              <a:rPr lang="en-US" dirty="0">
                <a:solidFill>
                  <a:schemeClr val="bg1">
                    <a:lumMod val="50000"/>
                  </a:schemeClr>
                </a:solidFill>
                <a:latin typeface="Berlin Sans FB" pitchFamily="34" charset="0"/>
                <a:cs typeface="Arial" pitchFamily="34" charset="0"/>
              </a:rPr>
              <a:t>1-4 degrees by 2100</a:t>
            </a:r>
          </a:p>
          <a:p>
            <a:pPr marL="285750" indent="-285750">
              <a:spcBef>
                <a:spcPts val="0"/>
              </a:spcBef>
              <a:buFont typeface="Arial" panose="020B0604020202020204" pitchFamily="34" charset="0"/>
              <a:buChar char="•"/>
            </a:pPr>
            <a:r>
              <a:rPr lang="en-JM" dirty="0">
                <a:solidFill>
                  <a:schemeClr val="bg1">
                    <a:lumMod val="50000"/>
                  </a:schemeClr>
                </a:solidFill>
                <a:latin typeface="Berlin Sans FB" pitchFamily="34" charset="0"/>
              </a:rPr>
              <a:t>30-98% of days annually will be ‘hot’ by the 2090s</a:t>
            </a:r>
          </a:p>
          <a:p>
            <a:pPr marL="285750" indent="-285750">
              <a:spcBef>
                <a:spcPts val="0"/>
              </a:spcBef>
              <a:buFont typeface="Arial" panose="020B0604020202020204" pitchFamily="34" charset="0"/>
              <a:buChar char="•"/>
            </a:pPr>
            <a:r>
              <a:rPr lang="en-JM" dirty="0">
                <a:solidFill>
                  <a:schemeClr val="bg1">
                    <a:lumMod val="50000"/>
                  </a:schemeClr>
                </a:solidFill>
                <a:latin typeface="Berlin Sans FB" pitchFamily="34" charset="0"/>
              </a:rPr>
              <a:t>Only 2%  ‘cool’ by the 2080s</a:t>
            </a:r>
          </a:p>
          <a:p>
            <a:pPr>
              <a:spcBef>
                <a:spcPct val="50000"/>
              </a:spcBef>
            </a:pPr>
            <a:endParaRPr lang="en-US" sz="2000" dirty="0">
              <a:latin typeface="Berlin Sans FB" pitchFamily="34" charset="0"/>
              <a:cs typeface="Arial" pitchFamily="34" charset="0"/>
            </a:endParaRPr>
          </a:p>
        </p:txBody>
      </p:sp>
      <p:sp>
        <p:nvSpPr>
          <p:cNvPr id="11" name="Title 1"/>
          <p:cNvSpPr txBox="1">
            <a:spLocks/>
          </p:cNvSpPr>
          <p:nvPr/>
        </p:nvSpPr>
        <p:spPr>
          <a:xfrm>
            <a:off x="1621182" y="1478975"/>
            <a:ext cx="2746626" cy="481608"/>
          </a:xfrm>
          <a:prstGeom prst="rect">
            <a:avLst/>
          </a:prstGeom>
        </p:spPr>
        <p:txBody>
          <a:bodyPr wrap="square" bIns="91440" numCol="1" anchor="b" anchorCtr="0" compatLnSpc="1">
            <a:prstTxWarp prst="textNoShape">
              <a:avLst/>
            </a:prstTxWarp>
            <a:noAutofit/>
          </a:bodyPr>
          <a:lstStyle/>
          <a:p>
            <a:pPr fontAlgn="auto">
              <a:spcAft>
                <a:spcPts val="0"/>
              </a:spcAft>
              <a:defRPr/>
            </a:pPr>
            <a:r>
              <a:rPr lang="en-JM" sz="2000" dirty="0">
                <a:solidFill>
                  <a:srgbClr val="FF0000"/>
                </a:solidFill>
                <a:latin typeface="Arial Rounded MT Bold" pitchFamily="34" charset="0"/>
                <a:ea typeface="+mj-ea"/>
                <a:cs typeface="+mj-cs"/>
              </a:rPr>
              <a:t>…even hotter times</a:t>
            </a:r>
          </a:p>
        </p:txBody>
      </p:sp>
      <p:pic>
        <p:nvPicPr>
          <p:cNvPr id="12" name="Picture 13"/>
          <p:cNvPicPr>
            <a:picLocks noChangeAspect="1" noChangeArrowheads="1"/>
          </p:cNvPicPr>
          <p:nvPr/>
        </p:nvPicPr>
        <p:blipFill rotWithShape="1">
          <a:blip r:embed="rId4" cstate="print"/>
          <a:srcRect l="46001"/>
          <a:stretch/>
        </p:blipFill>
        <p:spPr bwMode="auto">
          <a:xfrm>
            <a:off x="4871865" y="2249378"/>
            <a:ext cx="2662151" cy="2939752"/>
          </a:xfrm>
          <a:prstGeom prst="rect">
            <a:avLst/>
          </a:prstGeom>
          <a:ln>
            <a:noFill/>
          </a:ln>
          <a:effectLst>
            <a:outerShdw blurRad="292100" dist="139700" dir="2700000" algn="tl" rotWithShape="0">
              <a:srgbClr val="333333">
                <a:alpha val="65000"/>
              </a:srgbClr>
            </a:outerShdw>
          </a:effectLst>
        </p:spPr>
      </p:pic>
      <p:sp>
        <p:nvSpPr>
          <p:cNvPr id="13" name="Title 1"/>
          <p:cNvSpPr txBox="1">
            <a:spLocks/>
          </p:cNvSpPr>
          <p:nvPr/>
        </p:nvSpPr>
        <p:spPr>
          <a:xfrm>
            <a:off x="4511825" y="1484784"/>
            <a:ext cx="3221749" cy="481608"/>
          </a:xfrm>
          <a:prstGeom prst="rect">
            <a:avLst/>
          </a:prstGeom>
        </p:spPr>
        <p:txBody>
          <a:bodyPr wrap="square" bIns="91440" numCol="1" anchor="b" anchorCtr="0" compatLnSpc="1">
            <a:prstTxWarp prst="textNoShape">
              <a:avLst/>
            </a:prstTxWarp>
            <a:noAutofit/>
          </a:bodyPr>
          <a:lstStyle/>
          <a:p>
            <a:pPr fontAlgn="auto">
              <a:spcAft>
                <a:spcPts val="0"/>
              </a:spcAft>
              <a:defRPr/>
            </a:pPr>
            <a:r>
              <a:rPr lang="en-JM" sz="2000" dirty="0">
                <a:solidFill>
                  <a:srgbClr val="FF0000"/>
                </a:solidFill>
                <a:latin typeface="Arial Rounded MT Bold" pitchFamily="34" charset="0"/>
                <a:ea typeface="+mj-ea"/>
                <a:cs typeface="+mj-cs"/>
              </a:rPr>
              <a:t>…even drier conditions</a:t>
            </a:r>
          </a:p>
        </p:txBody>
      </p:sp>
      <p:sp>
        <p:nvSpPr>
          <p:cNvPr id="16" name="Rectangle 6"/>
          <p:cNvSpPr>
            <a:spLocks noChangeArrowheads="1"/>
          </p:cNvSpPr>
          <p:nvPr/>
        </p:nvSpPr>
        <p:spPr bwMode="auto">
          <a:xfrm>
            <a:off x="4888332" y="5336049"/>
            <a:ext cx="3583933" cy="1200329"/>
          </a:xfrm>
          <a:prstGeom prst="rect">
            <a:avLst/>
          </a:prstGeom>
          <a:noFill/>
          <a:ln w="9525">
            <a:noFill/>
            <a:miter lim="800000"/>
            <a:headEnd/>
            <a:tailEnd/>
          </a:ln>
        </p:spPr>
        <p:txBody>
          <a:bodyPr wrap="square">
            <a:spAutoFit/>
          </a:bodyPr>
          <a:lstStyle/>
          <a:p>
            <a:pPr marL="285750" indent="-285750">
              <a:spcBef>
                <a:spcPts val="0"/>
              </a:spcBef>
              <a:buFont typeface="Arial" panose="020B0604020202020204" pitchFamily="34" charset="0"/>
              <a:buChar char="•"/>
            </a:pPr>
            <a:r>
              <a:rPr lang="en-US" dirty="0">
                <a:solidFill>
                  <a:schemeClr val="bg1">
                    <a:lumMod val="50000"/>
                  </a:schemeClr>
                </a:solidFill>
                <a:latin typeface="Berlin Sans FB" pitchFamily="34" charset="0"/>
                <a:cs typeface="Arial" pitchFamily="34" charset="0"/>
              </a:rPr>
              <a:t>Still variable but less</a:t>
            </a:r>
          </a:p>
          <a:p>
            <a:pPr marL="285750" indent="-285750">
              <a:spcBef>
                <a:spcPts val="0"/>
              </a:spcBef>
              <a:buFont typeface="Arial" panose="020B0604020202020204" pitchFamily="34" charset="0"/>
              <a:buChar char="•"/>
            </a:pPr>
            <a:r>
              <a:rPr lang="en-US" dirty="0">
                <a:solidFill>
                  <a:schemeClr val="bg1">
                    <a:lumMod val="50000"/>
                  </a:schemeClr>
                </a:solidFill>
                <a:latin typeface="Berlin Sans FB" pitchFamily="34" charset="0"/>
                <a:cs typeface="Arial" pitchFamily="34" charset="0"/>
              </a:rPr>
              <a:t>~40% drier.</a:t>
            </a:r>
          </a:p>
          <a:p>
            <a:pPr marL="285750" indent="-285750">
              <a:spcBef>
                <a:spcPts val="0"/>
              </a:spcBef>
              <a:buFont typeface="Arial" panose="020B0604020202020204" pitchFamily="34" charset="0"/>
              <a:buChar char="•"/>
            </a:pPr>
            <a:r>
              <a:rPr lang="en-US" dirty="0">
                <a:solidFill>
                  <a:schemeClr val="bg1">
                    <a:lumMod val="50000"/>
                  </a:schemeClr>
                </a:solidFill>
                <a:latin typeface="Berlin Sans FB" pitchFamily="34" charset="0"/>
                <a:cs typeface="Arial" pitchFamily="34" charset="0"/>
              </a:rPr>
              <a:t>Shorter rainy season</a:t>
            </a:r>
          </a:p>
          <a:p>
            <a:pPr marL="285750" indent="-285750">
              <a:spcBef>
                <a:spcPts val="0"/>
              </a:spcBef>
              <a:buFont typeface="Arial" panose="020B0604020202020204" pitchFamily="34" charset="0"/>
              <a:buChar char="•"/>
            </a:pPr>
            <a:r>
              <a:rPr lang="en-US" dirty="0">
                <a:solidFill>
                  <a:schemeClr val="bg1">
                    <a:lumMod val="50000"/>
                  </a:schemeClr>
                </a:solidFill>
                <a:latin typeface="Berlin Sans FB" pitchFamily="34" charset="0"/>
                <a:cs typeface="Arial" pitchFamily="34" charset="0"/>
              </a:rPr>
              <a:t>Longer,  more severe droughts</a:t>
            </a:r>
          </a:p>
        </p:txBody>
      </p:sp>
      <p:sp>
        <p:nvSpPr>
          <p:cNvPr id="20" name="Content Placeholder 2"/>
          <p:cNvSpPr txBox="1">
            <a:spLocks/>
          </p:cNvSpPr>
          <p:nvPr/>
        </p:nvSpPr>
        <p:spPr>
          <a:xfrm>
            <a:off x="4638520" y="6597352"/>
            <a:ext cx="5976664" cy="252028"/>
          </a:xfrm>
          <a:prstGeom prst="rect">
            <a:avLst/>
          </a:prstGeom>
        </p:spPr>
        <p:txBody>
          <a:bodyPr/>
          <a:lstStyle/>
          <a:p>
            <a:pPr marL="448056" indent="-384048" fontAlgn="auto">
              <a:spcBef>
                <a:spcPct val="20000"/>
              </a:spcBef>
              <a:spcAft>
                <a:spcPts val="0"/>
              </a:spcAft>
              <a:defRPr/>
            </a:pPr>
            <a:r>
              <a:rPr lang="en-US" sz="1200" dirty="0">
                <a:solidFill>
                  <a:schemeClr val="bg1">
                    <a:lumMod val="50000"/>
                  </a:schemeClr>
                </a:solidFill>
                <a:latin typeface="Berlin Sans FB" panose="020E0602020502020306" pitchFamily="34" charset="0"/>
              </a:rPr>
              <a:t>Campbell et al.  (2010); </a:t>
            </a:r>
            <a:r>
              <a:rPr lang="en-US" sz="1200" dirty="0" err="1">
                <a:solidFill>
                  <a:schemeClr val="bg1">
                    <a:lumMod val="50000"/>
                  </a:schemeClr>
                </a:solidFill>
                <a:latin typeface="Berlin Sans FB" panose="020E0602020502020306" pitchFamily="34" charset="0"/>
              </a:rPr>
              <a:t>Karmalkar</a:t>
            </a:r>
            <a:r>
              <a:rPr lang="en-US" sz="1200" dirty="0">
                <a:solidFill>
                  <a:schemeClr val="bg1">
                    <a:lumMod val="50000"/>
                  </a:schemeClr>
                </a:solidFill>
                <a:latin typeface="Berlin Sans FB" panose="020E0602020502020306" pitchFamily="34" charset="0"/>
              </a:rPr>
              <a:t> et al. (2013); </a:t>
            </a:r>
            <a:r>
              <a:rPr lang="en-029" sz="1200" dirty="0">
                <a:solidFill>
                  <a:schemeClr val="bg1">
                    <a:lumMod val="50000"/>
                  </a:schemeClr>
                </a:solidFill>
                <a:latin typeface="Berlin Sans FB" pitchFamily="34" charset="0"/>
              </a:rPr>
              <a:t>Taylor et al  (2013); Taylor et al. (2018)</a:t>
            </a:r>
          </a:p>
          <a:p>
            <a:pPr marL="448056" indent="-384048" fontAlgn="auto">
              <a:spcBef>
                <a:spcPct val="20000"/>
              </a:spcBef>
              <a:spcAft>
                <a:spcPts val="0"/>
              </a:spcAft>
              <a:defRPr/>
            </a:pPr>
            <a:endParaRPr lang="en-029" dirty="0">
              <a:latin typeface="Berlin Sans FB" pitchFamily="34" charset="0"/>
            </a:endParaRPr>
          </a:p>
        </p:txBody>
      </p:sp>
      <p:sp>
        <p:nvSpPr>
          <p:cNvPr id="21" name="Rectangle 20"/>
          <p:cNvSpPr/>
          <p:nvPr/>
        </p:nvSpPr>
        <p:spPr>
          <a:xfrm>
            <a:off x="1524000" y="0"/>
            <a:ext cx="9144000" cy="83671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029"/>
          </a:p>
        </p:txBody>
      </p:sp>
      <p:sp>
        <p:nvSpPr>
          <p:cNvPr id="22" name="Title 1"/>
          <p:cNvSpPr txBox="1">
            <a:spLocks/>
          </p:cNvSpPr>
          <p:nvPr/>
        </p:nvSpPr>
        <p:spPr>
          <a:xfrm>
            <a:off x="1524000" y="32866"/>
            <a:ext cx="9039602" cy="731838"/>
          </a:xfrm>
          <a:prstGeom prst="rect">
            <a:avLst/>
          </a:prstGeom>
        </p:spPr>
        <p:txBody>
          <a:bodyPr vert="horz" wrap="square" numCol="1" anchor="b" anchorCtr="0" compatLnSpc="1">
            <a:prstTxWarp prst="textNoShape">
              <a:avLst/>
            </a:prstTxWarp>
            <a:noAutofit/>
          </a:bodyPr>
          <a:lstStyle/>
          <a:p>
            <a:pPr lvl="0">
              <a:defRPr/>
            </a:pPr>
            <a:r>
              <a:rPr lang="en-JM" sz="2800" b="1" dirty="0">
                <a:latin typeface="Calibri" panose="020F0502020204030204" pitchFamily="34" charset="0"/>
                <a:cs typeface="Calibri" panose="020F0502020204030204" pitchFamily="34" charset="0"/>
              </a:rPr>
              <a:t>   </a:t>
            </a:r>
            <a:r>
              <a:rPr lang="en-JM" sz="2800" b="1" dirty="0">
                <a:solidFill>
                  <a:schemeClr val="accent1">
                    <a:lumMod val="60000"/>
                    <a:lumOff val="40000"/>
                  </a:schemeClr>
                </a:solidFill>
                <a:latin typeface="Calibri" panose="020F0502020204030204" pitchFamily="34" charset="0"/>
                <a:cs typeface="Calibri" panose="020F0502020204030204" pitchFamily="34" charset="0"/>
              </a:rPr>
              <a:t>Unfamiliar</a:t>
            </a:r>
            <a:r>
              <a:rPr lang="en-JM" sz="2800" b="1" dirty="0">
                <a:latin typeface="Calibri" panose="020F0502020204030204" pitchFamily="34" charset="0"/>
                <a:cs typeface="Calibri" panose="020F0502020204030204" pitchFamily="34" charset="0"/>
              </a:rPr>
              <a:t>		     </a:t>
            </a:r>
            <a:r>
              <a:rPr lang="en-JM" sz="2800" b="1" dirty="0">
                <a:solidFill>
                  <a:schemeClr val="accent1">
                    <a:lumMod val="60000"/>
                    <a:lumOff val="40000"/>
                  </a:schemeClr>
                </a:solidFill>
                <a:latin typeface="Calibri" panose="020F0502020204030204" pitchFamily="34" charset="0"/>
                <a:cs typeface="Calibri" panose="020F0502020204030204" pitchFamily="34" charset="0"/>
              </a:rPr>
              <a:t>Unprecedented		      </a:t>
            </a:r>
            <a:r>
              <a:rPr lang="en-JM" sz="2800" b="1" dirty="0">
                <a:latin typeface="Calibri" panose="020F0502020204030204" pitchFamily="34" charset="0"/>
                <a:cs typeface="Calibri" panose="020F0502020204030204" pitchFamily="34" charset="0"/>
              </a:rPr>
              <a:t>Urgent</a:t>
            </a:r>
          </a:p>
        </p:txBody>
      </p:sp>
      <p:sp>
        <p:nvSpPr>
          <p:cNvPr id="23" name="Rectangle 22"/>
          <p:cNvSpPr>
            <a:spLocks noChangeArrowheads="1"/>
          </p:cNvSpPr>
          <p:nvPr/>
        </p:nvSpPr>
        <p:spPr bwMode="auto">
          <a:xfrm>
            <a:off x="6778816" y="836712"/>
            <a:ext cx="3749079" cy="369332"/>
          </a:xfrm>
          <a:prstGeom prst="rect">
            <a:avLst/>
          </a:prstGeom>
          <a:noFill/>
          <a:ln w="9525">
            <a:noFill/>
            <a:miter lim="800000"/>
            <a:headEnd/>
            <a:tailEnd/>
          </a:ln>
        </p:spPr>
        <p:txBody>
          <a:bodyPr wrap="square">
            <a:spAutoFit/>
          </a:bodyPr>
          <a:lstStyle/>
          <a:p>
            <a:pPr algn="ctr"/>
            <a:r>
              <a:rPr lang="en-US" i="1" dirty="0">
                <a:latin typeface="Berlin Sans FB" pitchFamily="34" charset="0"/>
              </a:rPr>
              <a:t>‘It’ requires us to do something now!’</a:t>
            </a:r>
          </a:p>
        </p:txBody>
      </p:sp>
      <p:sp>
        <p:nvSpPr>
          <p:cNvPr id="24" name="Text Box 13"/>
          <p:cNvSpPr txBox="1">
            <a:spLocks noChangeArrowheads="1"/>
          </p:cNvSpPr>
          <p:nvPr/>
        </p:nvSpPr>
        <p:spPr bwMode="auto">
          <a:xfrm>
            <a:off x="8112224" y="5223391"/>
            <a:ext cx="2520280" cy="923330"/>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spcBef>
                <a:spcPct val="50000"/>
              </a:spcBef>
              <a:buFont typeface="Arial" panose="020B0604020202020204" pitchFamily="34" charset="0"/>
              <a:buChar char="•"/>
            </a:pPr>
            <a:r>
              <a:rPr lang="en-US" dirty="0">
                <a:solidFill>
                  <a:schemeClr val="bg1">
                    <a:lumMod val="50000"/>
                  </a:schemeClr>
                </a:solidFill>
                <a:latin typeface="Berlin Sans FB" panose="020E0602020502020306" pitchFamily="34" charset="0"/>
              </a:rPr>
              <a:t>Storms, with higher rainfall rates and stronger winds. </a:t>
            </a:r>
          </a:p>
        </p:txBody>
      </p:sp>
      <p:pic>
        <p:nvPicPr>
          <p:cNvPr id="25" name="Picture 24"/>
          <p:cNvPicPr>
            <a:picLocks noChangeAspect="1" noChangeArrowheads="1"/>
          </p:cNvPicPr>
          <p:nvPr/>
        </p:nvPicPr>
        <p:blipFill rotWithShape="1">
          <a:blip r:embed="rId5" cstate="print"/>
          <a:srcRect l="-4887" t="677" r="2585" b="49323"/>
          <a:stretch/>
        </p:blipFill>
        <p:spPr bwMode="auto">
          <a:xfrm>
            <a:off x="7884695" y="2234670"/>
            <a:ext cx="2589065" cy="1372204"/>
          </a:xfrm>
          <a:prstGeom prst="rect">
            <a:avLst/>
          </a:prstGeom>
          <a:ln>
            <a:noFill/>
          </a:ln>
          <a:effectLst>
            <a:outerShdw blurRad="292100" dist="139700" dir="2700000" algn="tl" rotWithShape="0">
              <a:srgbClr val="333333">
                <a:alpha val="65000"/>
              </a:srgbClr>
            </a:outerShdw>
          </a:effectLst>
        </p:spPr>
      </p:pic>
      <p:sp>
        <p:nvSpPr>
          <p:cNvPr id="26" name="Title 1"/>
          <p:cNvSpPr txBox="1">
            <a:spLocks/>
          </p:cNvSpPr>
          <p:nvPr/>
        </p:nvSpPr>
        <p:spPr>
          <a:xfrm>
            <a:off x="8189808" y="1633081"/>
            <a:ext cx="2304256" cy="481608"/>
          </a:xfrm>
          <a:prstGeom prst="rect">
            <a:avLst/>
          </a:prstGeom>
        </p:spPr>
        <p:txBody>
          <a:bodyPr wrap="square" bIns="91440" numCol="1" anchor="b" anchorCtr="0" compatLnSpc="1">
            <a:prstTxWarp prst="textNoShape">
              <a:avLst/>
            </a:prstTxWarp>
            <a:noAutofit/>
          </a:bodyPr>
          <a:lstStyle/>
          <a:p>
            <a:pPr fontAlgn="auto">
              <a:spcAft>
                <a:spcPts val="0"/>
              </a:spcAft>
              <a:defRPr/>
            </a:pPr>
            <a:r>
              <a:rPr lang="en-JM" sz="2000" dirty="0">
                <a:solidFill>
                  <a:srgbClr val="FF0000"/>
                </a:solidFill>
                <a:latin typeface="Arial Rounded MT Bold" pitchFamily="34" charset="0"/>
                <a:ea typeface="+mj-ea"/>
                <a:cs typeface="+mj-cs"/>
              </a:rPr>
              <a:t>…more intense extremes</a:t>
            </a:r>
          </a:p>
        </p:txBody>
      </p:sp>
      <p:pic>
        <p:nvPicPr>
          <p:cNvPr id="27" name="Picture 26"/>
          <p:cNvPicPr>
            <a:picLocks noChangeAspect="1" noChangeArrowheads="1"/>
          </p:cNvPicPr>
          <p:nvPr/>
        </p:nvPicPr>
        <p:blipFill rotWithShape="1">
          <a:blip r:embed="rId5" cstate="print"/>
          <a:srcRect l="-4092" t="51765" r="1790"/>
          <a:stretch/>
        </p:blipFill>
        <p:spPr bwMode="auto">
          <a:xfrm>
            <a:off x="7884695" y="3728231"/>
            <a:ext cx="2631253" cy="134531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201762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mph" presetSubtype="0" nodeType="clickEffect">
                                  <p:stCondLst>
                                    <p:cond delay="0"/>
                                  </p:stCondLst>
                                  <p:childTnLst>
                                    <p:set>
                                      <p:cBhvr rctx="PPT">
                                        <p:cTn id="17" dur="indefinite"/>
                                        <p:tgtEl>
                                          <p:spTgt spid="14"/>
                                        </p:tgtEl>
                                        <p:attrNameLst>
                                          <p:attrName>style.opacity</p:attrName>
                                        </p:attrNameLst>
                                      </p:cBhvr>
                                      <p:to>
                                        <p:strVal val="0.1"/>
                                      </p:to>
                                    </p:set>
                                    <p:animEffect filter="image" prLst="opacity: 0.1">
                                      <p:cBhvr rctx="IE">
                                        <p:cTn id="18" dur="indefinite"/>
                                        <p:tgtEl>
                                          <p:spTgt spid="14"/>
                                        </p:tgtEl>
                                      </p:cBhvr>
                                    </p:animEffect>
                                  </p:childTnLst>
                                </p:cTn>
                              </p:par>
                              <p:par>
                                <p:cTn id="19" presetID="9" presetClass="emph" presetSubtype="0" grpId="1" nodeType="withEffect">
                                  <p:stCondLst>
                                    <p:cond delay="0"/>
                                  </p:stCondLst>
                                  <p:childTnLst>
                                    <p:set>
                                      <p:cBhvr rctx="PPT">
                                        <p:cTn id="20" dur="indefinite"/>
                                        <p:tgtEl>
                                          <p:spTgt spid="15"/>
                                        </p:tgtEl>
                                        <p:attrNameLst>
                                          <p:attrName>style.opacity</p:attrName>
                                        </p:attrNameLst>
                                      </p:cBhvr>
                                      <p:to>
                                        <p:strVal val="0.1"/>
                                      </p:to>
                                    </p:set>
                                    <p:animEffect filter="image" prLst="opacity: 0.1">
                                      <p:cBhvr rctx="IE">
                                        <p:cTn id="21" dur="indefinite"/>
                                        <p:tgtEl>
                                          <p:spTgt spid="1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mph" presetSubtype="0" nodeType="clickEffect">
                                  <p:stCondLst>
                                    <p:cond delay="0"/>
                                  </p:stCondLst>
                                  <p:childTnLst>
                                    <p:set>
                                      <p:cBhvr rctx="PPT">
                                        <p:cTn id="34" dur="indefinite"/>
                                        <p:tgtEl>
                                          <p:spTgt spid="12"/>
                                        </p:tgtEl>
                                        <p:attrNameLst>
                                          <p:attrName>style.opacity</p:attrName>
                                        </p:attrNameLst>
                                      </p:cBhvr>
                                      <p:to>
                                        <p:strVal val="0.1"/>
                                      </p:to>
                                    </p:set>
                                    <p:animEffect filter="image" prLst="opacity: 0.1">
                                      <p:cBhvr rctx="IE">
                                        <p:cTn id="35" dur="indefinite"/>
                                        <p:tgtEl>
                                          <p:spTgt spid="12"/>
                                        </p:tgtEl>
                                      </p:cBhvr>
                                    </p:animEffect>
                                  </p:childTnLst>
                                </p:cTn>
                              </p:par>
                              <p:par>
                                <p:cTn id="36" presetID="9" presetClass="emph" presetSubtype="0" grpId="1" nodeType="withEffect">
                                  <p:stCondLst>
                                    <p:cond delay="0"/>
                                  </p:stCondLst>
                                  <p:childTnLst>
                                    <p:set>
                                      <p:cBhvr rctx="PPT">
                                        <p:cTn id="37" dur="indefinite"/>
                                        <p:tgtEl>
                                          <p:spTgt spid="16"/>
                                        </p:tgtEl>
                                        <p:attrNameLst>
                                          <p:attrName>style.opacity</p:attrName>
                                        </p:attrNameLst>
                                      </p:cBhvr>
                                      <p:to>
                                        <p:strVal val="0.1"/>
                                      </p:to>
                                    </p:set>
                                    <p:animEffect filter="image" prLst="opacity: 0.1">
                                      <p:cBhvr rctx="IE">
                                        <p:cTn id="38" dur="indefinite"/>
                                        <p:tgtEl>
                                          <p:spTgt spid="1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childTnLst>
                                </p:cTn>
                              </p:par>
                              <p:par>
                                <p:cTn id="42" presetID="10" presetClass="entr" presetSubtype="0" fill="hold"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500"/>
                                        <p:tgtEl>
                                          <p:spTgt spid="25"/>
                                        </p:tgtEl>
                                      </p:cBhvr>
                                    </p:animEffect>
                                  </p:childTnLst>
                                </p:cTn>
                              </p:par>
                              <p:par>
                                <p:cTn id="45" presetID="10" presetClass="entr" presetSubtype="0" fill="hold"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500"/>
                                        <p:tgtEl>
                                          <p:spTgt spid="2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500"/>
                                        <p:tgtEl>
                                          <p:spTgt spid="24"/>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500"/>
                                        <p:tgtEl>
                                          <p:spTgt spid="20"/>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mph" presetSubtype="0" nodeType="clickEffect">
                                  <p:stCondLst>
                                    <p:cond delay="0"/>
                                  </p:stCondLst>
                                  <p:childTnLst>
                                    <p:set>
                                      <p:cBhvr rctx="PPT">
                                        <p:cTn id="57" dur="indefinite"/>
                                        <p:tgtEl>
                                          <p:spTgt spid="25"/>
                                        </p:tgtEl>
                                        <p:attrNameLst>
                                          <p:attrName>style.opacity</p:attrName>
                                        </p:attrNameLst>
                                      </p:cBhvr>
                                      <p:to>
                                        <p:strVal val="0.1"/>
                                      </p:to>
                                    </p:set>
                                    <p:animEffect filter="image" prLst="opacity: 0.1">
                                      <p:cBhvr rctx="IE">
                                        <p:cTn id="58" dur="indefinite"/>
                                        <p:tgtEl>
                                          <p:spTgt spid="25"/>
                                        </p:tgtEl>
                                      </p:cBhvr>
                                    </p:animEffect>
                                  </p:childTnLst>
                                </p:cTn>
                              </p:par>
                              <p:par>
                                <p:cTn id="59" presetID="9" presetClass="emph" presetSubtype="0" nodeType="withEffect">
                                  <p:stCondLst>
                                    <p:cond delay="0"/>
                                  </p:stCondLst>
                                  <p:childTnLst>
                                    <p:set>
                                      <p:cBhvr rctx="PPT">
                                        <p:cTn id="60" dur="indefinite"/>
                                        <p:tgtEl>
                                          <p:spTgt spid="27"/>
                                        </p:tgtEl>
                                        <p:attrNameLst>
                                          <p:attrName>style.opacity</p:attrName>
                                        </p:attrNameLst>
                                      </p:cBhvr>
                                      <p:to>
                                        <p:strVal val="0.1"/>
                                      </p:to>
                                    </p:set>
                                    <p:animEffect filter="image" prLst="opacity: 0.1">
                                      <p:cBhvr rctx="IE">
                                        <p:cTn id="61" dur="indefinite"/>
                                        <p:tgtEl>
                                          <p:spTgt spid="27"/>
                                        </p:tgtEl>
                                      </p:cBhvr>
                                    </p:animEffect>
                                  </p:childTnLst>
                                </p:cTn>
                              </p:par>
                              <p:par>
                                <p:cTn id="62" presetID="9" presetClass="emph" presetSubtype="0" grpId="1" nodeType="withEffect">
                                  <p:stCondLst>
                                    <p:cond delay="0"/>
                                  </p:stCondLst>
                                  <p:childTnLst>
                                    <p:set>
                                      <p:cBhvr rctx="PPT">
                                        <p:cTn id="63" dur="indefinite"/>
                                        <p:tgtEl>
                                          <p:spTgt spid="24"/>
                                        </p:tgtEl>
                                        <p:attrNameLst>
                                          <p:attrName>style.opacity</p:attrName>
                                        </p:attrNameLst>
                                      </p:cBhvr>
                                      <p:to>
                                        <p:strVal val="0.1"/>
                                      </p:to>
                                    </p:set>
                                    <p:animEffect filter="image" prLst="opacity: 0.1">
                                      <p:cBhvr rctx="IE">
                                        <p:cTn id="64" dur="indefinite"/>
                                        <p:tgtEl>
                                          <p:spTgt spid="24"/>
                                        </p:tgtEl>
                                      </p:cBhvr>
                                    </p:animEffect>
                                  </p:childTnLst>
                                </p:cTn>
                              </p:par>
                              <p:par>
                                <p:cTn id="65" presetID="9" presetClass="emph" presetSubtype="0" grpId="1" nodeType="withEffect">
                                  <p:stCondLst>
                                    <p:cond delay="0"/>
                                  </p:stCondLst>
                                  <p:childTnLst>
                                    <p:set>
                                      <p:cBhvr rctx="PPT">
                                        <p:cTn id="66" dur="indefinite"/>
                                        <p:tgtEl>
                                          <p:spTgt spid="20"/>
                                        </p:tgtEl>
                                        <p:attrNameLst>
                                          <p:attrName>style.opacity</p:attrName>
                                        </p:attrNameLst>
                                      </p:cBhvr>
                                      <p:to>
                                        <p:strVal val="0.1"/>
                                      </p:to>
                                    </p:set>
                                    <p:animEffect filter="image" prLst="opacity: 0.1">
                                      <p:cBhvr rctx="IE">
                                        <p:cTn id="67" dur="indefinite"/>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11" grpId="0"/>
      <p:bldP spid="13" grpId="0"/>
      <p:bldP spid="16" grpId="0"/>
      <p:bldP spid="16" grpId="1"/>
      <p:bldP spid="20" grpId="0"/>
      <p:bldP spid="20" grpId="1"/>
      <p:bldP spid="24" grpId="0"/>
      <p:bldP spid="24" grpId="1"/>
      <p:bldP spid="2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13458</TotalTime>
  <Words>672</Words>
  <Application>Microsoft Office PowerPoint</Application>
  <PresentationFormat>Widescreen</PresentationFormat>
  <Paragraphs>112</Paragraphs>
  <Slides>12</Slides>
  <Notes>12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12</vt:i4>
      </vt:variant>
    </vt:vector>
  </HeadingPairs>
  <TitlesOfParts>
    <vt:vector size="20" baseType="lpstr">
      <vt:lpstr>Arial</vt:lpstr>
      <vt:lpstr>Arial Black</vt:lpstr>
      <vt:lpstr>Arial Rounded MT Bold</vt:lpstr>
      <vt:lpstr>Arial Unicode MS</vt:lpstr>
      <vt:lpstr>Berlin Sans FB</vt:lpstr>
      <vt:lpstr>Calibri</vt:lpstr>
      <vt:lpstr>Office Theme</vt:lpstr>
      <vt:lpstr>1_Office Theme</vt:lpstr>
      <vt:lpstr>What’s going on with our climate?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Change projections for  Jamaica</dc:title>
  <dc:creator>Janett Brown</dc:creator>
  <cp:lastModifiedBy>Edit Two</cp:lastModifiedBy>
  <cp:revision>898</cp:revision>
  <cp:lastPrinted>2019-06-21T12:10:19Z</cp:lastPrinted>
  <dcterms:created xsi:type="dcterms:W3CDTF">2011-01-24T06:34:45Z</dcterms:created>
  <dcterms:modified xsi:type="dcterms:W3CDTF">2019-06-21T17:28:27Z</dcterms:modified>
</cp:coreProperties>
</file>