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3" r:id="rId11"/>
    <p:sldId id="264" r:id="rId12"/>
    <p:sldId id="265" r:id="rId13"/>
    <p:sldId id="268" r:id="rId14"/>
    <p:sldId id="271" r:id="rId15"/>
    <p:sldId id="270" r:id="rId16"/>
    <p:sldId id="269" r:id="rId17"/>
    <p:sldId id="272" r:id="rId18"/>
    <p:sldId id="273" r:id="rId19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37655" autoAdjust="0"/>
  </p:normalViewPr>
  <p:slideViewPr>
    <p:cSldViewPr>
      <p:cViewPr varScale="1">
        <p:scale>
          <a:sx n="68" d="100"/>
          <a:sy n="68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FD991E2-506F-40EC-AF8D-707069949C75}" type="datetimeFigureOut">
              <a:rPr lang="en-US" smtClean="0"/>
              <a:t>20-Jun-2019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D14CCCA2-7A35-45E4-A369-09062F77AD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1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36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2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19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44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84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25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48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32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2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6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81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1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3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69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61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CCA2-7A35-45E4-A369-09062F77AD1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5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69118D-1702-42C3-B370-6B8F0AD11A20}" type="datetime1">
              <a:rPr lang="en-US" smtClean="0"/>
              <a:t>20-Jun-2019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E2D388-E06D-40E3-BE12-E6D1052B717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1DD-75B8-4481-91F6-E461A98458A2}" type="datetime1">
              <a:rPr lang="en-US" smtClean="0"/>
              <a:t>20-Jun-2019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5250-0AE7-454B-93AA-89A8CC3D1296}" type="datetime1">
              <a:rPr lang="en-US" smtClean="0"/>
              <a:t>20-Jun-2019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7BE9-DD0F-41A8-8789-181B926F81B5}" type="datetime1">
              <a:rPr lang="en-US" smtClean="0"/>
              <a:t>20-Jun-2019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58E-E70C-41BE-AA15-D82E806D872A}" type="datetime1">
              <a:rPr lang="en-US" smtClean="0"/>
              <a:t>20-Jun-2019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F764-3452-4519-A16A-FE504ACC6D7E}" type="datetime1">
              <a:rPr lang="en-US" smtClean="0"/>
              <a:t>20-Jun-2019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706C-FC9A-4F86-A55D-118BA4829D89}" type="datetime1">
              <a:rPr lang="en-US" smtClean="0"/>
              <a:t>20-Jun-2019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5F7E-1BBF-4C3E-8AB1-2F947B76B7A1}" type="datetime1">
              <a:rPr lang="en-US" smtClean="0"/>
              <a:t>20-Jun-2019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0DC1-A52F-471B-A883-A958824F25C9}" type="datetime1">
              <a:rPr lang="en-US" smtClean="0"/>
              <a:t>20-Jun-2019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9F9B6E06-7951-4539-BF96-A9DC5592EAA4}" type="datetime1">
              <a:rPr lang="en-US" smtClean="0"/>
              <a:t>20-Jun-2019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FE9C83-5011-4553-B7C1-781ABB147CED}" type="datetime1">
              <a:rPr lang="en-US" smtClean="0"/>
              <a:t>20-Jun-2019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E2D388-E06D-40E3-BE12-E6D1052B71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37EB6B-DCFD-4C54-944D-FA6B9AE0A037}" type="datetime1">
              <a:rPr lang="en-US" smtClean="0"/>
              <a:t>20-Jun-2019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E2D388-E06D-40E3-BE12-E6D1052B717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effectLst/>
              </a:rPr>
              <a:t>Global Trends in the Accounting Profession of the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S. Willie, CPA</a:t>
            </a:r>
          </a:p>
          <a:p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SMP Committee of International Federation of Accountants</a:t>
            </a:r>
            <a:endParaRPr lang="en-US" sz="17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8200" y="4572001"/>
            <a:ext cx="1415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June 22, 2019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49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178154"/>
              </p:ext>
            </p:extLst>
          </p:nvPr>
        </p:nvGraphicFramePr>
        <p:xfrm>
          <a:off x="1981200" y="140716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92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The Job landscape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in 2022</a:t>
                      </a:r>
                    </a:p>
                    <a:p>
                      <a:endParaRPr lang="en-US" b="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Top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 10 declining roles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Data entry clerks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Accounting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, bookkeeping and payroll clerks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Administrative and executive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secretaries</a:t>
                      </a:r>
                      <a:endParaRPr lang="en-US" sz="14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Assembly and factory workers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Client information and customer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service workers</a:t>
                      </a:r>
                      <a:endParaRPr lang="en-US" sz="14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Business services and administration managers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Accountants and auditors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Material-recording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and stock-keeping clerks</a:t>
                      </a:r>
                      <a:endParaRPr lang="en-US" sz="14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General and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operations managers</a:t>
                      </a:r>
                      <a:endParaRPr lang="en-US" sz="14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Postal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service clerks</a:t>
                      </a:r>
                      <a:endParaRPr lang="en-US" sz="14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>
                <a:solidFill>
                  <a:schemeClr val="tx1"/>
                </a:solidFill>
                <a:effectLst/>
              </a:rPr>
              <a:t>Will the Profession Survive? Challenges</a:t>
            </a:r>
          </a:p>
        </p:txBody>
      </p:sp>
      <p:sp>
        <p:nvSpPr>
          <p:cNvPr id="5" name="Oval 4"/>
          <p:cNvSpPr/>
          <p:nvPr/>
        </p:nvSpPr>
        <p:spPr>
          <a:xfrm>
            <a:off x="3886200" y="2377440"/>
            <a:ext cx="1600200" cy="1508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75 Million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2658070"/>
            <a:ext cx="1329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Global</a:t>
            </a:r>
          </a:p>
          <a:p>
            <a:pPr algn="r"/>
            <a:r>
              <a:rPr lang="en-US" dirty="0"/>
              <a:t>change by</a:t>
            </a:r>
          </a:p>
          <a:p>
            <a:pPr algn="r"/>
            <a:r>
              <a:rPr lang="en-US" dirty="0"/>
              <a:t>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5105400"/>
            <a:ext cx="365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/>
              <a:t>Source: Future Jobs Report 2018. World Economic Forum</a:t>
            </a:r>
          </a:p>
        </p:txBody>
      </p:sp>
    </p:spTree>
    <p:extLst>
      <p:ext uri="{BB962C8B-B14F-4D97-AF65-F5344CB8AC3E}">
        <p14:creationId xmlns:p14="http://schemas.microsoft.com/office/powerpoint/2010/main" val="349353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407658"/>
              </p:ext>
            </p:extLst>
          </p:nvPr>
        </p:nvGraphicFramePr>
        <p:xfrm>
          <a:off x="2209800" y="1600200"/>
          <a:ext cx="79248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92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The Job landscape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in 2022</a:t>
                      </a: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Top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 10 emerging roles</a:t>
                      </a:r>
                      <a:endParaRPr lang="en-US" sz="1600" b="1" baseline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Data analysts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and scientists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Al and machine learning specialists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General and</a:t>
                      </a:r>
                      <a:r>
                        <a:rPr lang="en-US" sz="1400" b="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operations managers</a:t>
                      </a:r>
                      <a:endParaRPr lang="en-US" sz="1400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Software</a:t>
                      </a:r>
                      <a:r>
                        <a:rPr lang="en-US" sz="1400" b="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and applications developers and analysts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Sales and marketing professionals</a:t>
                      </a:r>
                      <a:endParaRPr lang="en-US" sz="1400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Big data specialists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New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technology specialists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Organizational</a:t>
                      </a:r>
                      <a:r>
                        <a:rPr lang="en-US" sz="1400" b="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development specialists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Information technology services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User Experience and Human Machine Interaction Designers</a:t>
                      </a:r>
                      <a:endParaRPr lang="en-US" sz="1400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2886670"/>
            <a:ext cx="1329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Global</a:t>
            </a:r>
          </a:p>
          <a:p>
            <a:pPr algn="r"/>
            <a:r>
              <a:rPr lang="en-US" dirty="0"/>
              <a:t>change by</a:t>
            </a:r>
          </a:p>
          <a:p>
            <a:pPr algn="r"/>
            <a:r>
              <a:rPr lang="en-US" dirty="0"/>
              <a:t>2022</a:t>
            </a:r>
          </a:p>
        </p:txBody>
      </p:sp>
      <p:sp>
        <p:nvSpPr>
          <p:cNvPr id="6" name="Oval 5"/>
          <p:cNvSpPr/>
          <p:nvPr/>
        </p:nvSpPr>
        <p:spPr>
          <a:xfrm>
            <a:off x="4114800" y="2514600"/>
            <a:ext cx="1600200" cy="15087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133 Million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5410200"/>
            <a:ext cx="365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/>
              <a:t>Source: Future Jobs Report 2018. World Economic Forum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>
                <a:solidFill>
                  <a:schemeClr val="tx1"/>
                </a:solidFill>
                <a:effectLst/>
              </a:rPr>
              <a:t>Will the Profession Survive? The Future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83060" y="-1"/>
            <a:ext cx="118494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68528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753289"/>
              </p:ext>
            </p:extLst>
          </p:nvPr>
        </p:nvGraphicFramePr>
        <p:xfrm>
          <a:off x="1981200" y="1752600"/>
          <a:ext cx="8229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Technological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innovations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Changing marketplace demands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Complex compliance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Advisory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SOC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Technology and big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Higher-level analysis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Data entry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Compliance tasks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Transactional tasks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Repetitive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, rules -based jobs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8001000" y="1752600"/>
            <a:ext cx="1371600" cy="2339340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0800000">
            <a:off x="5410200" y="2819400"/>
            <a:ext cx="1371600" cy="2514600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>
                <a:solidFill>
                  <a:schemeClr val="tx1"/>
                </a:solidFill>
                <a:effectLst/>
              </a:rPr>
              <a:t>Will the Profession Survive – and How?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83060" y="-1"/>
            <a:ext cx="118494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58031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1219200"/>
            <a:ext cx="7467594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83060" y="-1"/>
            <a:ext cx="118494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7400" y="2286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sz="2800" u="sng" dirty="0">
              <a:solidFill>
                <a:schemeClr val="tx1"/>
              </a:solidFill>
              <a:effectLst/>
            </a:endParaRPr>
          </a:p>
          <a:p>
            <a:pPr algn="ctr"/>
            <a:r>
              <a:rPr lang="en-US" sz="2800" u="sng" dirty="0">
                <a:solidFill>
                  <a:schemeClr val="tx1"/>
                </a:solidFill>
                <a:effectLst/>
              </a:rPr>
              <a:t>Will the Profession Survive? The Brand</a:t>
            </a:r>
          </a:p>
        </p:txBody>
      </p:sp>
    </p:spTree>
    <p:extLst>
      <p:ext uri="{BB962C8B-B14F-4D97-AF65-F5344CB8AC3E}">
        <p14:creationId xmlns:p14="http://schemas.microsoft.com/office/powerpoint/2010/main" val="344808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7924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7400" y="533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solidFill>
                  <a:schemeClr val="tx1"/>
                </a:solidFill>
                <a:effectLst/>
              </a:rPr>
              <a:t>Will the Profession Survive? </a:t>
            </a:r>
          </a:p>
          <a:p>
            <a:pPr algn="ctr"/>
            <a:r>
              <a:rPr lang="en-US" sz="2800" u="sng" dirty="0">
                <a:solidFill>
                  <a:schemeClr val="tx1"/>
                </a:solidFill>
                <a:effectLst/>
              </a:rPr>
              <a:t>Technology is Poised to Disrupt Auditing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83060" y="-1"/>
            <a:ext cx="118494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516352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5410200"/>
            <a:ext cx="365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chemeClr val="bg1"/>
                </a:solidFill>
              </a:rPr>
              <a:t>Sources: Forbes Insights/KPMG 2018 Next Generation Audit Report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609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solidFill>
                  <a:schemeClr val="tx1"/>
                </a:solidFill>
                <a:effectLst/>
              </a:rPr>
              <a:t>Will the Profession Survive? </a:t>
            </a:r>
          </a:p>
          <a:p>
            <a:pPr algn="ctr"/>
            <a:r>
              <a:rPr lang="en-US" sz="2800" u="sng" dirty="0">
                <a:solidFill>
                  <a:schemeClr val="tx1"/>
                </a:solidFill>
                <a:effectLst/>
              </a:rPr>
              <a:t>Advanced Technologies Promote Audit Quality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83060" y="-1"/>
            <a:ext cx="118494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054759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981200"/>
            <a:ext cx="82423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7620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solidFill>
                  <a:schemeClr val="tx1"/>
                </a:solidFill>
                <a:effectLst/>
              </a:rPr>
              <a:t>Will the Profession Survive? </a:t>
            </a:r>
          </a:p>
          <a:p>
            <a:pPr algn="ctr"/>
            <a:r>
              <a:rPr lang="en-US" sz="2800" u="sng" dirty="0">
                <a:solidFill>
                  <a:schemeClr val="tx1"/>
                </a:solidFill>
                <a:effectLst/>
              </a:rPr>
              <a:t>Key Drivers to Better Audit Quality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83060" y="-1"/>
            <a:ext cx="118494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171972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Present</a:t>
            </a:r>
          </a:p>
          <a:p>
            <a:pPr marL="109728" indent="0">
              <a:buNone/>
            </a:pPr>
            <a:endParaRPr lang="en-US" sz="300" dirty="0"/>
          </a:p>
          <a:p>
            <a:pPr marL="109728" indent="0">
              <a:buNone/>
            </a:pPr>
            <a:r>
              <a:rPr lang="en-US" sz="2000" dirty="0"/>
              <a:t>  There is a case for transformation:</a:t>
            </a:r>
          </a:p>
          <a:p>
            <a:pPr marL="548640"/>
            <a:endParaRPr lang="en-US" sz="400" dirty="0"/>
          </a:p>
          <a:p>
            <a:pPr marL="731520"/>
            <a:r>
              <a:rPr lang="en-US" sz="2000" dirty="0"/>
              <a:t>Missing the opportunity to grow</a:t>
            </a:r>
          </a:p>
          <a:p>
            <a:pPr marL="731520"/>
            <a:r>
              <a:rPr lang="en-US" sz="2000" dirty="0"/>
              <a:t>Complacency</a:t>
            </a:r>
          </a:p>
          <a:p>
            <a:pPr marL="731520"/>
            <a:r>
              <a:rPr lang="en-US" sz="2000" dirty="0"/>
              <a:t>Partner/manager comfort zones</a:t>
            </a:r>
          </a:p>
          <a:p>
            <a:pPr marL="731520"/>
            <a:r>
              <a:rPr lang="en-US" sz="2000" dirty="0"/>
              <a:t>Artificial harmony</a:t>
            </a:r>
          </a:p>
          <a:p>
            <a:pPr marL="731520"/>
            <a:r>
              <a:rPr lang="en-US" sz="2000" dirty="0"/>
              <a:t>Over confidence</a:t>
            </a:r>
          </a:p>
          <a:p>
            <a:pPr marL="731520"/>
            <a:r>
              <a:rPr lang="en-US" sz="2000" dirty="0"/>
              <a:t>Believing that past successes are guarantees for the future</a:t>
            </a:r>
          </a:p>
          <a:p>
            <a:pPr marL="731520"/>
            <a:r>
              <a:rPr lang="en-US" sz="2000" dirty="0"/>
              <a:t>Not recognizing the coming leadership void</a:t>
            </a:r>
          </a:p>
          <a:p>
            <a:pPr marL="731520"/>
            <a:r>
              <a:rPr lang="en-US" sz="2000" dirty="0"/>
              <a:t>Measuring time</a:t>
            </a:r>
          </a:p>
          <a:p>
            <a:pPr marL="731520"/>
            <a:r>
              <a:rPr lang="en-US" sz="2000" dirty="0"/>
              <a:t>Not focusing enough on our people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chemeClr val="tx1"/>
                </a:solidFill>
                <a:effectLst/>
              </a:rPr>
              <a:t>What is the Path Forward?</a:t>
            </a:r>
          </a:p>
        </p:txBody>
      </p:sp>
    </p:spTree>
    <p:extLst>
      <p:ext uri="{BB962C8B-B14F-4D97-AF65-F5344CB8AC3E}">
        <p14:creationId xmlns:p14="http://schemas.microsoft.com/office/powerpoint/2010/main" val="3682934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49383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/>
              <a:t>We must:</a:t>
            </a:r>
          </a:p>
          <a:p>
            <a:endParaRPr lang="en-US" sz="500" dirty="0"/>
          </a:p>
          <a:p>
            <a:pPr marL="548640"/>
            <a:r>
              <a:rPr lang="en-US" sz="2000" dirty="0"/>
              <a:t>Determine who we are</a:t>
            </a:r>
          </a:p>
          <a:p>
            <a:pPr marL="548640"/>
            <a:r>
              <a:rPr lang="en-US" sz="2000" dirty="0"/>
              <a:t>Make it clear that leadership is embracing change</a:t>
            </a:r>
          </a:p>
          <a:p>
            <a:pPr marL="548640"/>
            <a:r>
              <a:rPr lang="en-US" sz="2000" dirty="0"/>
              <a:t>Create a vision for the culture you want to have </a:t>
            </a:r>
          </a:p>
          <a:p>
            <a:pPr marL="548640"/>
            <a:r>
              <a:rPr lang="en-US" sz="2000" dirty="0"/>
              <a:t>Invest in your members’ future</a:t>
            </a:r>
          </a:p>
          <a:p>
            <a:pPr marL="548640"/>
            <a:r>
              <a:rPr lang="en-US" sz="2000" dirty="0"/>
              <a:t>Instill a sense of belonging </a:t>
            </a:r>
          </a:p>
          <a:p>
            <a:pPr marL="548640"/>
            <a:r>
              <a:rPr lang="en-US" sz="2000" dirty="0"/>
              <a:t>Bring firm management on board</a:t>
            </a:r>
          </a:p>
          <a:p>
            <a:pPr marL="548640"/>
            <a:r>
              <a:rPr lang="en-US" sz="2000" dirty="0"/>
              <a:t>Leadership must identify training needs, develop tools and implement transfer of knowledge</a:t>
            </a:r>
          </a:p>
          <a:p>
            <a:pPr marL="548640"/>
            <a:r>
              <a:rPr lang="en-US" sz="2000" dirty="0"/>
              <a:t>Spend more resources and time on learning and development to succeed in the future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chemeClr val="tx1"/>
                </a:solidFill>
                <a:effectLst/>
              </a:rPr>
              <a:t>Hope is Not a Strategy</a:t>
            </a:r>
          </a:p>
        </p:txBody>
      </p:sp>
    </p:spTree>
    <p:extLst>
      <p:ext uri="{BB962C8B-B14F-4D97-AF65-F5344CB8AC3E}">
        <p14:creationId xmlns:p14="http://schemas.microsoft.com/office/powerpoint/2010/main" val="229501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524000"/>
            <a:ext cx="8229600" cy="4038600"/>
          </a:xfrm>
        </p:spPr>
        <p:txBody>
          <a:bodyPr>
            <a:normAutofit/>
          </a:bodyPr>
          <a:lstStyle/>
          <a:p>
            <a:r>
              <a:rPr lang="en-US" sz="2400" dirty="0"/>
              <a:t>IFAC Global SMP Survey 2018</a:t>
            </a:r>
          </a:p>
          <a:p>
            <a:endParaRPr lang="en-US" sz="1200" dirty="0"/>
          </a:p>
          <a:p>
            <a:r>
              <a:rPr lang="en-US" sz="2400" dirty="0"/>
              <a:t>AICPA – PCPS 2018 Survey: U.S. Top Issues</a:t>
            </a:r>
          </a:p>
          <a:p>
            <a:endParaRPr lang="en-US" sz="1200" dirty="0"/>
          </a:p>
          <a:p>
            <a:r>
              <a:rPr lang="en-US" sz="2400" dirty="0"/>
              <a:t>Will the Profession Survive?</a:t>
            </a:r>
          </a:p>
          <a:p>
            <a:endParaRPr lang="en-US" sz="1200" dirty="0"/>
          </a:p>
          <a:p>
            <a:r>
              <a:rPr lang="en-US" sz="2400" dirty="0"/>
              <a:t>What is the Path Forward?</a:t>
            </a:r>
          </a:p>
          <a:p>
            <a:endParaRPr lang="en-US" sz="1200" dirty="0"/>
          </a:p>
          <a:p>
            <a:r>
              <a:rPr lang="en-US" sz="2400" dirty="0"/>
              <a:t>Hope is Not a Strategy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chemeClr val="tx1"/>
                </a:solidFill>
                <a:effectLst/>
              </a:rPr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5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46238"/>
            <a:ext cx="51054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6,258 Respondents from 150 countries</a:t>
            </a:r>
          </a:p>
          <a:p>
            <a:pPr marL="822960" lvl="1">
              <a:buFont typeface="Symbol" panose="05050102010706020507" pitchFamily="18" charset="2"/>
              <a:buChar char="-"/>
            </a:pPr>
            <a:r>
              <a:rPr lang="en-US" sz="2400" dirty="0"/>
              <a:t>24 languages</a:t>
            </a:r>
          </a:p>
          <a:p>
            <a:endParaRPr lang="en-US" sz="1400" dirty="0"/>
          </a:p>
          <a:p>
            <a:r>
              <a:rPr lang="en-US" sz="2400" dirty="0"/>
              <a:t>64% sole practitioner or 2-5 partner and staff</a:t>
            </a:r>
          </a:p>
          <a:p>
            <a:endParaRPr lang="en-US" sz="1400" dirty="0"/>
          </a:p>
          <a:p>
            <a:r>
              <a:rPr lang="en-US" sz="2400" dirty="0"/>
              <a:t>Significant variation between regions and practice size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chemeClr val="tx1"/>
                </a:solidFill>
                <a:effectLst/>
              </a:rPr>
              <a:t>IFAC Global SMP Survey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67601" y="1905000"/>
            <a:ext cx="2786397" cy="2209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64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228" y="1493838"/>
            <a:ext cx="719397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Key Highlights – Advisory &amp; Business Consulting</a:t>
            </a:r>
          </a:p>
          <a:p>
            <a:endParaRPr lang="en-US" sz="1200" dirty="0"/>
          </a:p>
          <a:p>
            <a:r>
              <a:rPr lang="en-US" sz="2200" b="1" dirty="0"/>
              <a:t>51%</a:t>
            </a:r>
            <a:r>
              <a:rPr lang="en-US" sz="2200" dirty="0"/>
              <a:t> predict a moderate or substantial increase in practice fee revenue in the 12 months for business advisory and consulting services (up from 45% in 2016)</a:t>
            </a:r>
          </a:p>
          <a:p>
            <a:endParaRPr lang="en-US" sz="1200" dirty="0"/>
          </a:p>
          <a:p>
            <a:r>
              <a:rPr lang="en-US" sz="2200" b="1" dirty="0"/>
              <a:t>86%</a:t>
            </a:r>
            <a:r>
              <a:rPr lang="en-US" sz="2200" i="1" dirty="0"/>
              <a:t> </a:t>
            </a:r>
            <a:r>
              <a:rPr lang="en-US" sz="2200" dirty="0"/>
              <a:t>provide some advisory or consulting service</a:t>
            </a:r>
          </a:p>
          <a:p>
            <a:pPr marL="822960" lvl="1">
              <a:buFont typeface="Symbol" panose="05050102010706020507" pitchFamily="18" charset="2"/>
              <a:buChar char="-"/>
            </a:pPr>
            <a:r>
              <a:rPr lang="en-US" sz="2200" dirty="0"/>
              <a:t>53% corporate advisory</a:t>
            </a:r>
          </a:p>
          <a:p>
            <a:pPr marL="822960" lvl="1">
              <a:buFont typeface="Symbol" panose="05050102010706020507" pitchFamily="18" charset="2"/>
              <a:buChar char="-"/>
            </a:pPr>
            <a:r>
              <a:rPr lang="en-US" sz="2200" dirty="0"/>
              <a:t>50% management accounting</a:t>
            </a:r>
          </a:p>
          <a:p>
            <a:pPr marL="400050" lvl="1" indent="0">
              <a:buNone/>
            </a:pPr>
            <a:r>
              <a:rPr lang="en-US" sz="2200" dirty="0"/>
              <a:t>	  </a:t>
            </a:r>
            <a:r>
              <a:rPr lang="en-US" sz="2200" b="1" dirty="0"/>
              <a:t>(up from 83% in 2016)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chemeClr val="tx1"/>
                </a:solidFill>
                <a:effectLst/>
              </a:rPr>
              <a:t>IFAC Global SMP Survey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82100" y="2181716"/>
            <a:ext cx="1188720" cy="9424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83060" y="-1"/>
            <a:ext cx="118494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55915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1"/>
            <a:ext cx="77724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Key Highlights – Technology</a:t>
            </a:r>
          </a:p>
          <a:p>
            <a:endParaRPr lang="en-US" sz="1200" dirty="0"/>
          </a:p>
          <a:p>
            <a:r>
              <a:rPr lang="en-US" sz="2000" b="1" dirty="0"/>
              <a:t>54% </a:t>
            </a:r>
            <a:r>
              <a:rPr lang="en-US" sz="2000" dirty="0"/>
              <a:t>SMPs plan to allocate more than 5% of practice fee revenue to technology investment in next 12 months</a:t>
            </a:r>
          </a:p>
          <a:p>
            <a:endParaRPr lang="en-US" sz="1200" dirty="0"/>
          </a:p>
          <a:p>
            <a:r>
              <a:rPr lang="en-US" sz="2000" dirty="0"/>
              <a:t>Technology developments introduced (or planned to be introduced) in next 12 months</a:t>
            </a:r>
          </a:p>
          <a:p>
            <a:endParaRPr lang="en-US" sz="800" dirty="0"/>
          </a:p>
          <a:p>
            <a:pPr marL="822960" lvl="1">
              <a:buFont typeface="Symbol" panose="05050102010706020507" pitchFamily="18" charset="2"/>
              <a:buChar char="-"/>
            </a:pPr>
            <a:r>
              <a:rPr lang="en-US" sz="2000" dirty="0"/>
              <a:t>37% Development of in-house skills and expertise in IT</a:t>
            </a:r>
          </a:p>
          <a:p>
            <a:pPr marL="822960" lvl="1">
              <a:buFont typeface="Symbol" panose="05050102010706020507" pitchFamily="18" charset="2"/>
              <a:buChar char="-"/>
            </a:pPr>
            <a:r>
              <a:rPr lang="en-US" sz="2000" dirty="0"/>
              <a:t>32% Adoption and use of cloud options for client’s interface and servicing</a:t>
            </a:r>
          </a:p>
          <a:p>
            <a:pPr marL="822960" lvl="1">
              <a:buFont typeface="Symbol" panose="05050102010706020507" pitchFamily="18" charset="2"/>
              <a:buChar char="-"/>
            </a:pPr>
            <a:r>
              <a:rPr lang="en-US" sz="2000" dirty="0"/>
              <a:t>29% Provision of business insights from data analytics</a:t>
            </a:r>
          </a:p>
          <a:p>
            <a:pPr marL="822960" lvl="1">
              <a:buFont typeface="Symbol" panose="05050102010706020507" pitchFamily="18" charset="2"/>
              <a:buChar char="-"/>
            </a:pPr>
            <a:r>
              <a:rPr lang="en-US" sz="2000" dirty="0"/>
              <a:t>23% Recruitment of non-accountants (e.g. IT specialists, data scientists)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chemeClr val="tx1"/>
                </a:solidFill>
                <a:effectLst/>
              </a:rPr>
              <a:t>IFAC Global SMP Survey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83060" y="-1"/>
            <a:ext cx="118494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414999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17638"/>
            <a:ext cx="784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Key Highlights – Technology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b="1" dirty="0"/>
              <a:t>38% </a:t>
            </a:r>
            <a:r>
              <a:rPr lang="en-US" sz="2400" dirty="0"/>
              <a:t>viewed technology developments as a high or very high challenge (up from 35% in 2016)</a:t>
            </a:r>
          </a:p>
          <a:p>
            <a:pPr marL="109728" indent="0">
              <a:buNone/>
            </a:pPr>
            <a:endParaRPr lang="en-US" sz="1200" dirty="0"/>
          </a:p>
          <a:p>
            <a:r>
              <a:rPr lang="en-US" sz="2400" dirty="0"/>
              <a:t>However, </a:t>
            </a:r>
            <a:r>
              <a:rPr lang="en-US" sz="2400" b="1" dirty="0"/>
              <a:t>26%</a:t>
            </a:r>
            <a:r>
              <a:rPr lang="en-US" sz="2400" dirty="0"/>
              <a:t> of SMPs have no immediate plan to tackle the disruption of technology in their business. Is this of concern to the profession?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chemeClr val="tx1"/>
                </a:solidFill>
                <a:effectLst/>
              </a:rPr>
              <a:t>IFAC Global SMP Survey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83060" y="-1"/>
            <a:ext cx="118494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5657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447801"/>
            <a:ext cx="7620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Key Highlights – Talent Management</a:t>
            </a:r>
          </a:p>
          <a:p>
            <a:endParaRPr lang="en-US" sz="1200" dirty="0"/>
          </a:p>
          <a:p>
            <a:r>
              <a:rPr lang="en-US" sz="2000" b="1" dirty="0"/>
              <a:t>54% </a:t>
            </a:r>
            <a:r>
              <a:rPr lang="en-US" sz="2000" dirty="0"/>
              <a:t>of SMPs have difficulty attracting next generation talent.</a:t>
            </a:r>
          </a:p>
          <a:p>
            <a:r>
              <a:rPr lang="en-US" sz="2000" dirty="0"/>
              <a:t>These challenges </a:t>
            </a:r>
            <a:r>
              <a:rPr lang="en-US" sz="2000" b="1" dirty="0"/>
              <a:t>(sum of high &amp; very high</a:t>
            </a:r>
            <a:r>
              <a:rPr lang="en-US" sz="2000" dirty="0"/>
              <a:t>) were:</a:t>
            </a:r>
          </a:p>
          <a:p>
            <a:pPr marL="822960" lvl="1">
              <a:buFont typeface="Symbol" panose="05050102010706020507" pitchFamily="18" charset="2"/>
              <a:buChar char="-"/>
            </a:pPr>
            <a:r>
              <a:rPr lang="en-US" sz="2000" dirty="0"/>
              <a:t>Lack of candidates with the right mix of skills (66%)</a:t>
            </a:r>
          </a:p>
          <a:p>
            <a:pPr marL="822960" lvl="1">
              <a:buFont typeface="Symbol" panose="05050102010706020507" pitchFamily="18" charset="2"/>
              <a:buChar char="-"/>
            </a:pPr>
            <a:r>
              <a:rPr lang="en-US" sz="2000" dirty="0"/>
              <a:t>Competition from larger practices (57%)</a:t>
            </a:r>
          </a:p>
          <a:p>
            <a:pPr marL="822960" lvl="1">
              <a:buFont typeface="Symbol" panose="05050102010706020507" pitchFamily="18" charset="2"/>
              <a:buChar char="-"/>
            </a:pPr>
            <a:r>
              <a:rPr lang="en-US" sz="2000" dirty="0"/>
              <a:t>Increase opportunity in other fields (44%)</a:t>
            </a:r>
          </a:p>
          <a:p>
            <a:pPr marL="822960" lvl="1">
              <a:buFont typeface="Symbol" panose="05050102010706020507" pitchFamily="18" charset="2"/>
              <a:buChar char="-"/>
            </a:pPr>
            <a:r>
              <a:rPr lang="en-US" sz="2000" dirty="0"/>
              <a:t>Concern about work-life balance and flexibility (41%)</a:t>
            </a:r>
          </a:p>
          <a:p>
            <a:r>
              <a:rPr lang="en-US" sz="2000" dirty="0"/>
              <a:t>Only </a:t>
            </a:r>
            <a:r>
              <a:rPr lang="en-US" sz="2000" b="1" dirty="0"/>
              <a:t>43%</a:t>
            </a:r>
            <a:r>
              <a:rPr lang="en-US" sz="2000" dirty="0"/>
              <a:t> of SMPs invested more than 5% of their revenue on training (technical, soft skills, mentoring, etc.)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chemeClr val="tx1"/>
                </a:solidFill>
                <a:effectLst/>
              </a:rPr>
              <a:t>IFAC Global SMP Survey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83060" y="-1"/>
            <a:ext cx="118494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1981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99742"/>
            <a:ext cx="7315200" cy="4391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33600" y="152400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sz="3600" u="sng" dirty="0">
              <a:solidFill>
                <a:schemeClr val="tx1"/>
              </a:solidFill>
              <a:effectLst/>
            </a:endParaRPr>
          </a:p>
          <a:p>
            <a:pPr algn="ctr"/>
            <a:r>
              <a:rPr lang="en-US" sz="3600" u="sng" dirty="0">
                <a:solidFill>
                  <a:schemeClr val="tx1"/>
                </a:solidFill>
                <a:effectLst/>
              </a:rPr>
              <a:t>IFAC Global SMP Survey 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83060" y="-1"/>
            <a:ext cx="118494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64641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567399"/>
              </p:ext>
            </p:extLst>
          </p:nvPr>
        </p:nvGraphicFramePr>
        <p:xfrm>
          <a:off x="1981200" y="1981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Firms 21+ Professionals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Firms 2 – 5 Professionals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Finding</a:t>
                      </a:r>
                      <a:r>
                        <a:rPr lang="en-US" baseline="0" dirty="0"/>
                        <a:t> Quality Staff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Finding</a:t>
                      </a:r>
                      <a:r>
                        <a:rPr lang="en-US" baseline="0" dirty="0"/>
                        <a:t> Quality Staff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Retaining</a:t>
                      </a:r>
                      <a:r>
                        <a:rPr lang="en-US" baseline="0" dirty="0"/>
                        <a:t> Qualified Staff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Seasonal Work Load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Bringing</a:t>
                      </a:r>
                      <a:r>
                        <a:rPr lang="en-US" baseline="0" dirty="0"/>
                        <a:t> New Clients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Succession Planning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Managing</a:t>
                      </a:r>
                      <a:r>
                        <a:rPr lang="en-US" baseline="0" dirty="0"/>
                        <a:t> Work/Life Initiatives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Retaining</a:t>
                      </a:r>
                      <a:r>
                        <a:rPr lang="en-US" baseline="0" dirty="0"/>
                        <a:t> Qualified Staff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Transitioning</a:t>
                      </a:r>
                      <a:r>
                        <a:rPr lang="en-US" baseline="0" dirty="0"/>
                        <a:t> to Trusted Advisory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Keeping</a:t>
                      </a:r>
                      <a:r>
                        <a:rPr lang="en-US" baseline="0" dirty="0"/>
                        <a:t> up with Changes and Complexity of Tax Laws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</a:rPr>
              <a:t>AICPA – PCPS 2018 Survey: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u="sng" dirty="0">
                <a:solidFill>
                  <a:schemeClr val="tx1"/>
                </a:solidFill>
                <a:effectLst/>
              </a:rPr>
              <a:t>U.S. Top 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D388-E06D-40E3-BE12-E6D1052B71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77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461</TotalTime>
  <Words>856</Words>
  <Application>Microsoft Office PowerPoint</Application>
  <PresentationFormat>Widescreen</PresentationFormat>
  <Paragraphs>223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Lucida Sans Unicode</vt:lpstr>
      <vt:lpstr>Symbol</vt:lpstr>
      <vt:lpstr>Times New Roman</vt:lpstr>
      <vt:lpstr>Verdana</vt:lpstr>
      <vt:lpstr>Wingdings 2</vt:lpstr>
      <vt:lpstr>Wingdings 3</vt:lpstr>
      <vt:lpstr>Concourse</vt:lpstr>
      <vt:lpstr>Global Trends in the Accounting Profession of the Future</vt:lpstr>
      <vt:lpstr>Agenda</vt:lpstr>
      <vt:lpstr>IFAC Global SMP Survey 2018</vt:lpstr>
      <vt:lpstr>IFAC Global SMP Survey 2018</vt:lpstr>
      <vt:lpstr>IFAC Global SMP Survey 2018</vt:lpstr>
      <vt:lpstr>IFAC Global SMP Survey 2018</vt:lpstr>
      <vt:lpstr>IFAC Global SMP Survey 2018</vt:lpstr>
      <vt:lpstr>PowerPoint Presentation</vt:lpstr>
      <vt:lpstr>AICPA – PCPS 2018 Survey: U.S. Top Issues</vt:lpstr>
      <vt:lpstr>Will the Profession Survive? Challenges</vt:lpstr>
      <vt:lpstr>Will the Profession Survive? The Future</vt:lpstr>
      <vt:lpstr>Will the Profession Survive – and How?</vt:lpstr>
      <vt:lpstr>PowerPoint Presentation</vt:lpstr>
      <vt:lpstr>PowerPoint Presentation</vt:lpstr>
      <vt:lpstr>PowerPoint Presentation</vt:lpstr>
      <vt:lpstr>PowerPoint Presentation</vt:lpstr>
      <vt:lpstr>What is the Path Forward?</vt:lpstr>
      <vt:lpstr>Hope is Not a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Bennett</dc:creator>
  <cp:lastModifiedBy>Judith Allen</cp:lastModifiedBy>
  <cp:revision>36</cp:revision>
  <cp:lastPrinted>2019-06-19T22:15:37Z</cp:lastPrinted>
  <dcterms:created xsi:type="dcterms:W3CDTF">2019-06-19T13:58:01Z</dcterms:created>
  <dcterms:modified xsi:type="dcterms:W3CDTF">2019-06-20T16:18:01Z</dcterms:modified>
</cp:coreProperties>
</file>