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26" r:id="rId1"/>
  </p:sldMasterIdLst>
  <p:notesMasterIdLst>
    <p:notesMasterId r:id="rId16"/>
  </p:notesMasterIdLst>
  <p:handoutMasterIdLst>
    <p:handoutMasterId r:id="rId17"/>
  </p:handoutMasterIdLst>
  <p:sldIdLst>
    <p:sldId id="256" r:id="rId2"/>
    <p:sldId id="258" r:id="rId3"/>
    <p:sldId id="352" r:id="rId4"/>
    <p:sldId id="325" r:id="rId5"/>
    <p:sldId id="351" r:id="rId6"/>
    <p:sldId id="342" r:id="rId7"/>
    <p:sldId id="322" r:id="rId8"/>
    <p:sldId id="349" r:id="rId9"/>
    <p:sldId id="345" r:id="rId10"/>
    <p:sldId id="338" r:id="rId11"/>
    <p:sldId id="348" r:id="rId12"/>
    <p:sldId id="343" r:id="rId13"/>
    <p:sldId id="350" r:id="rId14"/>
    <p:sldId id="276" r:id="rId15"/>
  </p:sldIdLst>
  <p:sldSz cx="9144000" cy="5143500" type="screen16x9"/>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any Introduction" id="{207FF461-9795-4E5C-B142-458F2FC48C7A}">
          <p14:sldIdLst>
            <p14:sldId id="256"/>
            <p14:sldId id="258"/>
            <p14:sldId id="352"/>
          </p14:sldIdLst>
        </p14:section>
        <p14:section name="Macro Overview" id="{862EEBB4-F209-4D73-931E-058E2358432E}">
          <p14:sldIdLst>
            <p14:sldId id="325"/>
            <p14:sldId id="351"/>
            <p14:sldId id="342"/>
            <p14:sldId id="322"/>
            <p14:sldId id="349"/>
            <p14:sldId id="345"/>
            <p14:sldId id="338"/>
            <p14:sldId id="348"/>
            <p14:sldId id="343"/>
            <p14:sldId id="350"/>
            <p14:sldId id="27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guide id="3" orient="horz" pos="1584">
          <p15:clr>
            <a:srgbClr val="A4A3A4"/>
          </p15:clr>
        </p15:guide>
        <p15:guide id="4" pos="144">
          <p15:clr>
            <a:srgbClr val="A4A3A4"/>
          </p15:clr>
        </p15:guide>
        <p15:guide id="5" orient="horz" pos="761">
          <p15:clr>
            <a:srgbClr val="A4A3A4"/>
          </p15:clr>
        </p15:guide>
        <p15:guide id="6" orient="horz" pos="936">
          <p15:clr>
            <a:srgbClr val="A4A3A4"/>
          </p15:clr>
        </p15:guide>
        <p15:guide id="7" orient="horz" pos="69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dtree" initials="B" lastIdx="1" clrIdx="0"/>
  <p:cmAuthor id="2" name="Ethan Spence" initials="E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860A"/>
    <a:srgbClr val="117F43"/>
    <a:srgbClr val="076F09"/>
    <a:srgbClr val="008E40"/>
    <a:srgbClr val="33CC33"/>
    <a:srgbClr val="297F41"/>
    <a:srgbClr val="8C8C8C"/>
    <a:srgbClr val="BFDFA9"/>
    <a:srgbClr val="CDDDAB"/>
    <a:srgbClr val="235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18" autoAdjust="0"/>
    <p:restoredTop sz="85419" autoAdjust="0"/>
  </p:normalViewPr>
  <p:slideViewPr>
    <p:cSldViewPr snapToGrid="0">
      <p:cViewPr varScale="1">
        <p:scale>
          <a:sx n="124" d="100"/>
          <a:sy n="124" d="100"/>
        </p:scale>
        <p:origin x="744" y="78"/>
      </p:cViewPr>
      <p:guideLst>
        <p:guide orient="horz" pos="1620"/>
        <p:guide pos="2880"/>
        <p:guide orient="horz" pos="1584"/>
        <p:guide pos="144"/>
        <p:guide orient="horz" pos="761"/>
        <p:guide orient="horz" pos="936"/>
        <p:guide orient="horz" pos="698"/>
      </p:guideLst>
    </p:cSldViewPr>
  </p:slideViewPr>
  <p:notesTextViewPr>
    <p:cViewPr>
      <p:scale>
        <a:sx n="1" d="1"/>
        <a:sy n="1" d="1"/>
      </p:scale>
      <p:origin x="0" y="0"/>
    </p:cViewPr>
  </p:notesTextViewPr>
  <p:notesViewPr>
    <p:cSldViewPr snapToGrid="0">
      <p:cViewPr varScale="1">
        <p:scale>
          <a:sx n="122" d="100"/>
          <a:sy n="122" d="100"/>
        </p:scale>
        <p:origin x="1452"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b="1" dirty="0">
                <a:solidFill>
                  <a:srgbClr val="076F09"/>
                </a:solidFill>
              </a:rPr>
              <a:t>Limited</a:t>
            </a:r>
            <a:r>
              <a:rPr lang="en-US" sz="1200" b="1" baseline="0" dirty="0">
                <a:solidFill>
                  <a:srgbClr val="076F09"/>
                </a:solidFill>
              </a:rPr>
              <a:t> Possession of Cannabis for Personal Use</a:t>
            </a:r>
            <a:endParaRPr lang="en-US" sz="1200" b="1" dirty="0">
              <a:solidFill>
                <a:srgbClr val="076F09"/>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spPr>
            <a:solidFill>
              <a:srgbClr val="117F43"/>
            </a:solidFill>
          </c:spPr>
          <c:dPt>
            <c:idx val="0"/>
            <c:bubble3D val="0"/>
            <c:spPr>
              <a:solidFill>
                <a:srgbClr val="117F43"/>
              </a:solidFill>
              <a:ln w="19050">
                <a:solidFill>
                  <a:schemeClr val="lt1"/>
                </a:solidFill>
              </a:ln>
              <a:effectLst/>
            </c:spPr>
            <c:extLst>
              <c:ext xmlns:c16="http://schemas.microsoft.com/office/drawing/2014/chart" uri="{C3380CC4-5D6E-409C-BE32-E72D297353CC}">
                <c16:uniqueId val="{00000001-625D-47A5-A9D2-1E93C08B017C}"/>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625D-47A5-A9D2-1E93C08B017C}"/>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625D-47A5-A9D2-1E93C08B017C}"/>
              </c:ext>
            </c:extLst>
          </c:dPt>
          <c:dPt>
            <c:idx val="3"/>
            <c:bubble3D val="0"/>
            <c:spPr>
              <a:solidFill>
                <a:schemeClr val="bg1"/>
              </a:solidFill>
              <a:ln w="19050">
                <a:solidFill>
                  <a:schemeClr val="lt1"/>
                </a:solidFill>
              </a:ln>
              <a:effectLst/>
            </c:spPr>
            <c:extLst>
              <c:ext xmlns:c16="http://schemas.microsoft.com/office/drawing/2014/chart" uri="{C3380CC4-5D6E-409C-BE32-E72D297353CC}">
                <c16:uniqueId val="{00000007-625D-47A5-A9D2-1E93C08B017C}"/>
              </c:ext>
            </c:extLst>
          </c:dPt>
          <c:cat>
            <c:strRef>
              <c:f>Sheet1!$A$2:$A$5</c:f>
              <c:strCache>
                <c:ptCount val="2"/>
                <c:pt idx="0">
                  <c:v>Agree</c:v>
                </c:pt>
                <c:pt idx="1">
                  <c:v>Disagree</c:v>
                </c:pt>
              </c:strCache>
            </c:strRef>
          </c:cat>
          <c:val>
            <c:numRef>
              <c:f>Sheet1!$B$2:$B$5</c:f>
              <c:numCache>
                <c:formatCode>General</c:formatCode>
                <c:ptCount val="4"/>
                <c:pt idx="0">
                  <c:v>7</c:v>
                </c:pt>
                <c:pt idx="1">
                  <c:v>2.6</c:v>
                </c:pt>
              </c:numCache>
            </c:numRef>
          </c:val>
          <c:extLst>
            <c:ext xmlns:c16="http://schemas.microsoft.com/office/drawing/2014/chart" uri="{C3380CC4-5D6E-409C-BE32-E72D297353CC}">
              <c16:uniqueId val="{00000008-625D-47A5-A9D2-1E93C08B017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b="1" dirty="0">
                <a:solidFill>
                  <a:srgbClr val="076F09"/>
                </a:solidFill>
              </a:rPr>
              <a:t>Cannabis Use</a:t>
            </a:r>
            <a:r>
              <a:rPr lang="en-US" sz="1200" b="1" baseline="0" dirty="0">
                <a:solidFill>
                  <a:srgbClr val="076F09"/>
                </a:solidFill>
              </a:rPr>
              <a:t> for Medicinal Purposes</a:t>
            </a:r>
            <a:endParaRPr lang="en-US" sz="1200" b="1" dirty="0">
              <a:solidFill>
                <a:srgbClr val="076F09"/>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spPr>
            <a:solidFill>
              <a:srgbClr val="117F43"/>
            </a:solidFill>
          </c:spPr>
          <c:dPt>
            <c:idx val="0"/>
            <c:bubble3D val="0"/>
            <c:spPr>
              <a:solidFill>
                <a:srgbClr val="117F43"/>
              </a:solidFill>
              <a:ln w="19050">
                <a:solidFill>
                  <a:schemeClr val="lt1"/>
                </a:solidFill>
              </a:ln>
              <a:effectLst/>
            </c:spPr>
            <c:extLst>
              <c:ext xmlns:c16="http://schemas.microsoft.com/office/drawing/2014/chart" uri="{C3380CC4-5D6E-409C-BE32-E72D297353CC}">
                <c16:uniqueId val="{00000001-4E04-482D-A196-6A3164423D20}"/>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4E04-482D-A196-6A3164423D20}"/>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4E04-482D-A196-6A3164423D20}"/>
              </c:ext>
            </c:extLst>
          </c:dPt>
          <c:dPt>
            <c:idx val="3"/>
            <c:bubble3D val="0"/>
            <c:spPr>
              <a:solidFill>
                <a:schemeClr val="bg1"/>
              </a:solidFill>
              <a:ln w="19050">
                <a:solidFill>
                  <a:schemeClr val="lt1"/>
                </a:solidFill>
              </a:ln>
              <a:effectLst/>
            </c:spPr>
            <c:extLst>
              <c:ext xmlns:c16="http://schemas.microsoft.com/office/drawing/2014/chart" uri="{C3380CC4-5D6E-409C-BE32-E72D297353CC}">
                <c16:uniqueId val="{00000007-4E04-482D-A196-6A3164423D20}"/>
              </c:ext>
            </c:extLst>
          </c:dPt>
          <c:cat>
            <c:strRef>
              <c:f>Sheet1!$A$2:$A$5</c:f>
              <c:strCache>
                <c:ptCount val="2"/>
                <c:pt idx="0">
                  <c:v>Agreed</c:v>
                </c:pt>
                <c:pt idx="1">
                  <c:v>Disagree</c:v>
                </c:pt>
              </c:strCache>
            </c:strRef>
          </c:cat>
          <c:val>
            <c:numRef>
              <c:f>Sheet1!$B$2:$B$5</c:f>
              <c:numCache>
                <c:formatCode>General</c:formatCode>
                <c:ptCount val="4"/>
                <c:pt idx="0">
                  <c:v>88</c:v>
                </c:pt>
                <c:pt idx="1">
                  <c:v>11.6</c:v>
                </c:pt>
              </c:numCache>
            </c:numRef>
          </c:val>
          <c:extLst>
            <c:ext xmlns:c16="http://schemas.microsoft.com/office/drawing/2014/chart" uri="{C3380CC4-5D6E-409C-BE32-E72D297353CC}">
              <c16:uniqueId val="{00000008-4E04-482D-A196-6A3164423D2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68117DDC-CF71-467E-AA8A-F09CF80DE4BA}" type="datetimeFigureOut">
              <a:rPr lang="en-CA" smtClean="0"/>
              <a:t>6/20/19</a:t>
            </a:fld>
            <a:endParaRPr lang="en-CA"/>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0D6A696D-609E-4778-B6A8-5B356F28D031}" type="slidenum">
              <a:rPr lang="en-CA" smtClean="0"/>
              <a:t>‹#›</a:t>
            </a:fld>
            <a:endParaRPr lang="en-CA"/>
          </a:p>
        </p:txBody>
      </p:sp>
    </p:spTree>
    <p:extLst>
      <p:ext uri="{BB962C8B-B14F-4D97-AF65-F5344CB8AC3E}">
        <p14:creationId xmlns:p14="http://schemas.microsoft.com/office/powerpoint/2010/main" val="945304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183778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dirty="0"/>
          </a:p>
        </p:txBody>
      </p:sp>
    </p:spTree>
    <p:extLst>
      <p:ext uri="{BB962C8B-B14F-4D97-AF65-F5344CB8AC3E}">
        <p14:creationId xmlns:p14="http://schemas.microsoft.com/office/powerpoint/2010/main" val="2661878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CA" b="1" dirty="0"/>
              <a:t>Source: MNP global</a:t>
            </a:r>
            <a:r>
              <a:rPr lang="en-CA" b="1" baseline="0" dirty="0"/>
              <a:t> markets </a:t>
            </a:r>
            <a:endParaRPr b="1" dirty="0"/>
          </a:p>
        </p:txBody>
      </p:sp>
    </p:spTree>
    <p:extLst>
      <p:ext uri="{BB962C8B-B14F-4D97-AF65-F5344CB8AC3E}">
        <p14:creationId xmlns:p14="http://schemas.microsoft.com/office/powerpoint/2010/main" val="173507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MNP Global Cannabis </a:t>
            </a:r>
            <a:r>
              <a:rPr lang="en-US"/>
              <a:t>Markets 2019</a:t>
            </a:r>
          </a:p>
          <a:p>
            <a:endParaRPr lang="en-US" dirty="0"/>
          </a:p>
        </p:txBody>
      </p:sp>
    </p:spTree>
    <p:extLst>
      <p:ext uri="{BB962C8B-B14F-4D97-AF65-F5344CB8AC3E}">
        <p14:creationId xmlns:p14="http://schemas.microsoft.com/office/powerpoint/2010/main" val="1733112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CA" b="1" dirty="0"/>
              <a:t>Source: MNP Global markets</a:t>
            </a:r>
            <a:endParaRPr b="1" dirty="0"/>
          </a:p>
        </p:txBody>
      </p:sp>
    </p:spTree>
    <p:extLst>
      <p:ext uri="{BB962C8B-B14F-4D97-AF65-F5344CB8AC3E}">
        <p14:creationId xmlns:p14="http://schemas.microsoft.com/office/powerpoint/2010/main" val="4146125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lang="en-CA" dirty="0"/>
          </a:p>
          <a:p>
            <a:pPr marL="0" indent="0">
              <a:buNone/>
            </a:pPr>
            <a:endParaRPr dirty="0"/>
          </a:p>
        </p:txBody>
      </p:sp>
    </p:spTree>
    <p:extLst>
      <p:ext uri="{BB962C8B-B14F-4D97-AF65-F5344CB8AC3E}">
        <p14:creationId xmlns:p14="http://schemas.microsoft.com/office/powerpoint/2010/main" val="356528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dirty="0"/>
          </a:p>
        </p:txBody>
      </p:sp>
    </p:spTree>
    <p:extLst>
      <p:ext uri="{BB962C8B-B14F-4D97-AF65-F5344CB8AC3E}">
        <p14:creationId xmlns:p14="http://schemas.microsoft.com/office/powerpoint/2010/main" val="3133488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dirty="0"/>
          </a:p>
        </p:txBody>
      </p:sp>
    </p:spTree>
    <p:extLst>
      <p:ext uri="{BB962C8B-B14F-4D97-AF65-F5344CB8AC3E}">
        <p14:creationId xmlns:p14="http://schemas.microsoft.com/office/powerpoint/2010/main" val="3937128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b="1" dirty="0"/>
          </a:p>
        </p:txBody>
      </p:sp>
    </p:spTree>
    <p:extLst>
      <p:ext uri="{BB962C8B-B14F-4D97-AF65-F5344CB8AC3E}">
        <p14:creationId xmlns:p14="http://schemas.microsoft.com/office/powerpoint/2010/main" val="3485858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endParaRPr b="1" dirty="0"/>
          </a:p>
        </p:txBody>
      </p:sp>
    </p:spTree>
    <p:extLst>
      <p:ext uri="{BB962C8B-B14F-4D97-AF65-F5344CB8AC3E}">
        <p14:creationId xmlns:p14="http://schemas.microsoft.com/office/powerpoint/2010/main" val="2440719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BMO Report on Cannabis 2018</a:t>
            </a:r>
          </a:p>
          <a:p>
            <a:endParaRPr lang="en-US" dirty="0"/>
          </a:p>
        </p:txBody>
      </p:sp>
    </p:spTree>
    <p:extLst>
      <p:ext uri="{BB962C8B-B14F-4D97-AF65-F5344CB8AC3E}">
        <p14:creationId xmlns:p14="http://schemas.microsoft.com/office/powerpoint/2010/main" val="2037213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CA" b="1" dirty="0"/>
              <a:t>Sources:</a:t>
            </a:r>
          </a:p>
          <a:p>
            <a:pPr marL="0" indent="0">
              <a:buNone/>
            </a:pPr>
            <a:r>
              <a:rPr lang="en-CA" b="1" dirty="0"/>
              <a:t>- Deloitte 2018</a:t>
            </a:r>
            <a:r>
              <a:rPr lang="en-CA" b="1" baseline="0" dirty="0"/>
              <a:t> Cannabis Report</a:t>
            </a:r>
          </a:p>
          <a:p>
            <a:pPr marL="0" indent="0">
              <a:buNone/>
            </a:pPr>
            <a:r>
              <a:rPr lang="en-CA" b="1" baseline="0" dirty="0"/>
              <a:t>- ArcView The State of Legal Marijuana Markets</a:t>
            </a:r>
            <a:endParaRPr b="1" dirty="0"/>
          </a:p>
        </p:txBody>
      </p:sp>
    </p:spTree>
    <p:extLst>
      <p:ext uri="{BB962C8B-B14F-4D97-AF65-F5344CB8AC3E}">
        <p14:creationId xmlns:p14="http://schemas.microsoft.com/office/powerpoint/2010/main" val="3015221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indent="0">
              <a:buNone/>
            </a:pPr>
            <a:r>
              <a:rPr lang="en-CA" b="1" dirty="0"/>
              <a:t>Source: MNP Global markets</a:t>
            </a:r>
            <a:endParaRPr b="1" dirty="0"/>
          </a:p>
        </p:txBody>
      </p:sp>
    </p:spTree>
    <p:extLst>
      <p:ext uri="{BB962C8B-B14F-4D97-AF65-F5344CB8AC3E}">
        <p14:creationId xmlns:p14="http://schemas.microsoft.com/office/powerpoint/2010/main" val="212491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caricom.org</a:t>
            </a:r>
            <a:r>
              <a:rPr lang="en-US" dirty="0"/>
              <a:t>/documents/16434/marijuana_report_final_3_aug_18.pdf</a:t>
            </a:r>
          </a:p>
        </p:txBody>
      </p:sp>
    </p:spTree>
    <p:extLst>
      <p:ext uri="{BB962C8B-B14F-4D97-AF65-F5344CB8AC3E}">
        <p14:creationId xmlns:p14="http://schemas.microsoft.com/office/powerpoint/2010/main" val="337697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72541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5722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pPr marL="0" lvl="0" indent="0">
              <a:spcBef>
                <a:spcPts val="0"/>
              </a:spcBef>
              <a:spcAft>
                <a:spcPts val="0"/>
              </a:spcAft>
              <a:buNone/>
            </a:pPr>
            <a:fld id="{00000000-1234-1234-1234-123412341234}" type="slidenum">
              <a:rPr lang="en" smtClean="0"/>
              <a:t>‹#›</a:t>
            </a:fld>
            <a:endParaRPr lang="en"/>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85990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09784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pPr marL="0" lvl="0" indent="0">
              <a:spcBef>
                <a:spcPts val="0"/>
              </a:spcBef>
              <a:spcAft>
                <a:spcPts val="0"/>
              </a:spcAft>
              <a:buNone/>
            </a:pPr>
            <a:fld id="{00000000-1234-1234-1234-123412341234}" type="slidenum">
              <a:rPr lang="en" smtClean="0"/>
              <a:t>‹#›</a:t>
            </a:fld>
            <a:endParaRPr lang="en"/>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0124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96126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45748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9871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06416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03587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03341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12840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590837"/>
            <a:ext cx="584825" cy="273844"/>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94446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76741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29291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0154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68065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50185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727642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Lst>
  <p:hf hdr="0" ftr="0" dt="0"/>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Shape 53"/>
        <p:cNvGrpSpPr/>
        <p:nvPr/>
      </p:nvGrpSpPr>
      <p:grpSpPr>
        <a:xfrm>
          <a:off x="0" y="0"/>
          <a:ext cx="0" cy="0"/>
          <a:chOff x="0" y="0"/>
          <a:chExt cx="0" cy="0"/>
        </a:xfrm>
      </p:grpSpPr>
      <p:sp>
        <p:nvSpPr>
          <p:cNvPr id="3" name="Rectangle 2"/>
          <p:cNvSpPr/>
          <p:nvPr/>
        </p:nvSpPr>
        <p:spPr>
          <a:xfrm>
            <a:off x="0" y="0"/>
            <a:ext cx="9144000" cy="5143500"/>
          </a:xfrm>
          <a:prstGeom prst="rect">
            <a:avLst/>
          </a:prstGeom>
          <a:blipFill dpi="0" rotWithShape="1">
            <a:blip r:embed="rId3">
              <a:alphaModFix amt="50000"/>
              <a:duotone>
                <a:prstClr val="black"/>
                <a:schemeClr val="accent5">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863660" y="0"/>
            <a:ext cx="4280339" cy="5230946"/>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37th </a:t>
            </a: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r>
              <a:rPr lang="en-US" sz="1600" dirty="0">
                <a:solidFill>
                  <a:srgbClr val="24860A"/>
                </a:solidFill>
              </a:rPr>
              <a:t>Caribbean Conference of Accountants </a:t>
            </a:r>
          </a:p>
          <a:p>
            <a:r>
              <a:rPr lang="en-US" sz="1600" dirty="0">
                <a:solidFill>
                  <a:srgbClr val="24860A"/>
                </a:solidFill>
              </a:rPr>
              <a:t>June 20th - 22nd 2019</a:t>
            </a:r>
          </a:p>
          <a:p>
            <a:r>
              <a:rPr lang="en-US" sz="1600" dirty="0">
                <a:solidFill>
                  <a:srgbClr val="24860A"/>
                </a:solidFill>
              </a:rPr>
              <a:t>Jamaica Pegasus Hotel</a:t>
            </a:r>
          </a:p>
          <a:p>
            <a:r>
              <a:rPr lang="en-US" sz="1600" dirty="0">
                <a:solidFill>
                  <a:srgbClr val="24860A"/>
                </a:solidFill>
              </a:rPr>
              <a:t>Kingston</a:t>
            </a:r>
          </a:p>
        </p:txBody>
      </p:sp>
      <p:pic>
        <p:nvPicPr>
          <p:cNvPr id="2050" name="18319668-46EB-4F31-BDD2-35B410EC7A9F" descr="7699A87F-E48B-4370-ABCE-43D29EB6A301@no-domain-set">
            <a:extLst>
              <a:ext uri="{FF2B5EF4-FFF2-40B4-BE49-F238E27FC236}">
                <a16:creationId xmlns:a16="http://schemas.microsoft.com/office/drawing/2014/main" id="{27C9305A-BECB-4001-9E46-AC6178660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4570" y="178483"/>
            <a:ext cx="1203393" cy="619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0" y="4414344"/>
            <a:ext cx="9144000" cy="729156"/>
          </a:xfrm>
          <a:prstGeom prst="rect">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033427" y="4525438"/>
            <a:ext cx="3077141" cy="769441"/>
          </a:xfrm>
          <a:prstGeom prst="rect">
            <a:avLst/>
          </a:prstGeom>
          <a:noFill/>
        </p:spPr>
        <p:txBody>
          <a:bodyPr wrap="square" rtlCol="0">
            <a:spAutoFit/>
          </a:bodyPr>
          <a:lstStyle/>
          <a:p>
            <a:pPr lvl="0" algn="ctr"/>
            <a:r>
              <a:rPr lang="en-US" dirty="0">
                <a:solidFill>
                  <a:schemeClr val="bg1"/>
                </a:solidFill>
              </a:rPr>
              <a:t>Proprietary &amp; Confidential</a:t>
            </a:r>
          </a:p>
          <a:p>
            <a:pPr lvl="0" algn="ctr"/>
            <a:r>
              <a:rPr lang="en-US" sz="800" dirty="0">
                <a:solidFill>
                  <a:schemeClr val="bg1"/>
                </a:solidFill>
                <a:latin typeface="+mj-lt"/>
              </a:rPr>
              <a:t>2018 | CannaPiece Group</a:t>
            </a:r>
          </a:p>
          <a:p>
            <a:pPr algn="ctr"/>
            <a:r>
              <a:rPr lang="en-US" dirty="0">
                <a:solidFill>
                  <a:schemeClr val="tx1">
                    <a:lumMod val="75000"/>
                    <a:lumOff val="25000"/>
                  </a:schemeClr>
                </a:solidFill>
                <a:latin typeface="+mj-lt"/>
              </a:rPr>
              <a:t> </a:t>
            </a:r>
          </a:p>
        </p:txBody>
      </p:sp>
      <p:sp>
        <p:nvSpPr>
          <p:cNvPr id="5" name="TextBox 4">
            <a:extLst>
              <a:ext uri="{FF2B5EF4-FFF2-40B4-BE49-F238E27FC236}">
                <a16:creationId xmlns:a16="http://schemas.microsoft.com/office/drawing/2014/main" id="{0814A051-CE42-4242-A7A6-37D165E51016}"/>
              </a:ext>
            </a:extLst>
          </p:cNvPr>
          <p:cNvSpPr txBox="1"/>
          <p:nvPr/>
        </p:nvSpPr>
        <p:spPr>
          <a:xfrm>
            <a:off x="4863659" y="1118322"/>
            <a:ext cx="4280338" cy="523220"/>
          </a:xfrm>
          <a:prstGeom prst="rect">
            <a:avLst/>
          </a:prstGeom>
          <a:noFill/>
        </p:spPr>
        <p:txBody>
          <a:bodyPr wrap="square" rtlCol="0">
            <a:spAutoFit/>
          </a:bodyPr>
          <a:lstStyle/>
          <a:p>
            <a:r>
              <a:rPr lang="en-US" sz="1400" b="1" dirty="0">
                <a:solidFill>
                  <a:srgbClr val="24860A"/>
                </a:solidFill>
              </a:rPr>
              <a:t>The Cannabis Rush – a discussion</a:t>
            </a:r>
            <a:endParaRPr lang="en-CA" sz="1400" dirty="0">
              <a:solidFill>
                <a:srgbClr val="24860A"/>
              </a:solidFill>
            </a:endParaRPr>
          </a:p>
          <a:p>
            <a:r>
              <a:rPr lang="en-US" sz="1400" i="1" dirty="0">
                <a:solidFill>
                  <a:srgbClr val="24860A"/>
                </a:solidFill>
              </a:rPr>
              <a:t>Who is reaping the harvest?</a:t>
            </a:r>
            <a:endParaRPr lang="en-CA" sz="1400" dirty="0">
              <a:solidFill>
                <a:srgbClr val="24860A"/>
              </a:solidFill>
            </a:endParaRPr>
          </a:p>
        </p:txBody>
      </p:sp>
      <p:pic>
        <p:nvPicPr>
          <p:cNvPr id="8" name="Picture 7">
            <a:extLst>
              <a:ext uri="{FF2B5EF4-FFF2-40B4-BE49-F238E27FC236}">
                <a16:creationId xmlns:a16="http://schemas.microsoft.com/office/drawing/2014/main" id="{F64688B0-EBD2-4259-A3A2-1B8F36816D00}"/>
              </a:ext>
            </a:extLst>
          </p:cNvPr>
          <p:cNvPicPr>
            <a:picLocks noChangeAspect="1"/>
          </p:cNvPicPr>
          <p:nvPr/>
        </p:nvPicPr>
        <p:blipFill>
          <a:blip r:embed="rId5"/>
          <a:stretch>
            <a:fillRect/>
          </a:stretch>
        </p:blipFill>
        <p:spPr>
          <a:xfrm>
            <a:off x="6422287" y="372540"/>
            <a:ext cx="1409176" cy="23175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76" y="108752"/>
            <a:ext cx="8520600" cy="572700"/>
          </a:xfrm>
        </p:spPr>
        <p:txBody>
          <a:bodyPr>
            <a:normAutofit fontScale="90000"/>
          </a:bodyPr>
          <a:lstStyle/>
          <a:p>
            <a:r>
              <a:rPr lang="en-US" b="1" u="sng" dirty="0">
                <a:solidFill>
                  <a:srgbClr val="117F43"/>
                </a:solidFill>
              </a:rPr>
              <a:t>Caribbean countries exploring legalized cannabis</a:t>
            </a:r>
          </a:p>
        </p:txBody>
      </p:sp>
      <p:sp>
        <p:nvSpPr>
          <p:cNvPr id="3" name="Text Placeholder 2"/>
          <p:cNvSpPr>
            <a:spLocks noGrp="1"/>
          </p:cNvSpPr>
          <p:nvPr>
            <p:ph type="body" idx="1"/>
          </p:nvPr>
        </p:nvSpPr>
        <p:spPr>
          <a:xfrm>
            <a:off x="226208" y="771312"/>
            <a:ext cx="8520600" cy="3416400"/>
          </a:xfrm>
        </p:spPr>
        <p:txBody>
          <a:bodyPr>
            <a:normAutofit lnSpcReduction="10000"/>
          </a:bodyPr>
          <a:lstStyle/>
          <a:p>
            <a:pPr>
              <a:buClr>
                <a:srgbClr val="076F09"/>
              </a:buClr>
            </a:pPr>
            <a:r>
              <a:rPr lang="en-US" sz="1800" u="sng" dirty="0">
                <a:solidFill>
                  <a:schemeClr val="tx1"/>
                </a:solidFill>
              </a:rPr>
              <a:t>Jamaica</a:t>
            </a:r>
          </a:p>
          <a:p>
            <a:pPr lvl="1">
              <a:buClr>
                <a:srgbClr val="076F09"/>
              </a:buClr>
            </a:pPr>
            <a:r>
              <a:rPr lang="en-US" dirty="0">
                <a:solidFill>
                  <a:schemeClr val="tx1"/>
                </a:solidFill>
              </a:rPr>
              <a:t>As of August 2018, the CLA has issues 22 licenses and added 15 cultivation licenses in December 2018</a:t>
            </a:r>
          </a:p>
          <a:p>
            <a:pPr lvl="1">
              <a:buClr>
                <a:srgbClr val="076F09"/>
              </a:buClr>
            </a:pPr>
            <a:r>
              <a:rPr lang="en-US" dirty="0">
                <a:solidFill>
                  <a:schemeClr val="tx1"/>
                </a:solidFill>
              </a:rPr>
              <a:t>For example, Canada-based Jamaica Medical Cannabis Collective announced in September 2018 that it would invest $2 million to identify, analyze, and preserve Jamaica’s indigenous cannabis </a:t>
            </a:r>
          </a:p>
          <a:p>
            <a:pPr lvl="1">
              <a:buClr>
                <a:srgbClr val="076F09"/>
              </a:buClr>
            </a:pPr>
            <a:endParaRPr lang="en-US" dirty="0">
              <a:solidFill>
                <a:schemeClr val="tx1"/>
              </a:solidFill>
            </a:endParaRPr>
          </a:p>
          <a:p>
            <a:pPr>
              <a:buClr>
                <a:srgbClr val="076F09"/>
              </a:buClr>
            </a:pPr>
            <a:r>
              <a:rPr lang="en-US" sz="1600" u="sng" dirty="0">
                <a:solidFill>
                  <a:schemeClr val="tx1"/>
                </a:solidFill>
              </a:rPr>
              <a:t>Saint Vincent &amp; The Grenadines</a:t>
            </a:r>
          </a:p>
          <a:p>
            <a:pPr lvl="1">
              <a:buClr>
                <a:srgbClr val="076F09"/>
              </a:buClr>
            </a:pPr>
            <a:r>
              <a:rPr lang="en-US" dirty="0">
                <a:solidFill>
                  <a:schemeClr val="tx1"/>
                </a:solidFill>
              </a:rPr>
              <a:t>December 11</a:t>
            </a:r>
            <a:r>
              <a:rPr lang="en-US" baseline="30000" dirty="0">
                <a:solidFill>
                  <a:schemeClr val="tx1"/>
                </a:solidFill>
              </a:rPr>
              <a:t>th</a:t>
            </a:r>
            <a:r>
              <a:rPr lang="en-US" dirty="0">
                <a:solidFill>
                  <a:schemeClr val="tx1"/>
                </a:solidFill>
              </a:rPr>
              <a:t> 2018 decriminalizes cannabis for medical purposes and scientific research</a:t>
            </a:r>
            <a:endParaRPr lang="en-US" u="sng" dirty="0">
              <a:solidFill>
                <a:schemeClr val="tx1"/>
              </a:solidFill>
            </a:endParaRPr>
          </a:p>
          <a:p>
            <a:pPr>
              <a:buClr>
                <a:srgbClr val="076F09"/>
              </a:buClr>
            </a:pPr>
            <a:endParaRPr lang="en-US" sz="1600" u="sng" dirty="0">
              <a:solidFill>
                <a:schemeClr val="tx1"/>
              </a:solidFill>
            </a:endParaRPr>
          </a:p>
          <a:p>
            <a:pPr>
              <a:buClr>
                <a:srgbClr val="076F09"/>
              </a:buClr>
            </a:pPr>
            <a:r>
              <a:rPr lang="en-US" sz="1600" u="sng" dirty="0">
                <a:solidFill>
                  <a:schemeClr val="tx1"/>
                </a:solidFill>
              </a:rPr>
              <a:t>Saint Kitts &amp;Nevis </a:t>
            </a:r>
          </a:p>
          <a:p>
            <a:pPr lvl="1">
              <a:buClr>
                <a:srgbClr val="076F09"/>
              </a:buClr>
            </a:pPr>
            <a:r>
              <a:rPr lang="en-US" dirty="0">
                <a:solidFill>
                  <a:schemeClr val="tx1"/>
                </a:solidFill>
              </a:rPr>
              <a:t>Headed in the direction and considering possible legalization and law reform</a:t>
            </a:r>
          </a:p>
          <a:p>
            <a:pPr lvl="1">
              <a:buClr>
                <a:srgbClr val="076F09"/>
              </a:buClr>
            </a:pPr>
            <a:endParaRPr lang="en-US" dirty="0">
              <a:solidFill>
                <a:schemeClr val="tx1"/>
              </a:solidFill>
            </a:endParaRPr>
          </a:p>
          <a:p>
            <a:pPr lvl="1">
              <a:buClr>
                <a:srgbClr val="076F09"/>
              </a:buClr>
            </a:pPr>
            <a:endParaRPr lang="en-US" dirty="0">
              <a:solidFill>
                <a:schemeClr val="tx1"/>
              </a:solidFill>
            </a:endParaRP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10</a:t>
            </a:fld>
            <a:endParaRPr lang="uk-UA"/>
          </a:p>
        </p:txBody>
      </p:sp>
      <p:sp>
        <p:nvSpPr>
          <p:cNvPr id="5" name="TextBox 4"/>
          <p:cNvSpPr txBox="1"/>
          <p:nvPr/>
        </p:nvSpPr>
        <p:spPr>
          <a:xfrm>
            <a:off x="311700" y="4434125"/>
            <a:ext cx="4380271" cy="384721"/>
          </a:xfrm>
          <a:prstGeom prst="rect">
            <a:avLst/>
          </a:prstGeom>
          <a:noFill/>
        </p:spPr>
        <p:txBody>
          <a:bodyPr wrap="square" rtlCol="0">
            <a:spAutoFit/>
          </a:bodyPr>
          <a:lstStyle/>
          <a:p>
            <a:r>
              <a:rPr lang="en-US" sz="900" dirty="0"/>
              <a:t>Source: MNP Global Cannabis Markets 2019</a:t>
            </a:r>
          </a:p>
          <a:p>
            <a:r>
              <a:rPr lang="en-US" sz="1000" dirty="0"/>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89" y="4729761"/>
            <a:ext cx="350199" cy="333783"/>
          </a:xfrm>
          <a:prstGeom prst="rect">
            <a:avLst/>
          </a:prstGeom>
        </p:spPr>
      </p:pic>
    </p:spTree>
    <p:extLst>
      <p:ext uri="{BB962C8B-B14F-4D97-AF65-F5344CB8AC3E}">
        <p14:creationId xmlns:p14="http://schemas.microsoft.com/office/powerpoint/2010/main" val="1233805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54000">
              <a:schemeClr val="bg2">
                <a:tint val="90000"/>
                <a:satMod val="92000"/>
                <a:lumMod val="120000"/>
              </a:schemeClr>
            </a:gs>
            <a:gs pos="100000">
              <a:schemeClr val="bg2">
                <a:shade val="98000"/>
                <a:satMod val="120000"/>
                <a:lumMod val="98000"/>
              </a:schemeClr>
            </a:gs>
          </a:gsLst>
          <a:lin ang="3900000" scaled="0"/>
          <a:tileRect/>
        </a:gradFill>
        <a:effectLst/>
      </p:bgPr>
    </p:bg>
    <p:spTree>
      <p:nvGrpSpPr>
        <p:cNvPr id="1" name="Shape 103"/>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FAA1C7-C2A5-4F3A-8937-86B803D2F111}"/>
              </a:ext>
            </a:extLst>
          </p:cNvPr>
          <p:cNvSpPr>
            <a:spLocks noGrp="1"/>
          </p:cNvSpPr>
          <p:nvPr>
            <p:ph type="sldNum" idx="12"/>
          </p:nvPr>
        </p:nvSpPr>
        <p:spPr>
          <a:xfrm>
            <a:off x="8595300" y="4734295"/>
            <a:ext cx="548700" cy="393600"/>
          </a:xfrm>
        </p:spPr>
        <p:txBody>
          <a:bodyPr/>
          <a:lstStyle/>
          <a:p>
            <a:pPr marL="0" lvl="0" indent="0">
              <a:spcBef>
                <a:spcPts val="0"/>
              </a:spcBef>
              <a:spcAft>
                <a:spcPts val="0"/>
              </a:spcAft>
              <a:buNone/>
            </a:pPr>
            <a:fld id="{00000000-1234-1234-1234-123412341234}" type="slidenum">
              <a:rPr lang="en" smtClean="0">
                <a:solidFill>
                  <a:srgbClr val="008E40"/>
                </a:solidFill>
              </a:rPr>
              <a:t>11</a:t>
            </a:fld>
            <a:endParaRPr lang="en" dirty="0">
              <a:solidFill>
                <a:srgbClr val="008E4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89" y="4729761"/>
            <a:ext cx="350199" cy="333783"/>
          </a:xfrm>
          <a:prstGeom prst="rect">
            <a:avLst/>
          </a:prstGeom>
        </p:spPr>
      </p:pic>
      <p:sp>
        <p:nvSpPr>
          <p:cNvPr id="10" name="Title 1"/>
          <p:cNvSpPr>
            <a:spLocks noGrp="1"/>
          </p:cNvSpPr>
          <p:nvPr>
            <p:ph type="title"/>
          </p:nvPr>
        </p:nvSpPr>
        <p:spPr>
          <a:xfrm>
            <a:off x="89989" y="119022"/>
            <a:ext cx="8520600" cy="572700"/>
          </a:xfrm>
        </p:spPr>
        <p:txBody>
          <a:bodyPr>
            <a:normAutofit fontScale="90000"/>
          </a:bodyPr>
          <a:lstStyle/>
          <a:p>
            <a:r>
              <a:rPr lang="en-US" b="1" dirty="0">
                <a:solidFill>
                  <a:srgbClr val="076F09"/>
                </a:solidFill>
              </a:rPr>
              <a:t>The Cannabis Opportunity for Caribbean Countries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7886" y="964212"/>
            <a:ext cx="6074796" cy="3822473"/>
          </a:xfrm>
          <a:prstGeom prst="rect">
            <a:avLst/>
          </a:prstGeom>
        </p:spPr>
      </p:pic>
      <p:sp>
        <p:nvSpPr>
          <p:cNvPr id="12" name="Text Placeholder 2"/>
          <p:cNvSpPr>
            <a:spLocks noGrp="1"/>
          </p:cNvSpPr>
          <p:nvPr>
            <p:ph type="body" idx="1"/>
          </p:nvPr>
        </p:nvSpPr>
        <p:spPr>
          <a:xfrm>
            <a:off x="0" y="863550"/>
            <a:ext cx="2957886" cy="3416400"/>
          </a:xfrm>
        </p:spPr>
        <p:txBody>
          <a:bodyPr>
            <a:normAutofit fontScale="92500" lnSpcReduction="20000"/>
          </a:bodyPr>
          <a:lstStyle/>
          <a:p>
            <a:pPr marL="139700" indent="0">
              <a:buNone/>
            </a:pPr>
            <a:r>
              <a:rPr lang="en-US" u="sng" dirty="0"/>
              <a:t>Financing Opportunities</a:t>
            </a:r>
          </a:p>
          <a:p>
            <a:pPr marL="139700" indent="0">
              <a:buNone/>
            </a:pPr>
            <a:endParaRPr lang="en-US" u="sng" dirty="0"/>
          </a:p>
          <a:p>
            <a:pPr>
              <a:buClr>
                <a:schemeClr val="tx1"/>
              </a:buClr>
            </a:pPr>
            <a:r>
              <a:rPr lang="en-US" sz="1200" dirty="0"/>
              <a:t>Comparative to Canadian cannabis firms, access to capital and financial services are somewhat accessible without foreign cannabis firms or institutions</a:t>
            </a:r>
          </a:p>
          <a:p>
            <a:endParaRPr lang="en-US" sz="1200" dirty="0"/>
          </a:p>
          <a:p>
            <a:pPr>
              <a:buClr>
                <a:schemeClr val="tx1"/>
              </a:buClr>
            </a:pPr>
            <a:r>
              <a:rPr lang="en-US" sz="1200" dirty="0"/>
              <a:t>Favorable corporate taxation rates and few other taxes and fees on cannabis businesses</a:t>
            </a:r>
          </a:p>
          <a:p>
            <a:pPr>
              <a:buClr>
                <a:schemeClr val="tx1"/>
              </a:buClr>
            </a:pPr>
            <a:endParaRPr lang="en-US" sz="1200" dirty="0"/>
          </a:p>
          <a:p>
            <a:r>
              <a:rPr lang="en-US" sz="1200" dirty="0"/>
              <a:t>A maturing market and rising M&amp;A activity should also help investors and business leaders achieve more accurate valuations</a:t>
            </a:r>
          </a:p>
          <a:p>
            <a:r>
              <a:rPr lang="en-US" sz="1200" dirty="0"/>
              <a:t>It’s much like the early-2000s dotcom boom: How do you accurately value something that’s never existed before?</a:t>
            </a:r>
            <a:endParaRPr lang="en-US" dirty="0"/>
          </a:p>
        </p:txBody>
      </p:sp>
    </p:spTree>
    <p:extLst>
      <p:ext uri="{BB962C8B-B14F-4D97-AF65-F5344CB8AC3E}">
        <p14:creationId xmlns:p14="http://schemas.microsoft.com/office/powerpoint/2010/main" val="1292947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88275"/>
            <a:ext cx="8520600" cy="572700"/>
          </a:xfrm>
        </p:spPr>
        <p:txBody>
          <a:bodyPr>
            <a:normAutofit fontScale="90000"/>
          </a:bodyPr>
          <a:lstStyle/>
          <a:p>
            <a:r>
              <a:rPr lang="en-US" dirty="0"/>
              <a:t>Canadian Companies Currently Operating in Jamaica</a:t>
            </a:r>
          </a:p>
        </p:txBody>
      </p:sp>
      <p:sp>
        <p:nvSpPr>
          <p:cNvPr id="3" name="Text Placeholder 2"/>
          <p:cNvSpPr>
            <a:spLocks noGrp="1"/>
          </p:cNvSpPr>
          <p:nvPr>
            <p:ph type="body" idx="1"/>
          </p:nvPr>
        </p:nvSpPr>
        <p:spPr/>
        <p:txBody>
          <a:bodyPr>
            <a:normAutofit fontScale="77500" lnSpcReduction="20000"/>
          </a:bodyPr>
          <a:lstStyle/>
          <a:p>
            <a:pPr>
              <a:buClr>
                <a:schemeClr val="bg2">
                  <a:lumMod val="50000"/>
                </a:schemeClr>
              </a:buClr>
              <a:buFont typeface="Arial" charset="0"/>
              <a:buChar char="•"/>
            </a:pPr>
            <a:r>
              <a:rPr lang="en-US" sz="1500" b="1" u="sng" dirty="0">
                <a:solidFill>
                  <a:srgbClr val="2F363C"/>
                </a:solidFill>
                <a:latin typeface="Times-Roman" charset="0"/>
              </a:rPr>
              <a:t>Canopy Growth Corporation: </a:t>
            </a:r>
            <a:r>
              <a:rPr lang="en-US" sz="1400" dirty="0">
                <a:solidFill>
                  <a:srgbClr val="2F363C"/>
                </a:solidFill>
                <a:latin typeface="Times-Roman" charset="0"/>
              </a:rPr>
              <a:t>In 2017 formed a strategic partnership in Jamaica, resulting in the establishment of a Tweed-branded venture to produce cannabis in the country.</a:t>
            </a:r>
            <a:endParaRPr lang="en-CA" sz="2400" dirty="0">
              <a:solidFill>
                <a:srgbClr val="2F363C"/>
              </a:solidFill>
              <a:latin typeface="Times-Roman" charset="0"/>
            </a:endParaRPr>
          </a:p>
          <a:p>
            <a:pPr>
              <a:buClr>
                <a:schemeClr val="bg2">
                  <a:lumMod val="50000"/>
                </a:schemeClr>
              </a:buClr>
              <a:buFont typeface="Arial" charset="0"/>
              <a:buChar char="•"/>
            </a:pPr>
            <a:endParaRPr lang="en-CA" sz="2400" dirty="0">
              <a:solidFill>
                <a:srgbClr val="2F363C"/>
              </a:solidFill>
              <a:latin typeface="Times-Roman" charset="0"/>
            </a:endParaRPr>
          </a:p>
          <a:p>
            <a:pPr>
              <a:buClr>
                <a:schemeClr val="bg2">
                  <a:lumMod val="50000"/>
                </a:schemeClr>
              </a:buClr>
              <a:buFont typeface="Arial" charset="0"/>
              <a:buChar char="•"/>
            </a:pPr>
            <a:r>
              <a:rPr lang="en-US" sz="1500" b="1" u="sng" dirty="0">
                <a:solidFill>
                  <a:srgbClr val="2F363C"/>
                </a:solidFill>
                <a:latin typeface="Times-Roman" charset="0"/>
              </a:rPr>
              <a:t>The Green Organic Dutchman:</a:t>
            </a:r>
            <a:r>
              <a:rPr lang="en-US" sz="1400" dirty="0">
                <a:solidFill>
                  <a:srgbClr val="2F363C"/>
                </a:solidFill>
                <a:latin typeface="Times-Roman" charset="0"/>
              </a:rPr>
              <a:t> formed a partnership with Jamaican company Grow House JA Ltd. and opened a flagship dispensary in the country.</a:t>
            </a:r>
          </a:p>
          <a:p>
            <a:pPr>
              <a:buClr>
                <a:schemeClr val="bg2">
                  <a:lumMod val="50000"/>
                </a:schemeClr>
              </a:buClr>
              <a:buFont typeface="Arial" charset="0"/>
              <a:buChar char="•"/>
            </a:pPr>
            <a:endParaRPr lang="en-US" sz="1400" dirty="0">
              <a:solidFill>
                <a:srgbClr val="2F363C"/>
              </a:solidFill>
              <a:latin typeface="Times-Roman" charset="0"/>
            </a:endParaRPr>
          </a:p>
          <a:p>
            <a:pPr>
              <a:buClr>
                <a:schemeClr val="bg2">
                  <a:lumMod val="50000"/>
                </a:schemeClr>
              </a:buClr>
              <a:buFont typeface="Arial" charset="0"/>
              <a:buChar char="•"/>
            </a:pPr>
            <a:r>
              <a:rPr lang="en-US" sz="1500" b="1" u="sng" dirty="0">
                <a:solidFill>
                  <a:srgbClr val="2F363C"/>
                </a:solidFill>
                <a:latin typeface="Times-Roman" charset="0"/>
              </a:rPr>
              <a:t>Canadian-based Jamaica Medical Cannabis Collective: </a:t>
            </a:r>
            <a:r>
              <a:rPr lang="en-US" sz="1400" dirty="0">
                <a:solidFill>
                  <a:srgbClr val="2F363C"/>
                </a:solidFill>
                <a:latin typeface="Times-Roman" charset="0"/>
              </a:rPr>
              <a:t>has signed contracts to provide Jamaican cannabis to three licensed producers in Canada.</a:t>
            </a:r>
          </a:p>
          <a:p>
            <a:pPr>
              <a:buClr>
                <a:schemeClr val="bg2">
                  <a:lumMod val="50000"/>
                </a:schemeClr>
              </a:buClr>
              <a:buFont typeface="Arial" charset="0"/>
              <a:buChar char="•"/>
            </a:pPr>
            <a:endParaRPr lang="en-US" sz="1400" dirty="0">
              <a:solidFill>
                <a:srgbClr val="2F363C"/>
              </a:solidFill>
              <a:latin typeface="Times-Roman" charset="0"/>
            </a:endParaRPr>
          </a:p>
          <a:p>
            <a:pPr>
              <a:buClr>
                <a:schemeClr val="bg2">
                  <a:lumMod val="50000"/>
                </a:schemeClr>
              </a:buClr>
              <a:buFont typeface="Arial" charset="0"/>
              <a:buChar char="•"/>
            </a:pPr>
            <a:r>
              <a:rPr lang="en-US" sz="1400" b="1" u="sng" dirty="0" err="1">
                <a:solidFill>
                  <a:srgbClr val="2F363C"/>
                </a:solidFill>
                <a:latin typeface="Times-Roman" charset="0"/>
              </a:rPr>
              <a:t>Aphria</a:t>
            </a:r>
            <a:r>
              <a:rPr lang="en-US" sz="1400" b="1" u="sng" dirty="0">
                <a:solidFill>
                  <a:srgbClr val="2F363C"/>
                </a:solidFill>
                <a:latin typeface="Times-Roman" charset="0"/>
              </a:rPr>
              <a:t> </a:t>
            </a:r>
            <a:r>
              <a:rPr lang="en-US" sz="1400" b="1" u="sng" dirty="0" err="1">
                <a:solidFill>
                  <a:srgbClr val="2F363C"/>
                </a:solidFill>
                <a:latin typeface="Times-Roman" charset="0"/>
              </a:rPr>
              <a:t>Inc</a:t>
            </a:r>
            <a:r>
              <a:rPr lang="en-US" sz="1400" b="1" u="sng" dirty="0">
                <a:solidFill>
                  <a:srgbClr val="2F363C"/>
                </a:solidFill>
                <a:latin typeface="Times-Roman" charset="0"/>
              </a:rPr>
              <a:t>:</a:t>
            </a:r>
            <a:r>
              <a:rPr lang="en-US" sz="1400" dirty="0">
                <a:solidFill>
                  <a:srgbClr val="2F363C"/>
                </a:solidFill>
                <a:latin typeface="Times-Roman" charset="0"/>
              </a:rPr>
              <a:t> announced in July 2018 that it was in the process of expanding its cannabis business to Jamaica by acquiring licensed producer Marigold Projects Jamaica Ltd.</a:t>
            </a:r>
          </a:p>
          <a:p>
            <a:pPr>
              <a:buClr>
                <a:schemeClr val="bg2">
                  <a:lumMod val="50000"/>
                </a:schemeClr>
              </a:buClr>
              <a:buFont typeface="Arial" charset="0"/>
              <a:buChar char="•"/>
            </a:pPr>
            <a:endParaRPr lang="en-US" sz="1400" dirty="0">
              <a:solidFill>
                <a:srgbClr val="2F363C"/>
              </a:solidFill>
              <a:latin typeface="Times-Roman" charset="0"/>
            </a:endParaRPr>
          </a:p>
          <a:p>
            <a:pPr>
              <a:buClr>
                <a:schemeClr val="bg2">
                  <a:lumMod val="50000"/>
                </a:schemeClr>
              </a:buClr>
              <a:buFont typeface="Arial" charset="0"/>
              <a:buChar char="•"/>
            </a:pPr>
            <a:r>
              <a:rPr lang="en-US" sz="1400" b="1" u="sng" dirty="0">
                <a:solidFill>
                  <a:srgbClr val="2F363C"/>
                </a:solidFill>
                <a:latin typeface="Times-Roman" charset="0"/>
              </a:rPr>
              <a:t>Alliance Growers: </a:t>
            </a:r>
            <a:r>
              <a:rPr lang="en-US" sz="1400" dirty="0">
                <a:solidFill>
                  <a:srgbClr val="2F363C"/>
                </a:solidFill>
                <a:latin typeface="Times-Roman" charset="0"/>
              </a:rPr>
              <a:t>announced in February 2018 that it had entered advanced negotiations for a significant strategic investment with a private licensed Jamaican cannabis company.</a:t>
            </a:r>
          </a:p>
          <a:p>
            <a:pPr>
              <a:buClr>
                <a:schemeClr val="bg2">
                  <a:lumMod val="50000"/>
                </a:schemeClr>
              </a:buClr>
              <a:buFont typeface="Arial" charset="0"/>
              <a:buChar char="•"/>
            </a:pPr>
            <a:endParaRPr lang="en-US" sz="1400" dirty="0">
              <a:solidFill>
                <a:srgbClr val="2F363C"/>
              </a:solidFill>
              <a:latin typeface="Times-Roman" charset="0"/>
            </a:endParaRPr>
          </a:p>
          <a:p>
            <a:pPr>
              <a:buClr>
                <a:schemeClr val="bg2">
                  <a:lumMod val="50000"/>
                </a:schemeClr>
              </a:buClr>
              <a:buFont typeface="Arial" charset="0"/>
              <a:buChar char="•"/>
            </a:pPr>
            <a:r>
              <a:rPr lang="en-US" sz="1400" b="1" u="sng" dirty="0">
                <a:solidFill>
                  <a:srgbClr val="2F363C"/>
                </a:solidFill>
                <a:latin typeface="Times-Roman" charset="0"/>
              </a:rPr>
              <a:t>CROP Infrastructure Corp</a:t>
            </a:r>
            <a:r>
              <a:rPr lang="en-US" sz="1400" dirty="0">
                <a:solidFill>
                  <a:srgbClr val="2F363C"/>
                </a:solidFill>
                <a:latin typeface="Times-Roman" charset="0"/>
              </a:rPr>
              <a:t>: announced a joint venture deal in July 2018 to operate a cannabis production site in Jamaica,</a:t>
            </a:r>
          </a:p>
          <a:p>
            <a:pPr>
              <a:buClr>
                <a:schemeClr val="bg2">
                  <a:lumMod val="50000"/>
                </a:schemeClr>
              </a:buClr>
              <a:buFont typeface="Arial" charset="0"/>
              <a:buChar char="•"/>
            </a:pPr>
            <a:endParaRPr lang="bg-BG" sz="2400" dirty="0">
              <a:solidFill>
                <a:srgbClr val="2F363C"/>
              </a:solidFill>
              <a:latin typeface="Times-Roman" charset="0"/>
            </a:endParaRPr>
          </a:p>
          <a:p>
            <a:pPr>
              <a:buClr>
                <a:schemeClr val="bg2">
                  <a:lumMod val="50000"/>
                </a:schemeClr>
              </a:buClr>
              <a:buFont typeface="Arial" charset="0"/>
              <a:buChar char="•"/>
            </a:pPr>
            <a:r>
              <a:rPr lang="en-US" sz="1400" b="1" u="sng" dirty="0">
                <a:solidFill>
                  <a:srgbClr val="2F363C"/>
                </a:solidFill>
                <a:latin typeface="Times-Roman" charset="0"/>
              </a:rPr>
              <a:t>Cana Quest Medical Corp: </a:t>
            </a:r>
            <a:r>
              <a:rPr lang="en-US" sz="1400" dirty="0">
                <a:solidFill>
                  <a:srgbClr val="2F363C"/>
                </a:solidFill>
                <a:latin typeface="Times-Roman" charset="0"/>
              </a:rPr>
              <a:t>In 2019 announced a preliminary agreement on global production and distribution with Jamaican Medical Cannabis Corporation, a Canadian-headquartered group of companies with expanding medical cannabis operations in Jamaica.</a:t>
            </a:r>
          </a:p>
          <a:p>
            <a:pPr>
              <a:buClr>
                <a:schemeClr val="bg2">
                  <a:lumMod val="50000"/>
                </a:schemeClr>
              </a:buClr>
              <a:buFont typeface="Arial" charset="0"/>
              <a:buChar char="•"/>
            </a:pPr>
            <a:endParaRPr lang="en-US" sz="1400" dirty="0">
              <a:solidFill>
                <a:srgbClr val="2F363C"/>
              </a:solidFill>
              <a:latin typeface="Times-Roman" charset="0"/>
            </a:endParaRPr>
          </a:p>
          <a:p>
            <a:pPr>
              <a:buClr>
                <a:schemeClr val="bg2">
                  <a:lumMod val="50000"/>
                </a:schemeClr>
              </a:buClr>
              <a:buFont typeface="Arial" charset="0"/>
              <a:buChar char="•"/>
            </a:pPr>
            <a:r>
              <a:rPr lang="en-US" sz="1400" b="1" u="sng" dirty="0" err="1">
                <a:solidFill>
                  <a:srgbClr val="2F363C"/>
                </a:solidFill>
                <a:latin typeface="Times-Roman" charset="0"/>
              </a:rPr>
              <a:t>MediPharm</a:t>
            </a:r>
            <a:r>
              <a:rPr lang="en-US" sz="1400" b="1" u="sng" dirty="0">
                <a:solidFill>
                  <a:srgbClr val="2F363C"/>
                </a:solidFill>
                <a:latin typeface="Times-Roman" charset="0"/>
              </a:rPr>
              <a:t> Labs Corp.:</a:t>
            </a:r>
            <a:r>
              <a:rPr lang="en-US" sz="1400" b="1" dirty="0">
                <a:solidFill>
                  <a:srgbClr val="2F363C"/>
                </a:solidFill>
                <a:latin typeface="Times-Roman" charset="0"/>
              </a:rPr>
              <a:t> </a:t>
            </a:r>
            <a:r>
              <a:rPr lang="en-US" sz="1400" dirty="0">
                <a:solidFill>
                  <a:srgbClr val="2F363C"/>
                </a:solidFill>
                <a:latin typeface="Times-Roman" charset="0"/>
              </a:rPr>
              <a:t>In May 2019 entered a U.S. led opioid clinical research trial to develop FDA approved CBD </a:t>
            </a:r>
            <a:r>
              <a:rPr lang="en-US" sz="1400" dirty="0" err="1">
                <a:solidFill>
                  <a:srgbClr val="2F363C"/>
                </a:solidFill>
                <a:latin typeface="Times-Roman" charset="0"/>
              </a:rPr>
              <a:t>gelcaps</a:t>
            </a:r>
            <a:endParaRPr lang="en-US" sz="1400" b="1" dirty="0">
              <a:solidFill>
                <a:srgbClr val="2F363C"/>
              </a:solidFill>
              <a:latin typeface="Times-Roman" charset="0"/>
            </a:endParaRPr>
          </a:p>
          <a:p>
            <a:pPr>
              <a:buFont typeface="Arial" charset="0"/>
              <a:buChar char="•"/>
            </a:pP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12</a:t>
            </a:fld>
            <a:endParaRPr lang="uk-UA"/>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89" y="4729761"/>
            <a:ext cx="350199" cy="333783"/>
          </a:xfrm>
          <a:prstGeom prst="rect">
            <a:avLst/>
          </a:prstGeom>
        </p:spPr>
      </p:pic>
    </p:spTree>
    <p:extLst>
      <p:ext uri="{BB962C8B-B14F-4D97-AF65-F5344CB8AC3E}">
        <p14:creationId xmlns:p14="http://schemas.microsoft.com/office/powerpoint/2010/main" val="50864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54000">
              <a:schemeClr val="bg2">
                <a:tint val="90000"/>
                <a:satMod val="92000"/>
                <a:lumMod val="120000"/>
              </a:schemeClr>
            </a:gs>
            <a:gs pos="100000">
              <a:schemeClr val="bg2">
                <a:shade val="98000"/>
                <a:satMod val="120000"/>
                <a:lumMod val="98000"/>
              </a:schemeClr>
            </a:gs>
          </a:gsLst>
          <a:lin ang="3900000" scaled="0"/>
          <a:tileRect/>
        </a:gradFill>
        <a:effectLst/>
      </p:bgPr>
    </p:bg>
    <p:spTree>
      <p:nvGrpSpPr>
        <p:cNvPr id="1" name="Shape 103"/>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FAA1C7-C2A5-4F3A-8937-86B803D2F111}"/>
              </a:ext>
            </a:extLst>
          </p:cNvPr>
          <p:cNvSpPr>
            <a:spLocks noGrp="1"/>
          </p:cNvSpPr>
          <p:nvPr>
            <p:ph type="sldNum" idx="12"/>
          </p:nvPr>
        </p:nvSpPr>
        <p:spPr>
          <a:xfrm>
            <a:off x="8595300" y="4734295"/>
            <a:ext cx="548700" cy="393600"/>
          </a:xfrm>
        </p:spPr>
        <p:txBody>
          <a:bodyPr/>
          <a:lstStyle/>
          <a:p>
            <a:pPr marL="0" lvl="0" indent="0">
              <a:spcBef>
                <a:spcPts val="0"/>
              </a:spcBef>
              <a:spcAft>
                <a:spcPts val="0"/>
              </a:spcAft>
              <a:buNone/>
            </a:pPr>
            <a:fld id="{00000000-1234-1234-1234-123412341234}" type="slidenum">
              <a:rPr lang="en" smtClean="0">
                <a:solidFill>
                  <a:srgbClr val="008E40"/>
                </a:solidFill>
              </a:rPr>
              <a:t>13</a:t>
            </a:fld>
            <a:endParaRPr lang="en" dirty="0">
              <a:solidFill>
                <a:srgbClr val="008E4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89" y="4729761"/>
            <a:ext cx="350199" cy="333783"/>
          </a:xfrm>
          <a:prstGeom prst="rect">
            <a:avLst/>
          </a:prstGeom>
        </p:spPr>
      </p:pic>
      <p:sp>
        <p:nvSpPr>
          <p:cNvPr id="10" name="Title 1"/>
          <p:cNvSpPr>
            <a:spLocks noGrp="1"/>
          </p:cNvSpPr>
          <p:nvPr>
            <p:ph type="title"/>
          </p:nvPr>
        </p:nvSpPr>
        <p:spPr>
          <a:xfrm>
            <a:off x="89989" y="251473"/>
            <a:ext cx="8520600" cy="572700"/>
          </a:xfrm>
        </p:spPr>
        <p:txBody>
          <a:bodyPr>
            <a:normAutofit fontScale="90000"/>
          </a:bodyPr>
          <a:lstStyle/>
          <a:p>
            <a:r>
              <a:rPr lang="en-US" b="1" dirty="0">
                <a:solidFill>
                  <a:srgbClr val="076F09"/>
                </a:solidFill>
              </a:rPr>
              <a:t>OBSTACLES CAN TRIP UP THE UNWARY</a:t>
            </a:r>
          </a:p>
        </p:txBody>
      </p:sp>
      <p:sp>
        <p:nvSpPr>
          <p:cNvPr id="4" name="Rectangle 3">
            <a:extLst>
              <a:ext uri="{FF2B5EF4-FFF2-40B4-BE49-F238E27FC236}">
                <a16:creationId xmlns:a16="http://schemas.microsoft.com/office/drawing/2014/main" id="{BCF64D50-9FEA-4CB3-BF4A-CF9F2FB5ED74}"/>
              </a:ext>
            </a:extLst>
          </p:cNvPr>
          <p:cNvSpPr/>
          <p:nvPr/>
        </p:nvSpPr>
        <p:spPr>
          <a:xfrm>
            <a:off x="172138" y="824173"/>
            <a:ext cx="8588913" cy="577081"/>
          </a:xfrm>
          <a:prstGeom prst="rect">
            <a:avLst/>
          </a:prstGeom>
        </p:spPr>
        <p:txBody>
          <a:bodyPr wrap="square">
            <a:spAutoFit/>
          </a:bodyPr>
          <a:lstStyle/>
          <a:p>
            <a:r>
              <a:rPr lang="en-US" sz="1050" i="1" dirty="0"/>
              <a:t>Opportunities abound, though under-developed regulations, varying attitudes and wide-ranging skills and professionalism of operators can lead to uncharted waters for many companies.  Cannabis companies will need to stay on top of issues that could spell trouble and put unwelcome obstacles in their way</a:t>
            </a:r>
          </a:p>
        </p:txBody>
      </p:sp>
      <p:sp>
        <p:nvSpPr>
          <p:cNvPr id="7" name="Rectangle 6">
            <a:extLst>
              <a:ext uri="{FF2B5EF4-FFF2-40B4-BE49-F238E27FC236}">
                <a16:creationId xmlns:a16="http://schemas.microsoft.com/office/drawing/2014/main" id="{58812560-6A88-4400-ADFA-2F470BB75B23}"/>
              </a:ext>
            </a:extLst>
          </p:cNvPr>
          <p:cNvSpPr/>
          <p:nvPr/>
        </p:nvSpPr>
        <p:spPr>
          <a:xfrm>
            <a:off x="264695" y="1556818"/>
            <a:ext cx="8345894" cy="3000821"/>
          </a:xfrm>
          <a:prstGeom prst="rect">
            <a:avLst/>
          </a:prstGeom>
        </p:spPr>
        <p:txBody>
          <a:bodyPr wrap="square">
            <a:spAutoFit/>
          </a:bodyPr>
          <a:lstStyle/>
          <a:p>
            <a:r>
              <a:rPr lang="en-US" sz="1050" b="1" dirty="0">
                <a:solidFill>
                  <a:srgbClr val="117F43"/>
                </a:solidFill>
              </a:rPr>
              <a:t>LEGAL HURDLES – </a:t>
            </a:r>
            <a:r>
              <a:rPr lang="en-US" sz="1050" dirty="0">
                <a:solidFill>
                  <a:srgbClr val="117F43"/>
                </a:solidFill>
              </a:rPr>
              <a:t>Government restrictions on the movement of funds can pose a major challenge for cannabis businesses.</a:t>
            </a:r>
          </a:p>
          <a:p>
            <a:pPr marL="171450" indent="-171450">
              <a:buFont typeface="Arial" panose="020B0604020202020204" pitchFamily="34" charset="0"/>
              <a:buChar char="•"/>
            </a:pPr>
            <a:r>
              <a:rPr lang="en-US" sz="1050" dirty="0"/>
              <a:t>US cannabis companies, for example, struggle with US banks’ unwillingness to do business with them. And a country’s restrictions can even interfere with companies’ ability to do business outside that country—as cannabis firms attempting to transfer money from point A to point B via the US can discover.</a:t>
            </a:r>
          </a:p>
          <a:p>
            <a:pPr marL="171450" indent="-171450">
              <a:buFont typeface="Arial" panose="020B0604020202020204" pitchFamily="34" charset="0"/>
              <a:buChar char="•"/>
            </a:pPr>
            <a:endParaRPr lang="en-US" sz="1050" dirty="0"/>
          </a:p>
          <a:p>
            <a:r>
              <a:rPr lang="en-US" sz="1050" b="1" dirty="0">
                <a:solidFill>
                  <a:srgbClr val="117F43"/>
                </a:solidFill>
              </a:rPr>
              <a:t>EXECUTION RISK – </a:t>
            </a:r>
            <a:r>
              <a:rPr lang="en-US" sz="1050" dirty="0">
                <a:solidFill>
                  <a:srgbClr val="117F43"/>
                </a:solidFill>
              </a:rPr>
              <a:t>Doing business internationally is significantly more complex than doing so domestically at the best of times — much less when dealing with a highly regulated, formerly illicit product like cannabis. </a:t>
            </a:r>
          </a:p>
          <a:p>
            <a:pPr marL="171450" indent="-171450">
              <a:buFont typeface="Arial" panose="020B0604020202020204" pitchFamily="34" charset="0"/>
              <a:buChar char="•"/>
            </a:pPr>
            <a:r>
              <a:rPr lang="en-US" sz="1050" dirty="0"/>
              <a:t>Companies venturing abroad must understand, monitor and manage their execution risk to ensure they know what they’re getting into, and manage the project effectively to make sure they achieve the desired outcome.</a:t>
            </a:r>
          </a:p>
          <a:p>
            <a:pPr marL="171450" indent="-171450">
              <a:buFont typeface="Arial" panose="020B0604020202020204" pitchFamily="34" charset="0"/>
              <a:buChar char="•"/>
            </a:pPr>
            <a:endParaRPr lang="en-US" sz="1050" dirty="0"/>
          </a:p>
          <a:p>
            <a:r>
              <a:rPr lang="en-US" sz="1050" b="1" dirty="0">
                <a:solidFill>
                  <a:srgbClr val="117F43"/>
                </a:solidFill>
              </a:rPr>
              <a:t>TAXATION – </a:t>
            </a:r>
            <a:r>
              <a:rPr lang="en-US" sz="1050" dirty="0">
                <a:solidFill>
                  <a:srgbClr val="117F43"/>
                </a:solidFill>
              </a:rPr>
              <a:t>If taxes are set too high, customers may not buy legal product; businesses falter, governments don’t generate anticipated revenue, and illicit trade thrives.</a:t>
            </a:r>
            <a:r>
              <a:rPr lang="en-US" sz="1050" dirty="0"/>
              <a:t> </a:t>
            </a:r>
          </a:p>
          <a:p>
            <a:pPr marL="171450" indent="-171450">
              <a:buFont typeface="Arial" panose="020B0604020202020204" pitchFamily="34" charset="0"/>
              <a:buChar char="•"/>
            </a:pPr>
            <a:r>
              <a:rPr lang="en-US" sz="1050" dirty="0"/>
              <a:t>Companies need to understand local cannabis taxation when pursuing global opportunities</a:t>
            </a:r>
          </a:p>
          <a:p>
            <a:pPr marL="171450" indent="-171450">
              <a:buFont typeface="Arial" panose="020B0604020202020204" pitchFamily="34" charset="0"/>
              <a:buChar char="•"/>
            </a:pPr>
            <a:endParaRPr lang="en-US" sz="1050" dirty="0"/>
          </a:p>
          <a:p>
            <a:r>
              <a:rPr lang="en-US" sz="1050" b="1" dirty="0">
                <a:solidFill>
                  <a:srgbClr val="117F43"/>
                </a:solidFill>
              </a:rPr>
              <a:t>TRAVEL – </a:t>
            </a:r>
            <a:r>
              <a:rPr lang="en-US" sz="1050" dirty="0">
                <a:solidFill>
                  <a:srgbClr val="117F43"/>
                </a:solidFill>
              </a:rPr>
              <a:t>Cannabis remains illegal in many countries, which can cause problems for cannabis company owners, employees and investors. </a:t>
            </a:r>
          </a:p>
          <a:p>
            <a:pPr marL="228600" indent="-228600">
              <a:buFont typeface="Arial" panose="020B0604020202020204" pitchFamily="34" charset="0"/>
              <a:buChar char="•"/>
            </a:pPr>
            <a:r>
              <a:rPr lang="en-US" sz="1050" dirty="0"/>
              <a:t>For example, under US federal laws, Canadians can be denied US entry not only for using cannabis but for travelling on cannabis-related business. That can interfere with efforts to pursue opportunities around the world, not just the US.</a:t>
            </a:r>
            <a:endParaRPr lang="en-CA" sz="1050" dirty="0"/>
          </a:p>
        </p:txBody>
      </p:sp>
    </p:spTree>
    <p:extLst>
      <p:ext uri="{BB962C8B-B14F-4D97-AF65-F5344CB8AC3E}">
        <p14:creationId xmlns:p14="http://schemas.microsoft.com/office/powerpoint/2010/main" val="2953650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7990" b="12453"/>
          <a:stretch/>
        </p:blipFill>
        <p:spPr>
          <a:xfrm>
            <a:off x="0" y="-4763"/>
            <a:ext cx="9144000" cy="5143500"/>
          </a:xfrm>
          <a:prstGeom prst="rect">
            <a:avLst/>
          </a:prstGeom>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p:spPr>
      </p:pic>
      <p:sp>
        <p:nvSpPr>
          <p:cNvPr id="3" name="Rectangle 2"/>
          <p:cNvSpPr/>
          <p:nvPr/>
        </p:nvSpPr>
        <p:spPr>
          <a:xfrm>
            <a:off x="0" y="3541077"/>
            <a:ext cx="9144000" cy="1597660"/>
          </a:xfrm>
          <a:prstGeom prst="rect">
            <a:avLst/>
          </a:prstGeom>
          <a:solidFill>
            <a:srgbClr val="BFD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Shape 266"/>
          <p:cNvSpPr txBox="1"/>
          <p:nvPr/>
        </p:nvSpPr>
        <p:spPr>
          <a:xfrm>
            <a:off x="2094805" y="3649201"/>
            <a:ext cx="2377440" cy="96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1"/>
                </a:solidFill>
                <a:latin typeface="+mn-lt"/>
                <a:ea typeface="Nunito"/>
                <a:cs typeface="Nunito"/>
                <a:sym typeface="Nunito"/>
              </a:rPr>
              <a:t>Ray Rasouli</a:t>
            </a:r>
            <a:endParaRPr dirty="0">
              <a:solidFill>
                <a:schemeClr val="tx1"/>
              </a:solidFill>
              <a:latin typeface="+mn-lt"/>
              <a:ea typeface="Nunito"/>
              <a:cs typeface="Nunito"/>
              <a:sym typeface="Nunito"/>
            </a:endParaRPr>
          </a:p>
          <a:p>
            <a:pPr marL="0" lvl="0" indent="0" algn="ctr" rtl="0">
              <a:spcBef>
                <a:spcPts val="0"/>
              </a:spcBef>
              <a:spcAft>
                <a:spcPts val="0"/>
              </a:spcAft>
              <a:buNone/>
            </a:pPr>
            <a:r>
              <a:rPr lang="en" dirty="0">
                <a:solidFill>
                  <a:schemeClr val="tx1"/>
                </a:solidFill>
                <a:latin typeface="+mn-lt"/>
                <a:ea typeface="Nunito"/>
                <a:cs typeface="Nunito"/>
                <a:sym typeface="Nunito"/>
              </a:rPr>
              <a:t>CEO</a:t>
            </a:r>
            <a:endParaRPr dirty="0">
              <a:solidFill>
                <a:schemeClr val="tx1"/>
              </a:solidFill>
              <a:latin typeface="+mn-lt"/>
              <a:ea typeface="Nunito"/>
              <a:cs typeface="Nunito"/>
              <a:sym typeface="Nunito"/>
            </a:endParaRPr>
          </a:p>
          <a:p>
            <a:pPr marL="0" lvl="0" indent="0" algn="ctr" rtl="0">
              <a:spcBef>
                <a:spcPts val="0"/>
              </a:spcBef>
              <a:spcAft>
                <a:spcPts val="0"/>
              </a:spcAft>
              <a:buNone/>
            </a:pPr>
            <a:r>
              <a:rPr lang="en" sz="1000" dirty="0" err="1">
                <a:solidFill>
                  <a:schemeClr val="tx1"/>
                </a:solidFill>
                <a:latin typeface="+mn-lt"/>
                <a:ea typeface="Nunito"/>
                <a:cs typeface="Nunito"/>
                <a:sym typeface="Nunito"/>
              </a:rPr>
              <a:t>rrasouli</a:t>
            </a:r>
            <a:r>
              <a:rPr lang="en" sz="1000" dirty="0">
                <a:solidFill>
                  <a:schemeClr val="tx1"/>
                </a:solidFill>
                <a:latin typeface="+mn-lt"/>
                <a:ea typeface="Nunito"/>
                <a:cs typeface="Nunito"/>
                <a:sym typeface="Nunito"/>
              </a:rPr>
              <a:t>@</a:t>
            </a:r>
            <a:r>
              <a:rPr lang="en-CA" sz="1000" dirty="0" err="1">
                <a:solidFill>
                  <a:schemeClr val="tx1"/>
                </a:solidFill>
                <a:latin typeface="+mn-lt"/>
                <a:ea typeface="Nunito"/>
                <a:cs typeface="Nunito"/>
                <a:sym typeface="Nunito"/>
              </a:rPr>
              <a:t>cannapiece</a:t>
            </a:r>
            <a:r>
              <a:rPr lang="en" sz="1000" dirty="0">
                <a:solidFill>
                  <a:schemeClr val="tx1"/>
                </a:solidFill>
                <a:latin typeface="+mn-lt"/>
                <a:ea typeface="Nunito"/>
                <a:cs typeface="Nunito"/>
                <a:sym typeface="Nunito"/>
              </a:rPr>
              <a:t>.c</a:t>
            </a:r>
            <a:r>
              <a:rPr lang="en-CA" sz="1000" dirty="0">
                <a:solidFill>
                  <a:schemeClr val="tx1"/>
                </a:solidFill>
                <a:latin typeface="+mn-lt"/>
                <a:ea typeface="Nunito"/>
                <a:cs typeface="Nunito"/>
                <a:sym typeface="Nunito"/>
              </a:rPr>
              <a:t>a</a:t>
            </a:r>
            <a:endParaRPr sz="1000" dirty="0">
              <a:solidFill>
                <a:schemeClr val="tx1"/>
              </a:solidFill>
              <a:latin typeface="+mn-lt"/>
              <a:ea typeface="Nunito"/>
              <a:cs typeface="Nunito"/>
              <a:sym typeface="Nunito"/>
            </a:endParaRPr>
          </a:p>
          <a:p>
            <a:pPr marL="0" lvl="0" indent="0" algn="ctr" rtl="0">
              <a:spcBef>
                <a:spcPts val="0"/>
              </a:spcBef>
              <a:spcAft>
                <a:spcPts val="0"/>
              </a:spcAft>
              <a:buNone/>
            </a:pPr>
            <a:r>
              <a:rPr lang="en" sz="1000" dirty="0">
                <a:solidFill>
                  <a:schemeClr val="tx1"/>
                </a:solidFill>
                <a:latin typeface="+mn-lt"/>
                <a:ea typeface="Nunito"/>
                <a:cs typeface="Nunito"/>
                <a:sym typeface="Nunito"/>
              </a:rPr>
              <a:t>(647) 884 9420</a:t>
            </a:r>
          </a:p>
          <a:p>
            <a:pPr lvl="0" algn="ctr"/>
            <a:endParaRPr sz="1000" dirty="0">
              <a:solidFill>
                <a:schemeClr val="tx1"/>
              </a:solidFill>
              <a:latin typeface="+mn-lt"/>
              <a:ea typeface="Nunito"/>
              <a:cs typeface="Nunito"/>
              <a:sym typeface="Nunito"/>
            </a:endParaRPr>
          </a:p>
        </p:txBody>
      </p:sp>
      <p:sp>
        <p:nvSpPr>
          <p:cNvPr id="267" name="Shape 267"/>
          <p:cNvSpPr txBox="1"/>
          <p:nvPr/>
        </p:nvSpPr>
        <p:spPr>
          <a:xfrm>
            <a:off x="4671756" y="3730315"/>
            <a:ext cx="2376564" cy="96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tx1"/>
                </a:solidFill>
                <a:latin typeface="+mn-lt"/>
                <a:ea typeface="Nunito"/>
                <a:cs typeface="Nunito"/>
                <a:sym typeface="Nunito"/>
              </a:rPr>
              <a:t>Rodney Davis</a:t>
            </a:r>
            <a:endParaRPr sz="1800" dirty="0">
              <a:solidFill>
                <a:schemeClr val="tx1"/>
              </a:solidFill>
              <a:latin typeface="+mn-lt"/>
              <a:ea typeface="Nunito"/>
              <a:cs typeface="Nunito"/>
              <a:sym typeface="Nunito"/>
            </a:endParaRPr>
          </a:p>
          <a:p>
            <a:pPr marL="0" lvl="0" indent="0" algn="ctr" rtl="0">
              <a:spcBef>
                <a:spcPts val="0"/>
              </a:spcBef>
              <a:spcAft>
                <a:spcPts val="0"/>
              </a:spcAft>
              <a:buNone/>
            </a:pPr>
            <a:r>
              <a:rPr lang="en" dirty="0">
                <a:solidFill>
                  <a:schemeClr val="tx1"/>
                </a:solidFill>
                <a:latin typeface="+mn-lt"/>
                <a:ea typeface="Nunito"/>
                <a:cs typeface="Nunito"/>
                <a:sym typeface="Nunito"/>
              </a:rPr>
              <a:t>CFO</a:t>
            </a:r>
            <a:endParaRPr dirty="0">
              <a:solidFill>
                <a:schemeClr val="tx1"/>
              </a:solidFill>
              <a:latin typeface="+mn-lt"/>
              <a:ea typeface="Nunito"/>
              <a:cs typeface="Nunito"/>
              <a:sym typeface="Nunito"/>
            </a:endParaRPr>
          </a:p>
          <a:p>
            <a:pPr marL="0" lvl="0" indent="0" algn="ctr" rtl="0">
              <a:spcBef>
                <a:spcPts val="0"/>
              </a:spcBef>
              <a:spcAft>
                <a:spcPts val="0"/>
              </a:spcAft>
              <a:buNone/>
            </a:pPr>
            <a:r>
              <a:rPr lang="en" sz="1000" dirty="0">
                <a:solidFill>
                  <a:schemeClr val="tx1"/>
                </a:solidFill>
                <a:latin typeface="+mn-lt"/>
                <a:ea typeface="Nunito"/>
                <a:cs typeface="Nunito"/>
                <a:sym typeface="Nunito"/>
              </a:rPr>
              <a:t>rodney@cannapiece.ca</a:t>
            </a:r>
            <a:endParaRPr sz="1000" dirty="0">
              <a:solidFill>
                <a:schemeClr val="tx1"/>
              </a:solidFill>
              <a:latin typeface="+mn-lt"/>
              <a:ea typeface="Nunito"/>
              <a:cs typeface="Nunito"/>
              <a:sym typeface="Nunito"/>
            </a:endParaRPr>
          </a:p>
          <a:p>
            <a:pPr marL="0" lvl="0" indent="0" algn="ctr" rtl="0">
              <a:spcBef>
                <a:spcPts val="0"/>
              </a:spcBef>
              <a:spcAft>
                <a:spcPts val="0"/>
              </a:spcAft>
              <a:buNone/>
            </a:pPr>
            <a:r>
              <a:rPr lang="en" sz="1000" dirty="0">
                <a:solidFill>
                  <a:schemeClr val="tx1"/>
                </a:solidFill>
                <a:latin typeface="+mn-lt"/>
                <a:ea typeface="Nunito"/>
                <a:cs typeface="Nunito"/>
                <a:sym typeface="Nunito"/>
              </a:rPr>
              <a:t>(647) 966 3772</a:t>
            </a:r>
          </a:p>
          <a:p>
            <a:pPr algn="ctr"/>
            <a:endParaRPr lang="en-US" sz="1000" dirty="0">
              <a:ea typeface="Nunito"/>
              <a:cs typeface="Nunito"/>
              <a:sym typeface="Nunito"/>
            </a:endParaRPr>
          </a:p>
          <a:p>
            <a:pPr marL="0" lvl="0" indent="0" algn="ctr" rtl="0">
              <a:spcBef>
                <a:spcPts val="0"/>
              </a:spcBef>
              <a:spcAft>
                <a:spcPts val="0"/>
              </a:spcAft>
              <a:buNone/>
            </a:pPr>
            <a:endParaRPr sz="1100" dirty="0">
              <a:solidFill>
                <a:schemeClr val="tx1"/>
              </a:solidFill>
              <a:latin typeface="+mn-lt"/>
              <a:ea typeface="Nunito"/>
              <a:cs typeface="Nunito"/>
              <a:sym typeface="Nunito"/>
            </a:endParaRPr>
          </a:p>
        </p:txBody>
      </p:sp>
      <p:cxnSp>
        <p:nvCxnSpPr>
          <p:cNvPr id="4" name="Straight Connector 3"/>
          <p:cNvCxnSpPr>
            <a:cxnSpLocks/>
          </p:cNvCxnSpPr>
          <p:nvPr/>
        </p:nvCxnSpPr>
        <p:spPr>
          <a:xfrm>
            <a:off x="4572000" y="3649201"/>
            <a:ext cx="0" cy="960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EC330B4C-D28D-46E3-93B6-8F85EC1D1246" descr="92848982-2C03-455A-8D0F-B9AD85A26370@no-domain-set">
            <a:extLst>
              <a:ext uri="{FF2B5EF4-FFF2-40B4-BE49-F238E27FC236}">
                <a16:creationId xmlns:a16="http://schemas.microsoft.com/office/drawing/2014/main" id="{F7E11FCF-D441-4F42-B88A-5DB15070D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7460" y="800862"/>
            <a:ext cx="2249077" cy="21519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53D8EE7-5B9B-4B4D-B187-37819E4ED285}"/>
              </a:ext>
            </a:extLst>
          </p:cNvPr>
          <p:cNvSpPr txBox="1"/>
          <p:nvPr/>
        </p:nvSpPr>
        <p:spPr>
          <a:xfrm>
            <a:off x="1828803" y="4717625"/>
            <a:ext cx="5486393" cy="276999"/>
          </a:xfrm>
          <a:prstGeom prst="rect">
            <a:avLst/>
          </a:prstGeom>
          <a:noFill/>
        </p:spPr>
        <p:txBody>
          <a:bodyPr wrap="square" rtlCol="0">
            <a:spAutoFit/>
          </a:bodyPr>
          <a:lstStyle/>
          <a:p>
            <a:r>
              <a:rPr lang="en-US" sz="1200" i="1" dirty="0"/>
              <a:t>100 Allstate Parkway, Suite 201  Markham, ON L3R 6H3  (844) 447- 6922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duotone>
              <a:prstClr val="black"/>
              <a:schemeClr val="accent5">
                <a:tint val="45000"/>
                <a:satMod val="400000"/>
              </a:schemeClr>
            </a:duotone>
          </a:blip>
          <a:srcRect/>
          <a:stretch>
            <a:fillRect t="-10000" b="-10000"/>
          </a:stretch>
        </a:blipFill>
        <a:effectLst/>
      </p:bgPr>
    </p:bg>
    <p:spTree>
      <p:nvGrpSpPr>
        <p:cNvPr id="1" name="Shape 67"/>
        <p:cNvGrpSpPr/>
        <p:nvPr/>
      </p:nvGrpSpPr>
      <p:grpSpPr>
        <a:xfrm>
          <a:off x="0" y="0"/>
          <a:ext cx="0" cy="0"/>
          <a:chOff x="0" y="0"/>
          <a:chExt cx="0" cy="0"/>
        </a:xfrm>
      </p:grpSpPr>
      <p:sp>
        <p:nvSpPr>
          <p:cNvPr id="14" name="Rectangle 13"/>
          <p:cNvSpPr/>
          <p:nvPr/>
        </p:nvSpPr>
        <p:spPr>
          <a:xfrm>
            <a:off x="5341121" y="0"/>
            <a:ext cx="3802879" cy="51435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2">
            <a:extLst>
              <a:ext uri="{FF2B5EF4-FFF2-40B4-BE49-F238E27FC236}">
                <a16:creationId xmlns:a16="http://schemas.microsoft.com/office/drawing/2014/main" id="{674AD86A-FAAC-429A-A987-A333844B0AA6}"/>
              </a:ext>
            </a:extLst>
          </p:cNvPr>
          <p:cNvSpPr>
            <a:spLocks noGrp="1"/>
          </p:cNvSpPr>
          <p:nvPr>
            <p:ph type="sldNum" idx="12"/>
          </p:nvPr>
        </p:nvSpPr>
        <p:spPr>
          <a:xfrm>
            <a:off x="8595300" y="4734295"/>
            <a:ext cx="548700" cy="393600"/>
          </a:xfrm>
        </p:spPr>
        <p:txBody>
          <a:bodyPr/>
          <a:lstStyle/>
          <a:p>
            <a:pPr marL="0" lvl="0" indent="0">
              <a:spcBef>
                <a:spcPts val="0"/>
              </a:spcBef>
              <a:spcAft>
                <a:spcPts val="0"/>
              </a:spcAft>
              <a:buNone/>
            </a:pPr>
            <a:fld id="{00000000-1234-1234-1234-123412341234}" type="slidenum">
              <a:rPr lang="en" smtClean="0"/>
              <a:t>2</a:t>
            </a:fld>
            <a:endParaRPr lang="en"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89" y="4729761"/>
            <a:ext cx="350199" cy="333783"/>
          </a:xfrm>
          <a:prstGeom prst="rect">
            <a:avLst/>
          </a:prstGeom>
        </p:spPr>
      </p:pic>
      <p:sp>
        <p:nvSpPr>
          <p:cNvPr id="4" name="Text Placeholder 3">
            <a:extLst>
              <a:ext uri="{FF2B5EF4-FFF2-40B4-BE49-F238E27FC236}">
                <a16:creationId xmlns:a16="http://schemas.microsoft.com/office/drawing/2014/main" id="{8436F5A8-DD8D-473C-A93A-CB969215785B}"/>
              </a:ext>
            </a:extLst>
          </p:cNvPr>
          <p:cNvSpPr>
            <a:spLocks noGrp="1"/>
          </p:cNvSpPr>
          <p:nvPr>
            <p:ph type="body" idx="1"/>
          </p:nvPr>
        </p:nvSpPr>
        <p:spPr>
          <a:xfrm>
            <a:off x="5633909" y="181185"/>
            <a:ext cx="3273871" cy="4832409"/>
          </a:xfrm>
        </p:spPr>
        <p:txBody>
          <a:bodyPr>
            <a:noAutofit/>
          </a:bodyPr>
          <a:lstStyle/>
          <a:p>
            <a:pPr marL="0" lvl="0" indent="0" algn="just">
              <a:buClr>
                <a:schemeClr val="dk1"/>
              </a:buClr>
              <a:buSzPts val="1100"/>
              <a:buNone/>
            </a:pPr>
            <a:r>
              <a:rPr lang="en-US" sz="900" b="1" dirty="0">
                <a:solidFill>
                  <a:srgbClr val="008E40"/>
                </a:solidFill>
                <a:ea typeface="Nunito"/>
                <a:cs typeface="Nunito"/>
                <a:sym typeface="Nunito"/>
              </a:rPr>
              <a:t>CannaPiece Group </a:t>
            </a:r>
            <a:r>
              <a:rPr lang="en-US" sz="900" dirty="0">
                <a:solidFill>
                  <a:schemeClr val="tx1"/>
                </a:solidFill>
                <a:ea typeface="Nunito"/>
                <a:cs typeface="Nunito"/>
                <a:sym typeface="Nunito"/>
              </a:rPr>
              <a:t>was established in May 2018 to capitalize on recent Canadian legislative developments related to the cultivation and distribution of medical cannabis. The Canadian industry is continuously being affected by legislation, changes to local and international markets and developments in the uses and acceptance of cannabis.</a:t>
            </a:r>
          </a:p>
          <a:p>
            <a:pPr marL="0" lvl="0" indent="0" algn="just">
              <a:buClr>
                <a:schemeClr val="dk1"/>
              </a:buClr>
              <a:buSzPts val="1100"/>
              <a:buNone/>
            </a:pPr>
            <a:endParaRPr lang="en-US" sz="900" dirty="0">
              <a:solidFill>
                <a:schemeClr val="tx1"/>
              </a:solidFill>
              <a:ea typeface="Nunito"/>
              <a:cs typeface="Nunito"/>
              <a:sym typeface="Nunito"/>
            </a:endParaRPr>
          </a:p>
          <a:p>
            <a:pPr marL="0" lvl="0" indent="0" algn="just">
              <a:buClr>
                <a:schemeClr val="dk1"/>
              </a:buClr>
              <a:buSzPts val="1100"/>
              <a:buNone/>
            </a:pPr>
            <a:r>
              <a:rPr lang="en-US" sz="900" dirty="0">
                <a:solidFill>
                  <a:schemeClr val="tx1"/>
                </a:solidFill>
                <a:ea typeface="Nunito"/>
                <a:cs typeface="Nunito"/>
                <a:sym typeface="Nunito"/>
              </a:rPr>
              <a:t>In April 2017, the Canadian government and Health Canada introduced Bill C-45 to amend the existing ACMPR regulations to allow for the granting of </a:t>
            </a:r>
            <a:r>
              <a:rPr lang="en-US" sz="900" b="1" dirty="0">
                <a:solidFill>
                  <a:srgbClr val="008E40"/>
                </a:solidFill>
                <a:ea typeface="Nunito"/>
                <a:cs typeface="Nunito"/>
                <a:sym typeface="Nunito"/>
              </a:rPr>
              <a:t>Micro Grow Cultivators (MGC) </a:t>
            </a:r>
            <a:r>
              <a:rPr lang="en-US" sz="900" dirty="0">
                <a:solidFill>
                  <a:schemeClr val="tx1"/>
                </a:solidFill>
                <a:ea typeface="Nunito"/>
                <a:cs typeface="Nunito"/>
                <a:sym typeface="Nunito"/>
              </a:rPr>
              <a:t>licenses to small companies and individuals.  The new regulations will permit MGCs to grow and sell cannabis to other licensed producers, licensed retailors and storefront dispensaries, where applicable.</a:t>
            </a:r>
          </a:p>
          <a:p>
            <a:pPr marL="0" indent="0" algn="just">
              <a:buClr>
                <a:schemeClr val="dk1"/>
              </a:buClr>
              <a:buSzPts val="1100"/>
              <a:buNone/>
            </a:pPr>
            <a:endParaRPr lang="en-US" sz="900" dirty="0">
              <a:solidFill>
                <a:schemeClr val="tx1"/>
              </a:solidFill>
              <a:sym typeface="Nunito"/>
            </a:endParaRPr>
          </a:p>
          <a:p>
            <a:pPr marL="0" indent="0" algn="just">
              <a:buClr>
                <a:schemeClr val="dk1"/>
              </a:buClr>
              <a:buSzPts val="1100"/>
              <a:buNone/>
            </a:pPr>
            <a:r>
              <a:rPr lang="en-US" sz="900" b="1" dirty="0">
                <a:solidFill>
                  <a:srgbClr val="008E40"/>
                </a:solidFill>
              </a:rPr>
              <a:t>Our Mission</a:t>
            </a:r>
            <a:endParaRPr lang="en-US" sz="900" dirty="0">
              <a:solidFill>
                <a:schemeClr val="tx1"/>
              </a:solidFill>
              <a:ea typeface="Nunito"/>
              <a:cs typeface="Nunito"/>
              <a:sym typeface="Nunito"/>
            </a:endParaRPr>
          </a:p>
          <a:p>
            <a:pPr marL="0" lvl="0" indent="0" algn="just">
              <a:buClr>
                <a:schemeClr val="dk1"/>
              </a:buClr>
              <a:buSzPts val="1100"/>
              <a:buNone/>
            </a:pPr>
            <a:r>
              <a:rPr lang="en-US" sz="900" dirty="0">
                <a:solidFill>
                  <a:schemeClr val="tx1"/>
                </a:solidFill>
                <a:ea typeface="Nunito"/>
                <a:cs typeface="Nunito"/>
                <a:sym typeface="Nunito"/>
              </a:rPr>
              <a:t>“To create a new standard in the cannabis industry as the most trusted &amp; cost-effective licensed producer and operator of co-op grow facilities designed specifically to meet the needs of Canadian Micro Grow Cultivators (MGC).”</a:t>
            </a:r>
          </a:p>
          <a:p>
            <a:pPr marL="0" lvl="0" indent="0" algn="just">
              <a:buClr>
                <a:schemeClr val="dk1"/>
              </a:buClr>
              <a:buSzPts val="1100"/>
              <a:buNone/>
            </a:pPr>
            <a:endParaRPr lang="en-US" sz="900" dirty="0">
              <a:solidFill>
                <a:schemeClr val="tx1"/>
              </a:solidFill>
              <a:ea typeface="Nunito"/>
              <a:cs typeface="Nunito"/>
              <a:sym typeface="Nunito"/>
            </a:endParaRPr>
          </a:p>
          <a:p>
            <a:pPr marL="0" indent="0" algn="just">
              <a:buClr>
                <a:schemeClr val="dk1"/>
              </a:buClr>
              <a:buSzPts val="1100"/>
              <a:buNone/>
            </a:pPr>
            <a:r>
              <a:rPr lang="en-US" sz="900" b="1" dirty="0">
                <a:solidFill>
                  <a:srgbClr val="008E40"/>
                </a:solidFill>
              </a:rPr>
              <a:t>Our Vision</a:t>
            </a:r>
          </a:p>
          <a:p>
            <a:pPr marL="0" lvl="0" indent="0" algn="just">
              <a:buClr>
                <a:schemeClr val="dk1"/>
              </a:buClr>
              <a:buSzPts val="1100"/>
              <a:buNone/>
            </a:pPr>
            <a:r>
              <a:rPr lang="en-US" sz="900" dirty="0">
                <a:solidFill>
                  <a:schemeClr val="tx1"/>
                </a:solidFill>
                <a:ea typeface="Nunito"/>
                <a:cs typeface="Nunito"/>
                <a:sym typeface="Nunito"/>
              </a:rPr>
              <a:t>“Cannapiece Group plans to become the heart of the cannabis grower community and always at the frontier of innovation and superior quality cannabis worldwide”</a:t>
            </a:r>
          </a:p>
          <a:p>
            <a:pPr marL="114300" indent="0">
              <a:buNone/>
            </a:pPr>
            <a:endParaRPr lang="en-US" sz="800" dirty="0"/>
          </a:p>
        </p:txBody>
      </p:sp>
      <p:sp>
        <p:nvSpPr>
          <p:cNvPr id="23" name="Rectangle 22"/>
          <p:cNvSpPr/>
          <p:nvPr/>
        </p:nvSpPr>
        <p:spPr>
          <a:xfrm>
            <a:off x="390876" y="1228399"/>
            <a:ext cx="2768123" cy="1173134"/>
          </a:xfrm>
          <a:prstGeom prst="rect">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93725" y="1446646"/>
            <a:ext cx="3148020" cy="1233751"/>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2" name="TextBox 1"/>
          <p:cNvSpPr txBox="1"/>
          <p:nvPr/>
        </p:nvSpPr>
        <p:spPr>
          <a:xfrm>
            <a:off x="78179" y="1586467"/>
            <a:ext cx="2578118" cy="954107"/>
          </a:xfrm>
          <a:prstGeom prst="rect">
            <a:avLst/>
          </a:prstGeom>
          <a:noFill/>
        </p:spPr>
        <p:txBody>
          <a:bodyPr wrap="square" rtlCol="0">
            <a:spAutoFit/>
          </a:bodyPr>
          <a:lstStyle/>
          <a:p>
            <a:r>
              <a:rPr lang="en-US" sz="2800" dirty="0">
                <a:solidFill>
                  <a:srgbClr val="008E40"/>
                </a:solidFill>
              </a:rPr>
              <a:t>About Cannapiece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duotone>
              <a:prstClr val="black"/>
              <a:schemeClr val="accent5">
                <a:tint val="45000"/>
                <a:satMod val="400000"/>
              </a:schemeClr>
            </a:duotone>
          </a:blip>
          <a:srcRect/>
          <a:stretch>
            <a:fillRect t="-10000" b="-10000"/>
          </a:stretch>
        </a:blipFill>
        <a:effectLst/>
      </p:bgPr>
    </p:bg>
    <p:spTree>
      <p:nvGrpSpPr>
        <p:cNvPr id="1" name="Shape 67"/>
        <p:cNvGrpSpPr/>
        <p:nvPr/>
      </p:nvGrpSpPr>
      <p:grpSpPr>
        <a:xfrm>
          <a:off x="0" y="0"/>
          <a:ext cx="0" cy="0"/>
          <a:chOff x="0" y="0"/>
          <a:chExt cx="0" cy="0"/>
        </a:xfrm>
      </p:grpSpPr>
      <p:sp>
        <p:nvSpPr>
          <p:cNvPr id="14" name="Rectangle 13"/>
          <p:cNvSpPr/>
          <p:nvPr/>
        </p:nvSpPr>
        <p:spPr>
          <a:xfrm>
            <a:off x="5341121" y="0"/>
            <a:ext cx="3802879" cy="51435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2">
            <a:extLst>
              <a:ext uri="{FF2B5EF4-FFF2-40B4-BE49-F238E27FC236}">
                <a16:creationId xmlns:a16="http://schemas.microsoft.com/office/drawing/2014/main" id="{674AD86A-FAAC-429A-A987-A333844B0AA6}"/>
              </a:ext>
            </a:extLst>
          </p:cNvPr>
          <p:cNvSpPr>
            <a:spLocks noGrp="1"/>
          </p:cNvSpPr>
          <p:nvPr>
            <p:ph type="sldNum" idx="12"/>
          </p:nvPr>
        </p:nvSpPr>
        <p:spPr>
          <a:xfrm>
            <a:off x="8595300" y="4734295"/>
            <a:ext cx="548700" cy="393600"/>
          </a:xfrm>
        </p:spPr>
        <p:txBody>
          <a:bodyPr/>
          <a:lstStyle/>
          <a:p>
            <a:pPr marL="0" lvl="0" indent="0">
              <a:spcBef>
                <a:spcPts val="0"/>
              </a:spcBef>
              <a:spcAft>
                <a:spcPts val="0"/>
              </a:spcAft>
              <a:buNone/>
            </a:pPr>
            <a:fld id="{00000000-1234-1234-1234-123412341234}" type="slidenum">
              <a:rPr lang="en" smtClean="0"/>
              <a:t>3</a:t>
            </a:fld>
            <a:endParaRPr lang="en"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89" y="4729761"/>
            <a:ext cx="350199" cy="333783"/>
          </a:xfrm>
          <a:prstGeom prst="rect">
            <a:avLst/>
          </a:prstGeom>
        </p:spPr>
      </p:pic>
      <p:sp>
        <p:nvSpPr>
          <p:cNvPr id="4" name="Text Placeholder 3">
            <a:extLst>
              <a:ext uri="{FF2B5EF4-FFF2-40B4-BE49-F238E27FC236}">
                <a16:creationId xmlns:a16="http://schemas.microsoft.com/office/drawing/2014/main" id="{8436F5A8-DD8D-473C-A93A-CB969215785B}"/>
              </a:ext>
            </a:extLst>
          </p:cNvPr>
          <p:cNvSpPr>
            <a:spLocks noGrp="1"/>
          </p:cNvSpPr>
          <p:nvPr>
            <p:ph type="body" idx="1"/>
          </p:nvPr>
        </p:nvSpPr>
        <p:spPr>
          <a:xfrm>
            <a:off x="5633909" y="181185"/>
            <a:ext cx="3273871" cy="4832409"/>
          </a:xfrm>
        </p:spPr>
        <p:txBody>
          <a:bodyPr>
            <a:noAutofit/>
          </a:bodyPr>
          <a:lstStyle/>
          <a:p>
            <a:pPr marL="0" lvl="0" indent="0" algn="just">
              <a:buClr>
                <a:schemeClr val="dk1"/>
              </a:buClr>
              <a:buSzPts val="1100"/>
              <a:buNone/>
            </a:pPr>
            <a:r>
              <a:rPr lang="en-US" sz="900" b="1" dirty="0">
                <a:solidFill>
                  <a:srgbClr val="008E40"/>
                </a:solidFill>
                <a:ea typeface="Nunito"/>
                <a:cs typeface="Nunito"/>
                <a:sym typeface="Nunito"/>
              </a:rPr>
              <a:t>GreySuits Advisory</a:t>
            </a:r>
            <a:r>
              <a:rPr lang="en-US" sz="900" dirty="0">
                <a:solidFill>
                  <a:schemeClr val="tx1"/>
                </a:solidFill>
                <a:ea typeface="Nunito"/>
                <a:cs typeface="Nunito"/>
                <a:sym typeface="Nunito"/>
              </a:rPr>
              <a:t> – Change is inevitable</a:t>
            </a:r>
          </a:p>
          <a:p>
            <a:pPr marL="0" lvl="0" indent="0" algn="just">
              <a:buClr>
                <a:schemeClr val="dk1"/>
              </a:buClr>
              <a:buSzPts val="1100"/>
              <a:buNone/>
            </a:pPr>
            <a:r>
              <a:rPr lang="en-US" sz="900" dirty="0">
                <a:solidFill>
                  <a:schemeClr val="tx1"/>
                </a:solidFill>
                <a:ea typeface="Nunito"/>
                <a:cs typeface="Nunito"/>
                <a:sym typeface="Nunito"/>
              </a:rPr>
              <a:t>At GreySuits we believe that value is created and protected through deliberate performance management, supported by advanced finance</a:t>
            </a:r>
          </a:p>
          <a:p>
            <a:pPr marL="0" lvl="0" indent="0" algn="just">
              <a:buClr>
                <a:schemeClr val="dk1"/>
              </a:buClr>
              <a:buSzPts val="1100"/>
              <a:buNone/>
            </a:pPr>
            <a:r>
              <a:rPr lang="en-US" sz="900" dirty="0">
                <a:solidFill>
                  <a:schemeClr val="tx1"/>
                </a:solidFill>
                <a:ea typeface="Nunito"/>
                <a:cs typeface="Nunito"/>
                <a:sym typeface="Nunito"/>
              </a:rPr>
              <a:t>systems and a mature finance function. </a:t>
            </a:r>
          </a:p>
          <a:p>
            <a:pPr marL="0" lvl="0" indent="0" algn="just">
              <a:buClr>
                <a:schemeClr val="dk1"/>
              </a:buClr>
              <a:buSzPts val="1100"/>
              <a:buNone/>
            </a:pPr>
            <a:endParaRPr lang="en-US" sz="900" dirty="0">
              <a:solidFill>
                <a:schemeClr val="tx1"/>
              </a:solidFill>
              <a:ea typeface="Nunito"/>
              <a:cs typeface="Nunito"/>
              <a:sym typeface="Nunito"/>
            </a:endParaRPr>
          </a:p>
          <a:p>
            <a:pPr marL="0" lvl="0" indent="0" algn="just">
              <a:buClr>
                <a:schemeClr val="dk1"/>
              </a:buClr>
              <a:buSzPts val="1100"/>
              <a:buNone/>
            </a:pPr>
            <a:r>
              <a:rPr lang="en-US" sz="900" dirty="0">
                <a:solidFill>
                  <a:schemeClr val="tx1"/>
                </a:solidFill>
                <a:ea typeface="Nunito"/>
                <a:cs typeface="Nunito"/>
                <a:sym typeface="Nunito"/>
              </a:rPr>
              <a:t>Many small and mid-sized companies going through change, need support that they might not think they can afford.  Managing growth, transitioning from small to medium or from medium to large is tough. Often companies confront the reality that the existing resources, if not allocated correctly, might not be the right ones to successfully continue their long-proven track record of value creation and, in the worst cases, might fail to protect the value they have so successfully created until now.</a:t>
            </a:r>
          </a:p>
          <a:p>
            <a:pPr marL="0" lvl="0" indent="0" algn="just">
              <a:buClr>
                <a:schemeClr val="dk1"/>
              </a:buClr>
              <a:buSzPts val="1100"/>
              <a:buNone/>
            </a:pPr>
            <a:endParaRPr lang="en-US" sz="900" dirty="0">
              <a:solidFill>
                <a:schemeClr val="tx1"/>
              </a:solidFill>
              <a:ea typeface="Nunito"/>
              <a:cs typeface="Nunito"/>
              <a:sym typeface="Nunito"/>
            </a:endParaRPr>
          </a:p>
          <a:p>
            <a:pPr marL="0" lvl="0" indent="0" algn="just">
              <a:buClr>
                <a:schemeClr val="dk1"/>
              </a:buClr>
              <a:buSzPts val="1100"/>
              <a:buNone/>
            </a:pPr>
            <a:r>
              <a:rPr lang="en-US" sz="900" b="1" dirty="0">
                <a:solidFill>
                  <a:srgbClr val="24860A"/>
                </a:solidFill>
                <a:ea typeface="Nunito"/>
                <a:cs typeface="Nunito"/>
                <a:sym typeface="Nunito"/>
              </a:rPr>
              <a:t>GreySuits is a different kind of advisory firm</a:t>
            </a:r>
          </a:p>
          <a:p>
            <a:pPr marL="0" lvl="0" indent="0" algn="just">
              <a:buClr>
                <a:schemeClr val="dk1"/>
              </a:buClr>
              <a:buSzPts val="1100"/>
              <a:buNone/>
            </a:pPr>
            <a:r>
              <a:rPr lang="en-US" sz="900" dirty="0">
                <a:solidFill>
                  <a:schemeClr val="tx1"/>
                </a:solidFill>
                <a:ea typeface="Nunito"/>
                <a:cs typeface="Nunito"/>
                <a:sym typeface="Nunito"/>
              </a:rPr>
              <a:t>We help our clients identify risks and opportunities and to create and protect value through process improvements, growth strategies, cost savings and sound planning by using proven strategies, tools and</a:t>
            </a:r>
          </a:p>
          <a:p>
            <a:pPr marL="0" lvl="0" indent="0" algn="just">
              <a:buClr>
                <a:schemeClr val="dk1"/>
              </a:buClr>
              <a:buSzPts val="1100"/>
              <a:buNone/>
            </a:pPr>
            <a:r>
              <a:rPr lang="en-US" sz="900" dirty="0">
                <a:solidFill>
                  <a:schemeClr val="tx1"/>
                </a:solidFill>
                <a:ea typeface="Nunito"/>
                <a:cs typeface="Nunito"/>
                <a:sym typeface="Nunito"/>
              </a:rPr>
              <a:t>methodologies. </a:t>
            </a:r>
          </a:p>
          <a:p>
            <a:pPr marL="0" lvl="0" indent="0" algn="just">
              <a:buClr>
                <a:schemeClr val="dk1"/>
              </a:buClr>
              <a:buSzPts val="1100"/>
              <a:buNone/>
            </a:pPr>
            <a:endParaRPr lang="en-US" sz="900" dirty="0">
              <a:solidFill>
                <a:schemeClr val="tx1"/>
              </a:solidFill>
              <a:ea typeface="Nunito"/>
              <a:cs typeface="Nunito"/>
              <a:sym typeface="Nunito"/>
            </a:endParaRPr>
          </a:p>
          <a:p>
            <a:pPr marL="0" lvl="0" indent="0" algn="just">
              <a:buClr>
                <a:schemeClr val="dk1"/>
              </a:buClr>
              <a:buSzPts val="1100"/>
              <a:buNone/>
            </a:pPr>
            <a:r>
              <a:rPr lang="en-US" sz="900" dirty="0">
                <a:solidFill>
                  <a:schemeClr val="tx1"/>
                </a:solidFill>
                <a:ea typeface="Nunito"/>
                <a:cs typeface="Nunito"/>
                <a:sym typeface="Nunito"/>
              </a:rPr>
              <a:t>Our clients are:</a:t>
            </a:r>
          </a:p>
          <a:p>
            <a:pPr marL="171450" indent="-171450" algn="just">
              <a:buClr>
                <a:schemeClr val="dk1"/>
              </a:buClr>
              <a:buSzPts val="1100"/>
            </a:pPr>
            <a:r>
              <a:rPr lang="en-US" sz="900" dirty="0">
                <a:solidFill>
                  <a:schemeClr val="tx1"/>
                </a:solidFill>
                <a:ea typeface="Nunito"/>
                <a:cs typeface="Nunito"/>
                <a:sym typeface="Nunito"/>
              </a:rPr>
              <a:t>financial institutions or their clients responding to a business circumstance (restructuring, forecasting);</a:t>
            </a:r>
          </a:p>
          <a:p>
            <a:pPr marL="171450" indent="-171450" algn="just">
              <a:buClr>
                <a:schemeClr val="dk1"/>
              </a:buClr>
              <a:buSzPts val="1100"/>
            </a:pPr>
            <a:r>
              <a:rPr lang="en-US" sz="900" dirty="0">
                <a:solidFill>
                  <a:schemeClr val="tx1"/>
                </a:solidFill>
                <a:ea typeface="Nunito"/>
                <a:cs typeface="Nunito"/>
                <a:sym typeface="Nunito"/>
              </a:rPr>
              <a:t>❖ private equity firms seeking capable, ready senior financial and operating support to assist with operations reviews, due diligence or post-acquisition planning for potential and existing investments; and</a:t>
            </a:r>
          </a:p>
          <a:p>
            <a:pPr marL="171450" indent="-171450" algn="just">
              <a:buClr>
                <a:schemeClr val="dk1"/>
              </a:buClr>
              <a:buSzPts val="1100"/>
            </a:pPr>
            <a:r>
              <a:rPr lang="en-US" sz="900" dirty="0">
                <a:solidFill>
                  <a:schemeClr val="tx1"/>
                </a:solidFill>
                <a:ea typeface="Nunito"/>
                <a:cs typeface="Nunito"/>
                <a:sym typeface="Nunito"/>
              </a:rPr>
              <a:t>❖ businesses preparing or confronting the next stage of their company’s development.</a:t>
            </a:r>
          </a:p>
          <a:p>
            <a:pPr marL="114300" indent="0">
              <a:buNone/>
            </a:pPr>
            <a:endParaRPr lang="en-US" sz="800" dirty="0"/>
          </a:p>
        </p:txBody>
      </p:sp>
      <p:sp>
        <p:nvSpPr>
          <p:cNvPr id="23" name="Rectangle 22"/>
          <p:cNvSpPr/>
          <p:nvPr/>
        </p:nvSpPr>
        <p:spPr>
          <a:xfrm>
            <a:off x="390876" y="1228399"/>
            <a:ext cx="2768123" cy="1173134"/>
          </a:xfrm>
          <a:prstGeom prst="rect">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93725" y="1446646"/>
            <a:ext cx="3148020" cy="1233751"/>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2" name="TextBox 1"/>
          <p:cNvSpPr txBox="1"/>
          <p:nvPr/>
        </p:nvSpPr>
        <p:spPr>
          <a:xfrm>
            <a:off x="78179" y="1586467"/>
            <a:ext cx="2578118" cy="954107"/>
          </a:xfrm>
          <a:prstGeom prst="rect">
            <a:avLst/>
          </a:prstGeom>
          <a:noFill/>
        </p:spPr>
        <p:txBody>
          <a:bodyPr wrap="square" rtlCol="0">
            <a:spAutoFit/>
          </a:bodyPr>
          <a:lstStyle/>
          <a:p>
            <a:r>
              <a:rPr lang="en-US" sz="2800" dirty="0">
                <a:solidFill>
                  <a:srgbClr val="008E40"/>
                </a:solidFill>
              </a:rPr>
              <a:t>About GreySuits</a:t>
            </a:r>
          </a:p>
        </p:txBody>
      </p:sp>
    </p:spTree>
    <p:extLst>
      <p:ext uri="{BB962C8B-B14F-4D97-AF65-F5344CB8AC3E}">
        <p14:creationId xmlns:p14="http://schemas.microsoft.com/office/powerpoint/2010/main" val="108121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54000">
              <a:schemeClr val="bg2">
                <a:tint val="90000"/>
                <a:satMod val="92000"/>
                <a:lumMod val="120000"/>
              </a:schemeClr>
            </a:gs>
            <a:gs pos="100000">
              <a:schemeClr val="bg2">
                <a:shade val="98000"/>
                <a:satMod val="120000"/>
                <a:lumMod val="98000"/>
              </a:schemeClr>
            </a:gs>
          </a:gsLst>
          <a:lin ang="3900000" scaled="0"/>
          <a:tileRect/>
        </a:gradFill>
        <a:effectLst/>
      </p:bgPr>
    </p:bg>
    <p:spTree>
      <p:nvGrpSpPr>
        <p:cNvPr id="1" name="Shape 103"/>
        <p:cNvGrpSpPr/>
        <p:nvPr/>
      </p:nvGrpSpPr>
      <p:grpSpPr>
        <a:xfrm>
          <a:off x="0" y="0"/>
          <a:ext cx="0" cy="0"/>
          <a:chOff x="0" y="0"/>
          <a:chExt cx="0" cy="0"/>
        </a:xfrm>
      </p:grpSpPr>
      <p:pic>
        <p:nvPicPr>
          <p:cNvPr id="4" name="Picture 3"/>
          <p:cNvPicPr>
            <a:picLocks noChangeAspect="1"/>
          </p:cNvPicPr>
          <p:nvPr/>
        </p:nvPicPr>
        <p:blipFill>
          <a:blip r:embed="rId3">
            <a:clrChange>
              <a:clrFrom>
                <a:srgbClr val="E5F5F9"/>
              </a:clrFrom>
              <a:clrTo>
                <a:srgbClr val="E5F5F9">
                  <a:alpha val="0"/>
                </a:srgbClr>
              </a:clrTo>
            </a:clrChange>
            <a:extLst>
              <a:ext uri="{28A0092B-C50C-407E-A947-70E740481C1C}">
                <a14:useLocalDpi xmlns:a14="http://schemas.microsoft.com/office/drawing/2010/main" val="0"/>
              </a:ext>
            </a:extLst>
          </a:blip>
          <a:stretch>
            <a:fillRect/>
          </a:stretch>
        </p:blipFill>
        <p:spPr>
          <a:xfrm>
            <a:off x="2072801" y="1029661"/>
            <a:ext cx="7071199" cy="4098234"/>
          </a:xfrm>
          <a:prstGeom prst="rect">
            <a:avLst/>
          </a:prstGeom>
        </p:spPr>
      </p:pic>
      <p:sp>
        <p:nvSpPr>
          <p:cNvPr id="3" name="Slide Number Placeholder 2">
            <a:extLst>
              <a:ext uri="{FF2B5EF4-FFF2-40B4-BE49-F238E27FC236}">
                <a16:creationId xmlns:a16="http://schemas.microsoft.com/office/drawing/2014/main" id="{50FAA1C7-C2A5-4F3A-8937-86B803D2F111}"/>
              </a:ext>
            </a:extLst>
          </p:cNvPr>
          <p:cNvSpPr>
            <a:spLocks noGrp="1"/>
          </p:cNvSpPr>
          <p:nvPr>
            <p:ph type="sldNum" idx="12"/>
          </p:nvPr>
        </p:nvSpPr>
        <p:spPr>
          <a:xfrm>
            <a:off x="8595300" y="4734295"/>
            <a:ext cx="548700" cy="393600"/>
          </a:xfrm>
        </p:spPr>
        <p:txBody>
          <a:bodyPr/>
          <a:lstStyle/>
          <a:p>
            <a:pPr marL="0" lvl="0" indent="0">
              <a:spcBef>
                <a:spcPts val="0"/>
              </a:spcBef>
              <a:spcAft>
                <a:spcPts val="0"/>
              </a:spcAft>
              <a:buNone/>
            </a:pPr>
            <a:fld id="{00000000-1234-1234-1234-123412341234}" type="slidenum">
              <a:rPr lang="en" smtClean="0">
                <a:solidFill>
                  <a:srgbClr val="008E40"/>
                </a:solidFill>
              </a:rPr>
              <a:t>4</a:t>
            </a:fld>
            <a:endParaRPr lang="en" dirty="0">
              <a:solidFill>
                <a:srgbClr val="008E40"/>
              </a:solidFill>
            </a:endParaRPr>
          </a:p>
        </p:txBody>
      </p:sp>
      <p:sp>
        <p:nvSpPr>
          <p:cNvPr id="22" name="TextBox 21">
            <a:extLst>
              <a:ext uri="{FF2B5EF4-FFF2-40B4-BE49-F238E27FC236}">
                <a16:creationId xmlns:a16="http://schemas.microsoft.com/office/drawing/2014/main" id="{04EA4EC2-08DD-44E1-B032-12EF82B9745E}"/>
              </a:ext>
            </a:extLst>
          </p:cNvPr>
          <p:cNvSpPr txBox="1"/>
          <p:nvPr/>
        </p:nvSpPr>
        <p:spPr>
          <a:xfrm>
            <a:off x="43296" y="158636"/>
            <a:ext cx="6724918" cy="615553"/>
          </a:xfrm>
          <a:prstGeom prst="rect">
            <a:avLst/>
          </a:prstGeom>
          <a:noFill/>
        </p:spPr>
        <p:txBody>
          <a:bodyPr wrap="none" rtlCol="0">
            <a:spAutoFit/>
          </a:bodyPr>
          <a:lstStyle/>
          <a:p>
            <a:pPr algn="r"/>
            <a:r>
              <a:rPr lang="en-US" sz="3400" dirty="0">
                <a:solidFill>
                  <a:srgbClr val="008E40"/>
                </a:solidFill>
              </a:rPr>
              <a:t>International Cannabis Market </a:t>
            </a:r>
          </a:p>
        </p:txBody>
      </p:sp>
      <p:sp>
        <p:nvSpPr>
          <p:cNvPr id="23" name="Shape 106">
            <a:extLst>
              <a:ext uri="{FF2B5EF4-FFF2-40B4-BE49-F238E27FC236}">
                <a16:creationId xmlns:a16="http://schemas.microsoft.com/office/drawing/2014/main" id="{25D01E2F-F5EB-44D8-B05C-69786062094B}"/>
              </a:ext>
            </a:extLst>
          </p:cNvPr>
          <p:cNvSpPr txBox="1">
            <a:spLocks noGrp="1"/>
          </p:cNvSpPr>
          <p:nvPr/>
        </p:nvSpPr>
        <p:spPr>
          <a:xfrm>
            <a:off x="245677" y="649565"/>
            <a:ext cx="2258611" cy="545054"/>
          </a:xfrm>
          <a:prstGeom prst="rect">
            <a:avLst/>
          </a:prstGeom>
        </p:spPr>
        <p:txBody>
          <a:bodyPr spcFirstLastPara="1" vert="horz" wrap="square" lIns="91425" tIns="91425" rIns="91425" bIns="91425" rtlCol="0" anchor="t" anchorCtr="0">
            <a:noAutofit/>
          </a:bodyPr>
          <a:lstStyle>
            <a:lvl1pPr marL="457200" lvl="0" indent="-317500" algn="l" defTabSz="342900" rtl="0" eaLnBrk="1" latinLnBrk="0" hangingPunct="1">
              <a:spcBef>
                <a:spcPts val="0"/>
              </a:spcBef>
              <a:spcAft>
                <a:spcPts val="0"/>
              </a:spcAft>
              <a:buClr>
                <a:schemeClr val="accent1"/>
              </a:buClr>
              <a:buSzPts val="1400"/>
              <a:buFont typeface="Wingdings 3" charset="2"/>
              <a:buChar char="●"/>
              <a:defRPr sz="1400" kern="1200">
                <a:solidFill>
                  <a:schemeClr val="tx1">
                    <a:lumMod val="75000"/>
                    <a:lumOff val="25000"/>
                  </a:schemeClr>
                </a:solidFill>
                <a:latin typeface="+mn-lt"/>
                <a:ea typeface="+mn-ea"/>
                <a:cs typeface="+mn-cs"/>
              </a:defRPr>
            </a:lvl1pPr>
            <a:lvl2pPr marL="914400" lvl="1" indent="-304800" algn="l" defTabSz="342900" rtl="0" eaLnBrk="1" latinLnBrk="0" hangingPunct="1">
              <a:spcBef>
                <a:spcPts val="1600"/>
              </a:spcBef>
              <a:spcAft>
                <a:spcPts val="0"/>
              </a:spcAft>
              <a:buClr>
                <a:schemeClr val="accent1"/>
              </a:buClr>
              <a:buSzPts val="1200"/>
              <a:buFont typeface="Wingdings 3" charset="2"/>
              <a:buChar char="○"/>
              <a:defRPr sz="1200" kern="1200">
                <a:solidFill>
                  <a:schemeClr val="tx1">
                    <a:lumMod val="75000"/>
                    <a:lumOff val="25000"/>
                  </a:schemeClr>
                </a:solidFill>
                <a:latin typeface="+mn-lt"/>
                <a:ea typeface="+mn-ea"/>
                <a:cs typeface="+mn-cs"/>
              </a:defRPr>
            </a:lvl2pPr>
            <a:lvl3pPr marL="1371600" lvl="2" indent="-304800" algn="l" defTabSz="342900" rtl="0" eaLnBrk="1" latinLnBrk="0" hangingPunct="1">
              <a:spcBef>
                <a:spcPts val="1600"/>
              </a:spcBef>
              <a:spcAft>
                <a:spcPts val="0"/>
              </a:spcAft>
              <a:buClr>
                <a:schemeClr val="accent1"/>
              </a:buClr>
              <a:buSzPts val="1200"/>
              <a:buFont typeface="Wingdings 3" charset="2"/>
              <a:buChar char="■"/>
              <a:defRPr sz="1200" kern="1200">
                <a:solidFill>
                  <a:schemeClr val="tx1">
                    <a:lumMod val="75000"/>
                    <a:lumOff val="25000"/>
                  </a:schemeClr>
                </a:solidFill>
                <a:latin typeface="+mn-lt"/>
                <a:ea typeface="+mn-ea"/>
                <a:cs typeface="+mn-cs"/>
              </a:defRPr>
            </a:lvl3pPr>
            <a:lvl4pPr marL="1828800" lvl="3" indent="-304800" algn="l" defTabSz="342900" rtl="0" eaLnBrk="1" latinLnBrk="0" hangingPunct="1">
              <a:spcBef>
                <a:spcPts val="1600"/>
              </a:spcBef>
              <a:spcAft>
                <a:spcPts val="0"/>
              </a:spcAft>
              <a:buClr>
                <a:schemeClr val="accent1"/>
              </a:buClr>
              <a:buSzPts val="1200"/>
              <a:buFont typeface="Wingdings 3" charset="2"/>
              <a:buChar char="●"/>
              <a:defRPr sz="1200" kern="1200">
                <a:solidFill>
                  <a:schemeClr val="tx1">
                    <a:lumMod val="75000"/>
                    <a:lumOff val="25000"/>
                  </a:schemeClr>
                </a:solidFill>
                <a:latin typeface="+mn-lt"/>
                <a:ea typeface="+mn-ea"/>
                <a:cs typeface="+mn-cs"/>
              </a:defRPr>
            </a:lvl4pPr>
            <a:lvl5pPr marL="2286000" lvl="4" indent="-304800" algn="l" defTabSz="342900" rtl="0" eaLnBrk="1" latinLnBrk="0" hangingPunct="1">
              <a:spcBef>
                <a:spcPts val="1600"/>
              </a:spcBef>
              <a:spcAft>
                <a:spcPts val="0"/>
              </a:spcAft>
              <a:buClr>
                <a:schemeClr val="accent1"/>
              </a:buClr>
              <a:buSzPts val="1200"/>
              <a:buFont typeface="Wingdings 3" charset="2"/>
              <a:buChar char="○"/>
              <a:defRPr sz="1200" kern="1200">
                <a:solidFill>
                  <a:schemeClr val="tx1">
                    <a:lumMod val="75000"/>
                    <a:lumOff val="25000"/>
                  </a:schemeClr>
                </a:solidFill>
                <a:latin typeface="+mn-lt"/>
                <a:ea typeface="+mn-ea"/>
                <a:cs typeface="+mn-cs"/>
              </a:defRPr>
            </a:lvl5pPr>
            <a:lvl6pPr marL="2743200" lvl="5" indent="-304800" algn="l" defTabSz="342900" rtl="0" eaLnBrk="1" latinLnBrk="0" hangingPunct="1">
              <a:spcBef>
                <a:spcPts val="1600"/>
              </a:spcBef>
              <a:spcAft>
                <a:spcPts val="0"/>
              </a:spcAft>
              <a:buClr>
                <a:schemeClr val="accent1"/>
              </a:buClr>
              <a:buSzPts val="1200"/>
              <a:buFont typeface="Wingdings 3" charset="2"/>
              <a:buChar char="■"/>
              <a:defRPr sz="1200" kern="1200">
                <a:solidFill>
                  <a:schemeClr val="tx1">
                    <a:lumMod val="75000"/>
                    <a:lumOff val="25000"/>
                  </a:schemeClr>
                </a:solidFill>
                <a:latin typeface="+mn-lt"/>
                <a:ea typeface="+mn-ea"/>
                <a:cs typeface="+mn-cs"/>
              </a:defRPr>
            </a:lvl6pPr>
            <a:lvl7pPr marL="3200400" lvl="6" indent="-304800" algn="l" defTabSz="342900" rtl="0" eaLnBrk="1" latinLnBrk="0" hangingPunct="1">
              <a:spcBef>
                <a:spcPts val="1600"/>
              </a:spcBef>
              <a:spcAft>
                <a:spcPts val="0"/>
              </a:spcAft>
              <a:buClr>
                <a:schemeClr val="accent1"/>
              </a:buClr>
              <a:buSzPts val="1200"/>
              <a:buFont typeface="Wingdings 3" charset="2"/>
              <a:buChar char="●"/>
              <a:defRPr sz="1200" kern="1200">
                <a:solidFill>
                  <a:schemeClr val="tx1">
                    <a:lumMod val="75000"/>
                    <a:lumOff val="25000"/>
                  </a:schemeClr>
                </a:solidFill>
                <a:latin typeface="+mn-lt"/>
                <a:ea typeface="+mn-ea"/>
                <a:cs typeface="+mn-cs"/>
              </a:defRPr>
            </a:lvl7pPr>
            <a:lvl8pPr marL="3657600" lvl="7" indent="-304800" algn="l" defTabSz="342900" rtl="0" eaLnBrk="1" latinLnBrk="0" hangingPunct="1">
              <a:spcBef>
                <a:spcPts val="1600"/>
              </a:spcBef>
              <a:spcAft>
                <a:spcPts val="0"/>
              </a:spcAft>
              <a:buClr>
                <a:schemeClr val="accent1"/>
              </a:buClr>
              <a:buSzPts val="1200"/>
              <a:buFont typeface="Wingdings 3" charset="2"/>
              <a:buChar char="○"/>
              <a:defRPr sz="1200" kern="1200">
                <a:solidFill>
                  <a:schemeClr val="tx1">
                    <a:lumMod val="75000"/>
                    <a:lumOff val="25000"/>
                  </a:schemeClr>
                </a:solidFill>
                <a:latin typeface="+mn-lt"/>
                <a:ea typeface="+mn-ea"/>
                <a:cs typeface="+mn-cs"/>
              </a:defRPr>
            </a:lvl8pPr>
            <a:lvl9pPr marL="4114800" lvl="8" indent="-304800" algn="l" defTabSz="342900" rtl="0" eaLnBrk="1" latinLnBrk="0" hangingPunct="1">
              <a:spcBef>
                <a:spcPts val="1600"/>
              </a:spcBef>
              <a:spcAft>
                <a:spcPts val="1600"/>
              </a:spcAft>
              <a:buClr>
                <a:schemeClr val="accent1"/>
              </a:buClr>
              <a:buSzPts val="12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CA" sz="1200" b="1" dirty="0"/>
              <a:t>Differing opinions on Global Market Size</a:t>
            </a:r>
          </a:p>
          <a:p>
            <a:pPr marL="0" lvl="0" indent="0">
              <a:lnSpc>
                <a:spcPct val="100000"/>
              </a:lnSpc>
              <a:buNone/>
            </a:pPr>
            <a:br>
              <a:rPr lang="en" sz="1300" dirty="0">
                <a:solidFill>
                  <a:schemeClr val="tx1">
                    <a:lumMod val="75000"/>
                    <a:lumOff val="25000"/>
                  </a:schemeClr>
                </a:solidFill>
              </a:rPr>
            </a:br>
            <a:endParaRPr sz="1300" dirty="0">
              <a:solidFill>
                <a:schemeClr val="tx1">
                  <a:lumMod val="75000"/>
                  <a:lumOff val="25000"/>
                </a:schemeClr>
              </a:solidFill>
            </a:endParaRPr>
          </a:p>
          <a:p>
            <a:pPr marL="0" lvl="0" indent="0" rtl="0">
              <a:spcBef>
                <a:spcPts val="0"/>
              </a:spcBef>
              <a:spcAft>
                <a:spcPts val="0"/>
              </a:spcAft>
              <a:buNone/>
            </a:pPr>
            <a:br>
              <a:rPr lang="en" sz="1300" dirty="0">
                <a:solidFill>
                  <a:schemeClr val="tx1">
                    <a:lumMod val="75000"/>
                    <a:lumOff val="25000"/>
                  </a:schemeClr>
                </a:solidFill>
              </a:rPr>
            </a:br>
            <a:endParaRPr sz="1300" dirty="0">
              <a:solidFill>
                <a:schemeClr val="tx1">
                  <a:lumMod val="75000"/>
                  <a:lumOff val="25000"/>
                </a:schemeClr>
              </a:solidFill>
            </a:endParaRPr>
          </a:p>
        </p:txBody>
      </p:sp>
      <p:sp>
        <p:nvSpPr>
          <p:cNvPr id="24" name="Rectangle 23">
            <a:extLst>
              <a:ext uri="{FF2B5EF4-FFF2-40B4-BE49-F238E27FC236}">
                <a16:creationId xmlns:a16="http://schemas.microsoft.com/office/drawing/2014/main" id="{DE9D0B23-EF4A-454E-9165-F4F7E0ABF615}"/>
              </a:ext>
            </a:extLst>
          </p:cNvPr>
          <p:cNvSpPr/>
          <p:nvPr/>
        </p:nvSpPr>
        <p:spPr>
          <a:xfrm>
            <a:off x="245677" y="1307891"/>
            <a:ext cx="1768465" cy="330859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dirty="0">
                <a:solidFill>
                  <a:schemeClr val="accent4">
                    <a:lumMod val="50000"/>
                  </a:schemeClr>
                </a:solidFill>
              </a:rPr>
              <a:t>Grand View Research </a:t>
            </a:r>
            <a:r>
              <a:rPr lang="en-US" sz="1100" dirty="0"/>
              <a:t>projects the global cannabis market to grow at a </a:t>
            </a:r>
            <a:r>
              <a:rPr lang="en-US" sz="1100" b="1" dirty="0">
                <a:solidFill>
                  <a:srgbClr val="008E40"/>
                </a:solidFill>
              </a:rPr>
              <a:t>CAGR of 34.6%</a:t>
            </a:r>
            <a:r>
              <a:rPr lang="en-US" sz="1100" b="1" dirty="0"/>
              <a:t> </a:t>
            </a:r>
            <a:r>
              <a:rPr lang="en-US" sz="1100" dirty="0"/>
              <a:t>reaching </a:t>
            </a:r>
            <a:r>
              <a:rPr lang="en-US" sz="1100" b="1" dirty="0">
                <a:solidFill>
                  <a:srgbClr val="008E40"/>
                </a:solidFill>
              </a:rPr>
              <a:t>US$146.4 billion</a:t>
            </a:r>
            <a:r>
              <a:rPr lang="en-US" sz="1100" dirty="0">
                <a:solidFill>
                  <a:srgbClr val="008E40"/>
                </a:solidFill>
              </a:rPr>
              <a:t> </a:t>
            </a:r>
            <a:r>
              <a:rPr lang="en-US" sz="1100" dirty="0"/>
              <a:t>by 2025.</a:t>
            </a:r>
          </a:p>
          <a:p>
            <a:endParaRPr lang="en-US" sz="1100" dirty="0"/>
          </a:p>
          <a:p>
            <a:r>
              <a:rPr lang="en-US" sz="1100" b="1" dirty="0">
                <a:solidFill>
                  <a:schemeClr val="accent4">
                    <a:lumMod val="50000"/>
                  </a:schemeClr>
                </a:solidFill>
              </a:rPr>
              <a:t>Bank of Montreal </a:t>
            </a:r>
            <a:r>
              <a:rPr lang="en-US" sz="1100" dirty="0"/>
              <a:t>projects market to increase to </a:t>
            </a:r>
            <a:r>
              <a:rPr lang="en-US" sz="1100" b="1" dirty="0">
                <a:solidFill>
                  <a:srgbClr val="117F43"/>
                </a:solidFill>
              </a:rPr>
              <a:t>US$200 billion</a:t>
            </a:r>
            <a:r>
              <a:rPr lang="en-US" sz="1100" dirty="0"/>
              <a:t> by 2026</a:t>
            </a:r>
          </a:p>
          <a:p>
            <a:endParaRPr lang="en-US" sz="1100" b="1" dirty="0">
              <a:solidFill>
                <a:schemeClr val="accent4">
                  <a:lumMod val="50000"/>
                </a:schemeClr>
              </a:solidFill>
            </a:endParaRPr>
          </a:p>
          <a:p>
            <a:r>
              <a:rPr lang="en-US" sz="1100" b="1" dirty="0">
                <a:solidFill>
                  <a:schemeClr val="accent4">
                    <a:lumMod val="50000"/>
                  </a:schemeClr>
                </a:solidFill>
              </a:rPr>
              <a:t>Barclays - </a:t>
            </a:r>
            <a:r>
              <a:rPr lang="en-US" sz="1100" dirty="0"/>
              <a:t>European Consumer Staples Report in September 2018, estimates market could increase to </a:t>
            </a:r>
            <a:r>
              <a:rPr lang="en-US" sz="1100" b="1" dirty="0">
                <a:solidFill>
                  <a:srgbClr val="076F09"/>
                </a:solidFill>
              </a:rPr>
              <a:t>US$272 billion</a:t>
            </a:r>
            <a:r>
              <a:rPr lang="en-US" sz="1100" dirty="0"/>
              <a:t> by 2028</a:t>
            </a:r>
            <a:endParaRPr lang="en-CA" sz="11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89" y="4729761"/>
            <a:ext cx="350199" cy="333783"/>
          </a:xfrm>
          <a:prstGeom prst="rect">
            <a:avLst/>
          </a:prstGeom>
        </p:spPr>
      </p:pic>
      <p:sp>
        <p:nvSpPr>
          <p:cNvPr id="9" name="Rectangle 8"/>
          <p:cNvSpPr/>
          <p:nvPr/>
        </p:nvSpPr>
        <p:spPr>
          <a:xfrm>
            <a:off x="6768214" y="283258"/>
            <a:ext cx="2572338" cy="366307"/>
          </a:xfrm>
          <a:prstGeom prst="rect">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921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54000">
              <a:schemeClr val="bg2">
                <a:tint val="90000"/>
                <a:satMod val="92000"/>
                <a:lumMod val="120000"/>
              </a:schemeClr>
            </a:gs>
            <a:gs pos="100000">
              <a:schemeClr val="bg2">
                <a:shade val="98000"/>
                <a:satMod val="120000"/>
                <a:lumMod val="98000"/>
              </a:schemeClr>
            </a:gs>
          </a:gsLst>
          <a:lin ang="3900000" scaled="0"/>
          <a:tileRect/>
        </a:gradFill>
        <a:effectLst/>
      </p:bgPr>
    </p:bg>
    <p:spTree>
      <p:nvGrpSpPr>
        <p:cNvPr id="1" name="Shape 103"/>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FAA1C7-C2A5-4F3A-8937-86B803D2F111}"/>
              </a:ext>
            </a:extLst>
          </p:cNvPr>
          <p:cNvSpPr>
            <a:spLocks noGrp="1"/>
          </p:cNvSpPr>
          <p:nvPr>
            <p:ph type="sldNum" idx="12"/>
          </p:nvPr>
        </p:nvSpPr>
        <p:spPr>
          <a:xfrm>
            <a:off x="8595300" y="4734295"/>
            <a:ext cx="548700" cy="393600"/>
          </a:xfrm>
        </p:spPr>
        <p:txBody>
          <a:bodyPr/>
          <a:lstStyle/>
          <a:p>
            <a:pPr marL="0" lvl="0" indent="0">
              <a:spcBef>
                <a:spcPts val="0"/>
              </a:spcBef>
              <a:spcAft>
                <a:spcPts val="0"/>
              </a:spcAft>
              <a:buNone/>
            </a:pPr>
            <a:fld id="{00000000-1234-1234-1234-123412341234}" type="slidenum">
              <a:rPr lang="en" smtClean="0">
                <a:solidFill>
                  <a:srgbClr val="008E40"/>
                </a:solidFill>
              </a:rPr>
              <a:t>5</a:t>
            </a:fld>
            <a:endParaRPr lang="en" dirty="0">
              <a:solidFill>
                <a:srgbClr val="008E40"/>
              </a:solidFill>
            </a:endParaRPr>
          </a:p>
        </p:txBody>
      </p:sp>
      <p:sp>
        <p:nvSpPr>
          <p:cNvPr id="22" name="TextBox 21">
            <a:extLst>
              <a:ext uri="{FF2B5EF4-FFF2-40B4-BE49-F238E27FC236}">
                <a16:creationId xmlns:a16="http://schemas.microsoft.com/office/drawing/2014/main" id="{04EA4EC2-08DD-44E1-B032-12EF82B9745E}"/>
              </a:ext>
            </a:extLst>
          </p:cNvPr>
          <p:cNvSpPr txBox="1"/>
          <p:nvPr/>
        </p:nvSpPr>
        <p:spPr>
          <a:xfrm>
            <a:off x="2343606" y="158636"/>
            <a:ext cx="4424608" cy="400110"/>
          </a:xfrm>
          <a:prstGeom prst="rect">
            <a:avLst/>
          </a:prstGeom>
          <a:noFill/>
        </p:spPr>
        <p:txBody>
          <a:bodyPr wrap="none" rtlCol="0">
            <a:spAutoFit/>
          </a:bodyPr>
          <a:lstStyle/>
          <a:p>
            <a:pPr algn="r"/>
            <a:r>
              <a:rPr lang="en-US" sz="2000" dirty="0">
                <a:solidFill>
                  <a:srgbClr val="008E40"/>
                </a:solidFill>
              </a:rPr>
              <a:t>International Status of Legalization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89" y="4729761"/>
            <a:ext cx="350199" cy="333783"/>
          </a:xfrm>
          <a:prstGeom prst="rect">
            <a:avLst/>
          </a:prstGeom>
        </p:spPr>
      </p:pic>
      <p:sp>
        <p:nvSpPr>
          <p:cNvPr id="9" name="Rectangle 8"/>
          <p:cNvSpPr/>
          <p:nvPr/>
        </p:nvSpPr>
        <p:spPr>
          <a:xfrm>
            <a:off x="6768214" y="283258"/>
            <a:ext cx="2572338" cy="366307"/>
          </a:xfrm>
          <a:prstGeom prst="rect">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FA6BAB6-159F-4E1F-B57E-12FB65F2FA3A}"/>
              </a:ext>
            </a:extLst>
          </p:cNvPr>
          <p:cNvPicPr>
            <a:picLocks noChangeAspect="1"/>
          </p:cNvPicPr>
          <p:nvPr/>
        </p:nvPicPr>
        <p:blipFill>
          <a:blip r:embed="rId4"/>
          <a:stretch>
            <a:fillRect/>
          </a:stretch>
        </p:blipFill>
        <p:spPr>
          <a:xfrm>
            <a:off x="912812" y="665668"/>
            <a:ext cx="7747094" cy="4445367"/>
          </a:xfrm>
          <a:prstGeom prst="rect">
            <a:avLst/>
          </a:prstGeom>
        </p:spPr>
      </p:pic>
    </p:spTree>
    <p:extLst>
      <p:ext uri="{BB962C8B-B14F-4D97-AF65-F5344CB8AC3E}">
        <p14:creationId xmlns:p14="http://schemas.microsoft.com/office/powerpoint/2010/main" val="744696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08" y="115798"/>
            <a:ext cx="8520600" cy="572700"/>
          </a:xfrm>
        </p:spPr>
        <p:txBody>
          <a:bodyPr>
            <a:noAutofit/>
          </a:bodyPr>
          <a:lstStyle/>
          <a:p>
            <a:r>
              <a:rPr lang="en-US" sz="3400" dirty="0">
                <a:solidFill>
                  <a:srgbClr val="008E40"/>
                </a:solidFill>
              </a:rPr>
              <a:t>Estimated Global Market Size</a:t>
            </a:r>
          </a:p>
        </p:txBody>
      </p:sp>
      <p:sp>
        <p:nvSpPr>
          <p:cNvPr id="3" name="Text Placeholder 2"/>
          <p:cNvSpPr>
            <a:spLocks noGrp="1"/>
          </p:cNvSpPr>
          <p:nvPr>
            <p:ph type="body" idx="1"/>
          </p:nvPr>
        </p:nvSpPr>
        <p:spPr>
          <a:xfrm>
            <a:off x="136771" y="1313361"/>
            <a:ext cx="3853956" cy="3416400"/>
          </a:xfrm>
        </p:spPr>
        <p:txBody>
          <a:bodyPr/>
          <a:lstStyle/>
          <a:p>
            <a:endParaRPr lang="en-US" dirty="0">
              <a:solidFill>
                <a:schemeClr val="tx1"/>
              </a:solidFill>
            </a:endParaRPr>
          </a:p>
          <a:p>
            <a:pPr>
              <a:buClr>
                <a:schemeClr val="bg2">
                  <a:lumMod val="50000"/>
                </a:schemeClr>
              </a:buClr>
            </a:pPr>
            <a:r>
              <a:rPr lang="en-US" b="1" dirty="0">
                <a:solidFill>
                  <a:schemeClr val="tx1"/>
                </a:solidFill>
              </a:rPr>
              <a:t>Canada: ~C$6bn </a:t>
            </a:r>
            <a:br>
              <a:rPr lang="en-US" dirty="0">
                <a:solidFill>
                  <a:schemeClr val="tx1"/>
                </a:solidFill>
              </a:rPr>
            </a:br>
            <a:r>
              <a:rPr lang="en-US" dirty="0">
                <a:solidFill>
                  <a:schemeClr val="tx1"/>
                </a:solidFill>
              </a:rPr>
              <a:t>(Retail medical and wholesale adult use sales)</a:t>
            </a:r>
          </a:p>
          <a:p>
            <a:pPr>
              <a:buClr>
                <a:schemeClr val="bg2">
                  <a:lumMod val="50000"/>
                </a:schemeClr>
              </a:buClr>
            </a:pPr>
            <a:endParaRPr lang="en-US" dirty="0">
              <a:solidFill>
                <a:schemeClr val="tx1"/>
              </a:solidFill>
            </a:endParaRPr>
          </a:p>
          <a:p>
            <a:pPr>
              <a:buClr>
                <a:schemeClr val="bg2">
                  <a:lumMod val="50000"/>
                </a:schemeClr>
              </a:buClr>
            </a:pPr>
            <a:r>
              <a:rPr lang="en-US" b="1" dirty="0">
                <a:solidFill>
                  <a:schemeClr val="tx1"/>
                </a:solidFill>
              </a:rPr>
              <a:t>U.S: ~C$70bn </a:t>
            </a:r>
            <a:br>
              <a:rPr lang="en-US" dirty="0">
                <a:solidFill>
                  <a:schemeClr val="tx1"/>
                </a:solidFill>
              </a:rPr>
            </a:br>
            <a:r>
              <a:rPr lang="en-US" dirty="0">
                <a:solidFill>
                  <a:schemeClr val="tx1"/>
                </a:solidFill>
              </a:rPr>
              <a:t>(Retail medical and retail adult use sales)</a:t>
            </a:r>
          </a:p>
          <a:p>
            <a:pPr>
              <a:buClr>
                <a:schemeClr val="bg2">
                  <a:lumMod val="50000"/>
                </a:schemeClr>
              </a:buClr>
            </a:pPr>
            <a:endParaRPr lang="en-US" dirty="0">
              <a:solidFill>
                <a:schemeClr val="tx1"/>
              </a:solidFill>
            </a:endParaRPr>
          </a:p>
          <a:p>
            <a:pPr>
              <a:buClr>
                <a:schemeClr val="bg2">
                  <a:lumMod val="50000"/>
                </a:schemeClr>
              </a:buClr>
            </a:pPr>
            <a:r>
              <a:rPr lang="en-US" b="1" dirty="0">
                <a:solidFill>
                  <a:schemeClr val="tx1"/>
                </a:solidFill>
              </a:rPr>
              <a:t>EU-28: ~C$100bn </a:t>
            </a:r>
            <a:br>
              <a:rPr lang="en-US" dirty="0">
                <a:solidFill>
                  <a:schemeClr val="tx1"/>
                </a:solidFill>
              </a:rPr>
            </a:br>
            <a:r>
              <a:rPr lang="en-US" dirty="0">
                <a:solidFill>
                  <a:schemeClr val="tx1"/>
                </a:solidFill>
              </a:rPr>
              <a:t>(Wholesale medical and retail adult use sales)</a:t>
            </a:r>
          </a:p>
          <a:p>
            <a:pPr>
              <a:buClr>
                <a:schemeClr val="bg2">
                  <a:lumMod val="50000"/>
                </a:schemeClr>
              </a:buClr>
            </a:pPr>
            <a:endParaRPr lang="en-US" dirty="0">
              <a:solidFill>
                <a:schemeClr val="tx1"/>
              </a:solidFill>
            </a:endParaRPr>
          </a:p>
          <a:p>
            <a:pPr>
              <a:buClr>
                <a:schemeClr val="bg2">
                  <a:lumMod val="50000"/>
                </a:schemeClr>
              </a:buClr>
            </a:pPr>
            <a:r>
              <a:rPr lang="en-US" b="1" dirty="0">
                <a:solidFill>
                  <a:schemeClr val="tx1"/>
                </a:solidFill>
              </a:rPr>
              <a:t>Latin America: ~C$20bn </a:t>
            </a:r>
            <a:br>
              <a:rPr lang="en-US" dirty="0">
                <a:solidFill>
                  <a:schemeClr val="tx1"/>
                </a:solidFill>
              </a:rPr>
            </a:br>
            <a:r>
              <a:rPr lang="en-US" dirty="0">
                <a:solidFill>
                  <a:schemeClr val="tx1"/>
                </a:solidFill>
              </a:rPr>
              <a:t>(Wholesale medical sales only)</a:t>
            </a:r>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a:t>
            </a:fld>
            <a:endParaRPr lang="uk-UA"/>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727" y="1709530"/>
            <a:ext cx="4841790" cy="2361539"/>
          </a:xfrm>
          <a:prstGeom prst="rect">
            <a:avLst/>
          </a:prstGeom>
        </p:spPr>
      </p:pic>
      <p:sp>
        <p:nvSpPr>
          <p:cNvPr id="6" name="TextBox 5"/>
          <p:cNvSpPr txBox="1"/>
          <p:nvPr/>
        </p:nvSpPr>
        <p:spPr>
          <a:xfrm>
            <a:off x="311917" y="905731"/>
            <a:ext cx="7820451" cy="369332"/>
          </a:xfrm>
          <a:prstGeom prst="rect">
            <a:avLst/>
          </a:prstGeom>
          <a:noFill/>
        </p:spPr>
        <p:txBody>
          <a:bodyPr wrap="square" rtlCol="0">
            <a:spAutoFit/>
          </a:bodyPr>
          <a:lstStyle/>
          <a:p>
            <a:r>
              <a:rPr lang="en-US" u="sng" dirty="0"/>
              <a:t>BMO Forecasts for Total Addressable Markets in Seven Years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89" y="4729761"/>
            <a:ext cx="350199" cy="333783"/>
          </a:xfrm>
          <a:prstGeom prst="rect">
            <a:avLst/>
          </a:prstGeom>
        </p:spPr>
      </p:pic>
      <p:sp>
        <p:nvSpPr>
          <p:cNvPr id="8" name="Rectangle 7"/>
          <p:cNvSpPr/>
          <p:nvPr/>
        </p:nvSpPr>
        <p:spPr>
          <a:xfrm>
            <a:off x="6583680" y="308896"/>
            <a:ext cx="2560321" cy="366307"/>
          </a:xfrm>
          <a:prstGeom prst="rect">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329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5" name="Picture 4">
            <a:extLst>
              <a:ext uri="{FF2B5EF4-FFF2-40B4-BE49-F238E27FC236}">
                <a16:creationId xmlns:a16="http://schemas.microsoft.com/office/drawing/2014/main" id="{84E95EA9-05EE-4094-9D67-23A0719F02E8}"/>
              </a:ext>
            </a:extLst>
          </p:cNvPr>
          <p:cNvPicPr>
            <a:picLocks noChangeAspect="1"/>
          </p:cNvPicPr>
          <p:nvPr/>
        </p:nvPicPr>
        <p:blipFill rotWithShape="1">
          <a:blip r:embed="rId3">
            <a:alphaModFix amt="27000"/>
          </a:blip>
          <a:srcRect b="5098"/>
          <a:stretch/>
        </p:blipFill>
        <p:spPr>
          <a:xfrm>
            <a:off x="-1" y="238201"/>
            <a:ext cx="9144001" cy="5016505"/>
          </a:xfrm>
          <a:prstGeom prst="rect">
            <a:avLst/>
          </a:prstGeom>
          <a:gradFill flip="none" rotWithShape="1">
            <a:gsLst>
              <a:gs pos="0">
                <a:schemeClr val="bg2">
                  <a:tint val="90000"/>
                  <a:satMod val="92000"/>
                  <a:lumMod val="120000"/>
                </a:schemeClr>
              </a:gs>
              <a:gs pos="100000">
                <a:schemeClr val="bg2">
                  <a:shade val="98000"/>
                  <a:satMod val="120000"/>
                  <a:lumMod val="98000"/>
                  <a:alpha val="20000"/>
                </a:schemeClr>
              </a:gs>
            </a:gsLst>
            <a:lin ang="10800000" scaled="0"/>
            <a:tileRect/>
          </a:gradFill>
        </p:spPr>
      </p:pic>
      <p:sp>
        <p:nvSpPr>
          <p:cNvPr id="18" name="Rectangle 17"/>
          <p:cNvSpPr/>
          <p:nvPr/>
        </p:nvSpPr>
        <p:spPr>
          <a:xfrm>
            <a:off x="89989" y="947247"/>
            <a:ext cx="3772253" cy="3411109"/>
          </a:xfrm>
          <a:prstGeom prst="rect">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6408" y="160765"/>
            <a:ext cx="7526823" cy="523220"/>
          </a:xfrm>
          <a:prstGeom prst="rect">
            <a:avLst/>
          </a:prstGeom>
          <a:noFill/>
        </p:spPr>
        <p:txBody>
          <a:bodyPr wrap="square" rtlCol="0">
            <a:spAutoFit/>
          </a:bodyPr>
          <a:lstStyle/>
          <a:p>
            <a:pPr algn="r"/>
            <a:r>
              <a:rPr lang="en-US" sz="2800" dirty="0">
                <a:solidFill>
                  <a:srgbClr val="008E40"/>
                </a:solidFill>
              </a:rPr>
              <a:t>North American Cannabis Landscape </a:t>
            </a:r>
          </a:p>
        </p:txBody>
      </p:sp>
      <p:sp>
        <p:nvSpPr>
          <p:cNvPr id="8" name="Slide Number Placeholder 2">
            <a:extLst>
              <a:ext uri="{FF2B5EF4-FFF2-40B4-BE49-F238E27FC236}">
                <a16:creationId xmlns:a16="http://schemas.microsoft.com/office/drawing/2014/main" id="{3358BCCD-2118-4D68-9692-C64DBD76EFDA}"/>
              </a:ext>
            </a:extLst>
          </p:cNvPr>
          <p:cNvSpPr>
            <a:spLocks noGrp="1"/>
          </p:cNvSpPr>
          <p:nvPr>
            <p:ph type="sldNum" idx="12"/>
          </p:nvPr>
        </p:nvSpPr>
        <p:spPr>
          <a:xfrm>
            <a:off x="8595300" y="4734295"/>
            <a:ext cx="548700" cy="393600"/>
          </a:xfrm>
        </p:spPr>
        <p:txBody>
          <a:bodyPr/>
          <a:lstStyle/>
          <a:p>
            <a:pPr marL="0" lvl="0" indent="0">
              <a:spcBef>
                <a:spcPts val="0"/>
              </a:spcBef>
              <a:spcAft>
                <a:spcPts val="0"/>
              </a:spcAft>
              <a:buNone/>
            </a:pPr>
            <a:fld id="{00000000-1234-1234-1234-123412341234}" type="slidenum">
              <a:rPr lang="en" smtClean="0"/>
              <a:t>7</a:t>
            </a:fld>
            <a:endParaRPr lang="en" dirty="0"/>
          </a:p>
        </p:txBody>
      </p:sp>
      <p:sp>
        <p:nvSpPr>
          <p:cNvPr id="16" name="Rectangle 15"/>
          <p:cNvSpPr/>
          <p:nvPr/>
        </p:nvSpPr>
        <p:spPr>
          <a:xfrm>
            <a:off x="268472" y="1147466"/>
            <a:ext cx="3700498" cy="3502339"/>
          </a:xfrm>
          <a:prstGeom prst="rect">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89" y="4729761"/>
            <a:ext cx="350199" cy="333783"/>
          </a:xfrm>
          <a:prstGeom prst="rect">
            <a:avLst/>
          </a:prstGeom>
        </p:spPr>
      </p:pic>
      <p:sp>
        <p:nvSpPr>
          <p:cNvPr id="13" name="Rectangle 12"/>
          <p:cNvSpPr/>
          <p:nvPr/>
        </p:nvSpPr>
        <p:spPr>
          <a:xfrm>
            <a:off x="7241335" y="308896"/>
            <a:ext cx="1902666" cy="366307"/>
          </a:xfrm>
          <a:prstGeom prst="rect">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21DC6B-0195-40E7-83CD-2669DBA0E42A}"/>
              </a:ext>
            </a:extLst>
          </p:cNvPr>
          <p:cNvSpPr txBox="1"/>
          <p:nvPr/>
        </p:nvSpPr>
        <p:spPr>
          <a:xfrm>
            <a:off x="265088" y="1211102"/>
            <a:ext cx="3582224" cy="569387"/>
          </a:xfrm>
          <a:prstGeom prst="rect">
            <a:avLst/>
          </a:prstGeom>
          <a:noFill/>
        </p:spPr>
        <p:txBody>
          <a:bodyPr wrap="square" rtlCol="0">
            <a:spAutoFit/>
          </a:bodyPr>
          <a:lstStyle/>
          <a:p>
            <a:r>
              <a:rPr lang="en-US" sz="1300" b="1" dirty="0">
                <a:solidFill>
                  <a:srgbClr val="008E40"/>
                </a:solidFill>
              </a:rPr>
              <a:t>Current Market Overview </a:t>
            </a:r>
          </a:p>
          <a:p>
            <a:r>
              <a:rPr lang="en-US" sz="900" b="1" dirty="0"/>
              <a:t>Canada:</a:t>
            </a:r>
          </a:p>
          <a:p>
            <a:r>
              <a:rPr lang="en-US" sz="900" dirty="0"/>
              <a:t>There are currently 132 issued licensed producers in Canada. </a:t>
            </a:r>
          </a:p>
        </p:txBody>
      </p:sp>
      <p:sp>
        <p:nvSpPr>
          <p:cNvPr id="4" name="TextBox 3">
            <a:extLst>
              <a:ext uri="{FF2B5EF4-FFF2-40B4-BE49-F238E27FC236}">
                <a16:creationId xmlns:a16="http://schemas.microsoft.com/office/drawing/2014/main" id="{1007AEB2-246E-4EE7-90E7-3D48C266B498}"/>
              </a:ext>
            </a:extLst>
          </p:cNvPr>
          <p:cNvSpPr txBox="1"/>
          <p:nvPr/>
        </p:nvSpPr>
        <p:spPr>
          <a:xfrm>
            <a:off x="265088" y="2021236"/>
            <a:ext cx="3520259" cy="2577244"/>
          </a:xfrm>
          <a:prstGeom prst="rect">
            <a:avLst/>
          </a:prstGeom>
          <a:noFill/>
        </p:spPr>
        <p:txBody>
          <a:bodyPr wrap="square" rtlCol="0">
            <a:spAutoFit/>
          </a:bodyPr>
          <a:lstStyle/>
          <a:p>
            <a:pPr marL="342900" lvl="0" indent="-342900" algn="just">
              <a:lnSpc>
                <a:spcPct val="107000"/>
              </a:lnSpc>
              <a:spcAft>
                <a:spcPts val="800"/>
              </a:spcAft>
              <a:buFont typeface="Wingdings" panose="05000000000000000000" pitchFamily="2" charset="2"/>
              <a:buChar char=""/>
              <a:tabLst>
                <a:tab pos="457200" algn="l"/>
              </a:tabLst>
            </a:pPr>
            <a:r>
              <a:rPr lang="en-US" sz="900" dirty="0">
                <a:ea typeface="Calibri" panose="020F0502020204030204" pitchFamily="34" charset="0"/>
                <a:cs typeface="Times New Roman" panose="02020603050405020304" pitchFamily="18" charset="0"/>
              </a:rPr>
              <a:t>The total cannabis market in Canada, including medical and recreational products is expected to generate up to </a:t>
            </a:r>
            <a:r>
              <a:rPr lang="en-US" sz="900" b="1" dirty="0">
                <a:ea typeface="Calibri" panose="020F0502020204030204" pitchFamily="34" charset="0"/>
                <a:cs typeface="Times New Roman" panose="02020603050405020304" pitchFamily="18" charset="0"/>
              </a:rPr>
              <a:t>$7.17 billion </a:t>
            </a:r>
            <a:r>
              <a:rPr lang="en-US" sz="900" dirty="0">
                <a:ea typeface="Calibri" panose="020F0502020204030204" pitchFamily="34" charset="0"/>
                <a:cs typeface="Times New Roman" panose="02020603050405020304" pitchFamily="18" charset="0"/>
              </a:rPr>
              <a:t>total sales in 2019</a:t>
            </a:r>
          </a:p>
          <a:p>
            <a:pPr marL="342900" lvl="0" indent="-342900" algn="just">
              <a:lnSpc>
                <a:spcPct val="107000"/>
              </a:lnSpc>
              <a:spcAft>
                <a:spcPts val="800"/>
              </a:spcAft>
              <a:buFont typeface="Wingdings" panose="05000000000000000000" pitchFamily="2" charset="2"/>
              <a:buChar char=""/>
              <a:tabLst>
                <a:tab pos="457200" algn="l"/>
              </a:tabLst>
            </a:pPr>
            <a:r>
              <a:rPr lang="en-US" sz="900" dirty="0"/>
              <a:t>With legal sales contributing to more than half of this—up to </a:t>
            </a:r>
            <a:r>
              <a:rPr lang="en-US" sz="900" b="1" dirty="0"/>
              <a:t>$4.34 billion</a:t>
            </a:r>
            <a:r>
              <a:rPr lang="en-US" sz="900" dirty="0"/>
              <a:t>.</a:t>
            </a:r>
            <a:endParaRPr lang="en-US" sz="900" dirty="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
              <a:tabLst>
                <a:tab pos="457200" algn="l"/>
              </a:tabLst>
            </a:pPr>
            <a:r>
              <a:rPr lang="en-US" sz="900" dirty="0"/>
              <a:t>Overall consumption through legal channels is expected to continue to rise by up to </a:t>
            </a:r>
            <a:r>
              <a:rPr lang="en-US" sz="900" b="1" dirty="0"/>
              <a:t>35 percent</a:t>
            </a:r>
            <a:r>
              <a:rPr lang="en-US" sz="900" dirty="0"/>
              <a:t>. The cannabis spend overall is also expected to rise by up to </a:t>
            </a:r>
            <a:r>
              <a:rPr lang="en-US" sz="900" b="1" dirty="0"/>
              <a:t>58 percent</a:t>
            </a:r>
            <a:r>
              <a:rPr lang="en-US" sz="900" dirty="0"/>
              <a:t>, owing primarily to the fact that prices for legal products will be higher</a:t>
            </a:r>
          </a:p>
          <a:p>
            <a:pPr marL="342900" indent="-342900" algn="just">
              <a:lnSpc>
                <a:spcPct val="107000"/>
              </a:lnSpc>
              <a:spcAft>
                <a:spcPts val="800"/>
              </a:spcAft>
              <a:buFont typeface="Wingdings" panose="05000000000000000000" pitchFamily="2" charset="2"/>
              <a:buChar char=""/>
              <a:tabLst>
                <a:tab pos="457200" algn="l"/>
              </a:tabLst>
            </a:pPr>
            <a:r>
              <a:rPr lang="en-US" sz="900" dirty="0"/>
              <a:t>Canadians who are already consuming cannabis expect to buy nearly two-thirds of their products from legal retailers</a:t>
            </a:r>
            <a:endParaRPr lang="en-CA" sz="900"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tabLst>
                <a:tab pos="457200" algn="l"/>
              </a:tabLst>
            </a:pPr>
            <a:endParaRPr lang="en-CA" sz="900" dirty="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6A1B855-9D62-4785-B568-9C2C2D4B39F3}"/>
              </a:ext>
            </a:extLst>
          </p:cNvPr>
          <p:cNvSpPr txBox="1"/>
          <p:nvPr/>
        </p:nvSpPr>
        <p:spPr>
          <a:xfrm>
            <a:off x="2903501" y="4824590"/>
            <a:ext cx="2570922" cy="292388"/>
          </a:xfrm>
          <a:prstGeom prst="rect">
            <a:avLst/>
          </a:prstGeom>
          <a:noFill/>
        </p:spPr>
        <p:txBody>
          <a:bodyPr wrap="square" rtlCol="0">
            <a:spAutoFit/>
          </a:bodyPr>
          <a:lstStyle/>
          <a:p>
            <a:r>
              <a:rPr lang="en-US" sz="1300" b="1" dirty="0">
                <a:solidFill>
                  <a:srgbClr val="008E40"/>
                </a:solidFill>
              </a:rPr>
              <a:t>The Opportunity </a:t>
            </a:r>
          </a:p>
        </p:txBody>
      </p:sp>
      <p:sp>
        <p:nvSpPr>
          <p:cNvPr id="15" name="TextBox 14">
            <a:extLst>
              <a:ext uri="{FF2B5EF4-FFF2-40B4-BE49-F238E27FC236}">
                <a16:creationId xmlns:a16="http://schemas.microsoft.com/office/drawing/2014/main" id="{C91AF3F3-CA37-46CF-87D5-DDDB37594602}"/>
              </a:ext>
            </a:extLst>
          </p:cNvPr>
          <p:cNvSpPr txBox="1"/>
          <p:nvPr/>
        </p:nvSpPr>
        <p:spPr>
          <a:xfrm>
            <a:off x="598872" y="4656283"/>
            <a:ext cx="4114799" cy="200055"/>
          </a:xfrm>
          <a:prstGeom prst="rect">
            <a:avLst/>
          </a:prstGeom>
          <a:noFill/>
        </p:spPr>
        <p:txBody>
          <a:bodyPr wrap="square" rtlCol="0">
            <a:spAutoFit/>
          </a:bodyPr>
          <a:lstStyle/>
          <a:p>
            <a:r>
              <a:rPr lang="en-US" sz="700" dirty="0"/>
              <a:t>Source: Deloitte 2018 Cannabis Report</a:t>
            </a:r>
          </a:p>
        </p:txBody>
      </p:sp>
      <p:sp>
        <p:nvSpPr>
          <p:cNvPr id="6" name="TextBox 5">
            <a:extLst>
              <a:ext uri="{FF2B5EF4-FFF2-40B4-BE49-F238E27FC236}">
                <a16:creationId xmlns:a16="http://schemas.microsoft.com/office/drawing/2014/main" id="{C91AF3F3-CA37-46CF-87D5-DDDB37594602}"/>
              </a:ext>
            </a:extLst>
          </p:cNvPr>
          <p:cNvSpPr txBox="1"/>
          <p:nvPr/>
        </p:nvSpPr>
        <p:spPr>
          <a:xfrm>
            <a:off x="5821169" y="4886553"/>
            <a:ext cx="4114799" cy="200055"/>
          </a:xfrm>
          <a:prstGeom prst="rect">
            <a:avLst/>
          </a:prstGeom>
          <a:noFill/>
        </p:spPr>
        <p:txBody>
          <a:bodyPr wrap="square" rtlCol="0">
            <a:spAutoFit/>
          </a:bodyPr>
          <a:lstStyle/>
          <a:p>
            <a:r>
              <a:rPr lang="en-US" sz="700" dirty="0"/>
              <a:t>Source</a:t>
            </a:r>
            <a:r>
              <a:rPr lang="en-US" sz="700"/>
              <a:t>: ArcView </a:t>
            </a:r>
            <a:r>
              <a:rPr lang="en-US" sz="700" dirty="0"/>
              <a:t>The State of </a:t>
            </a:r>
            <a:r>
              <a:rPr lang="en-US" sz="700"/>
              <a:t>Legal Marijuana Markets</a:t>
            </a:r>
            <a:endParaRPr lang="en-US" sz="700"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5681" y="775564"/>
            <a:ext cx="3676987" cy="4110989"/>
          </a:xfrm>
          <a:prstGeom prst="rect">
            <a:avLst/>
          </a:prstGeom>
        </p:spPr>
      </p:pic>
    </p:spTree>
    <p:extLst>
      <p:ext uri="{BB962C8B-B14F-4D97-AF65-F5344CB8AC3E}">
        <p14:creationId xmlns:p14="http://schemas.microsoft.com/office/powerpoint/2010/main" val="3282862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54000">
              <a:schemeClr val="bg2">
                <a:tint val="90000"/>
                <a:satMod val="92000"/>
                <a:lumMod val="120000"/>
              </a:schemeClr>
            </a:gs>
            <a:gs pos="100000">
              <a:schemeClr val="bg2">
                <a:shade val="98000"/>
                <a:satMod val="120000"/>
                <a:lumMod val="98000"/>
              </a:schemeClr>
            </a:gs>
          </a:gsLst>
          <a:lin ang="3900000" scaled="0"/>
          <a:tileRect/>
        </a:gradFill>
        <a:effectLst/>
      </p:bgPr>
    </p:bg>
    <p:spTree>
      <p:nvGrpSpPr>
        <p:cNvPr id="1" name="Shape 103"/>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FAA1C7-C2A5-4F3A-8937-86B803D2F111}"/>
              </a:ext>
            </a:extLst>
          </p:cNvPr>
          <p:cNvSpPr>
            <a:spLocks noGrp="1"/>
          </p:cNvSpPr>
          <p:nvPr>
            <p:ph type="sldNum" idx="12"/>
          </p:nvPr>
        </p:nvSpPr>
        <p:spPr>
          <a:xfrm>
            <a:off x="8595300" y="4734295"/>
            <a:ext cx="548700" cy="393600"/>
          </a:xfrm>
        </p:spPr>
        <p:txBody>
          <a:bodyPr/>
          <a:lstStyle/>
          <a:p>
            <a:pPr marL="0" lvl="0" indent="0">
              <a:spcBef>
                <a:spcPts val="0"/>
              </a:spcBef>
              <a:spcAft>
                <a:spcPts val="0"/>
              </a:spcAft>
              <a:buNone/>
            </a:pPr>
            <a:fld id="{00000000-1234-1234-1234-123412341234}" type="slidenum">
              <a:rPr lang="en" smtClean="0">
                <a:solidFill>
                  <a:srgbClr val="008E40"/>
                </a:solidFill>
              </a:rPr>
              <a:t>8</a:t>
            </a:fld>
            <a:endParaRPr lang="en" dirty="0">
              <a:solidFill>
                <a:srgbClr val="008E4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89" y="4729761"/>
            <a:ext cx="350199" cy="333783"/>
          </a:xfrm>
          <a:prstGeom prst="rect">
            <a:avLst/>
          </a:prstGeom>
        </p:spPr>
      </p:pic>
      <p:sp>
        <p:nvSpPr>
          <p:cNvPr id="10" name="Title 1"/>
          <p:cNvSpPr>
            <a:spLocks noGrp="1"/>
          </p:cNvSpPr>
          <p:nvPr>
            <p:ph type="title"/>
          </p:nvPr>
        </p:nvSpPr>
        <p:spPr>
          <a:xfrm>
            <a:off x="89989" y="119022"/>
            <a:ext cx="8520600" cy="572700"/>
          </a:xfrm>
        </p:spPr>
        <p:txBody>
          <a:bodyPr>
            <a:normAutofit fontScale="90000"/>
          </a:bodyPr>
          <a:lstStyle/>
          <a:p>
            <a:r>
              <a:rPr lang="en-US" b="1" dirty="0">
                <a:solidFill>
                  <a:srgbClr val="076F09"/>
                </a:solidFill>
              </a:rPr>
              <a:t>The Cannabis Opportunity for Caribbean Countries</a:t>
            </a:r>
          </a:p>
        </p:txBody>
      </p:sp>
      <p:sp>
        <p:nvSpPr>
          <p:cNvPr id="12" name="Text Placeholder 2"/>
          <p:cNvSpPr>
            <a:spLocks noGrp="1"/>
          </p:cNvSpPr>
          <p:nvPr>
            <p:ph type="body" idx="1"/>
          </p:nvPr>
        </p:nvSpPr>
        <p:spPr>
          <a:xfrm>
            <a:off x="111318" y="990809"/>
            <a:ext cx="2700919" cy="1880725"/>
          </a:xfrm>
        </p:spPr>
        <p:txBody>
          <a:bodyPr>
            <a:normAutofit lnSpcReduction="10000"/>
          </a:bodyPr>
          <a:lstStyle/>
          <a:p>
            <a:pPr marL="139700" indent="0">
              <a:buNone/>
            </a:pPr>
            <a:r>
              <a:rPr lang="en-US" u="sng" dirty="0"/>
              <a:t>Government Policy</a:t>
            </a:r>
          </a:p>
          <a:p>
            <a:pPr marL="139700" indent="0">
              <a:buNone/>
            </a:pPr>
            <a:endParaRPr lang="en-US" u="sng" dirty="0"/>
          </a:p>
          <a:p>
            <a:pPr marL="457200" lvl="1" indent="-317500">
              <a:spcBef>
                <a:spcPts val="0"/>
              </a:spcBef>
              <a:buClr>
                <a:srgbClr val="24860A"/>
              </a:buClr>
              <a:buSzPts val="1400"/>
              <a:buFont typeface="Wingdings 3" charset="2"/>
              <a:buChar char="●"/>
            </a:pPr>
            <a:r>
              <a:rPr lang="en-US" dirty="0"/>
              <a:t>Governments are quite open to the development of the cannabis industry and have taken steps to legalize both medical and recreational production and consumption. </a:t>
            </a:r>
          </a:p>
          <a:p>
            <a:pPr marL="139700" indent="0">
              <a:buNone/>
            </a:pP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908" y="993428"/>
            <a:ext cx="6241774" cy="3801208"/>
          </a:xfrm>
          <a:prstGeom prst="rect">
            <a:avLst/>
          </a:prstGeom>
        </p:spPr>
      </p:pic>
    </p:spTree>
    <p:extLst>
      <p:ext uri="{BB962C8B-B14F-4D97-AF65-F5344CB8AC3E}">
        <p14:creationId xmlns:p14="http://schemas.microsoft.com/office/powerpoint/2010/main" val="2013462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088" y="125403"/>
            <a:ext cx="8520600" cy="572700"/>
          </a:xfrm>
        </p:spPr>
        <p:txBody>
          <a:bodyPr>
            <a:noAutofit/>
          </a:bodyPr>
          <a:lstStyle/>
          <a:p>
            <a:r>
              <a:rPr lang="en-US" sz="2800" u="sng"/>
              <a:t>Public Opinion</a:t>
            </a:r>
            <a:endParaRPr lang="en-US" sz="2800" u="sng" dirty="0"/>
          </a:p>
        </p:txBody>
      </p:sp>
      <p:sp>
        <p:nvSpPr>
          <p:cNvPr id="3" name="Text Placeholder 2"/>
          <p:cNvSpPr>
            <a:spLocks noGrp="1"/>
          </p:cNvSpPr>
          <p:nvPr>
            <p:ph type="body" idx="1"/>
          </p:nvPr>
        </p:nvSpPr>
        <p:spPr>
          <a:xfrm>
            <a:off x="254448" y="959694"/>
            <a:ext cx="5181555" cy="3416400"/>
          </a:xfrm>
        </p:spPr>
        <p:txBody>
          <a:bodyPr/>
          <a:lstStyle/>
          <a:p>
            <a:pPr marL="114300" indent="0">
              <a:buClr>
                <a:srgbClr val="117F43"/>
              </a:buClr>
              <a:buNone/>
            </a:pPr>
            <a:endParaRPr lang="en-US" sz="1600" u="sng" dirty="0"/>
          </a:p>
          <a:p>
            <a:pPr>
              <a:buClr>
                <a:srgbClr val="117F43"/>
              </a:buClr>
            </a:pPr>
            <a:r>
              <a:rPr lang="en-US" dirty="0"/>
              <a:t>Surveys done in five CARICOM countries by the well-known Caribbean Development Research Services Inc. (CADRES), reveal considerable shifting in public attitudes toward some form of law reform away from prohibition.</a:t>
            </a:r>
          </a:p>
          <a:p>
            <a:pPr>
              <a:buClr>
                <a:srgbClr val="117F43"/>
              </a:buClr>
            </a:pPr>
            <a:endParaRPr lang="en-US" dirty="0"/>
          </a:p>
          <a:p>
            <a:pPr>
              <a:buClr>
                <a:srgbClr val="117F43"/>
              </a:buClr>
            </a:pPr>
            <a:r>
              <a:rPr lang="en-US" dirty="0"/>
              <a:t>70% of people agreed, well only 22.6% disagreed with the ability to possess a limited amount of cannabis for personal use</a:t>
            </a:r>
          </a:p>
          <a:p>
            <a:pPr>
              <a:buClr>
                <a:srgbClr val="117F43"/>
              </a:buClr>
            </a:pPr>
            <a:endParaRPr lang="en-US" dirty="0"/>
          </a:p>
          <a:p>
            <a:pPr>
              <a:buClr>
                <a:srgbClr val="117F43"/>
              </a:buClr>
            </a:pPr>
            <a:r>
              <a:rPr lang="en-US" dirty="0"/>
              <a:t>88.4% of people agreed with cannabis use for medicinal and </a:t>
            </a:r>
            <a:r>
              <a:rPr lang="en-US" dirty="0" err="1"/>
              <a:t>therapeutical</a:t>
            </a:r>
            <a:r>
              <a:rPr lang="en-US" dirty="0"/>
              <a:t> purposes</a:t>
            </a:r>
          </a:p>
          <a:p>
            <a:pPr>
              <a:buClr>
                <a:srgbClr val="117F43"/>
              </a:buClr>
            </a:pPr>
            <a:endParaRPr lang="en-US" dirty="0"/>
          </a:p>
          <a:p>
            <a:pPr>
              <a:buClr>
                <a:srgbClr val="117F43"/>
              </a:buClr>
            </a:pPr>
            <a:endParaRPr lang="en-US" dirty="0"/>
          </a:p>
          <a:p>
            <a:pPr>
              <a:buClr>
                <a:srgbClr val="117F43"/>
              </a:buClr>
            </a:pPr>
            <a:endParaRPr lang="en-US" dirty="0"/>
          </a:p>
          <a:p>
            <a:pPr lvl="1">
              <a:buClr>
                <a:srgbClr val="117F43"/>
              </a:buClr>
            </a:pPr>
            <a:endParaRPr lang="en-US" dirty="0"/>
          </a:p>
          <a:p>
            <a:pPr>
              <a:buClr>
                <a:srgbClr val="117F43"/>
              </a:buClr>
            </a:pPr>
            <a:endParaRPr lang="en-US" dirty="0"/>
          </a:p>
          <a:p>
            <a:pPr>
              <a:buClr>
                <a:srgbClr val="117F43"/>
              </a:buClr>
            </a:pP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9</a:t>
            </a:fld>
            <a:endParaRPr lang="uk-UA"/>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89" y="4729761"/>
            <a:ext cx="350199" cy="333783"/>
          </a:xfrm>
          <a:prstGeom prst="rect">
            <a:avLst/>
          </a:prstGeom>
        </p:spPr>
      </p:pic>
      <p:graphicFrame>
        <p:nvGraphicFramePr>
          <p:cNvPr id="6" name="Chart 5"/>
          <p:cNvGraphicFramePr/>
          <p:nvPr>
            <p:extLst>
              <p:ext uri="{D42A27DB-BD31-4B8C-83A1-F6EECF244321}">
                <p14:modId xmlns:p14="http://schemas.microsoft.com/office/powerpoint/2010/main" val="527728126"/>
              </p:ext>
            </p:extLst>
          </p:nvPr>
        </p:nvGraphicFramePr>
        <p:xfrm>
          <a:off x="5250385" y="125403"/>
          <a:ext cx="3440391" cy="24611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extLst>
              <p:ext uri="{D42A27DB-BD31-4B8C-83A1-F6EECF244321}">
                <p14:modId xmlns:p14="http://schemas.microsoft.com/office/powerpoint/2010/main" val="859024599"/>
              </p:ext>
            </p:extLst>
          </p:nvPr>
        </p:nvGraphicFramePr>
        <p:xfrm>
          <a:off x="5139189" y="2667894"/>
          <a:ext cx="3646499" cy="231209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9354793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14843</TotalTime>
  <Words>1557</Words>
  <Application>Microsoft Office PowerPoint</Application>
  <PresentationFormat>On-screen Show (16:9)</PresentationFormat>
  <Paragraphs>170</Paragraphs>
  <Slides>14</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Century Gothic</vt:lpstr>
      <vt:lpstr>Times-Roman</vt:lpstr>
      <vt:lpstr>Wingdings</vt:lpstr>
      <vt:lpstr>Wingdings 3</vt:lpstr>
      <vt:lpstr>Wisp</vt:lpstr>
      <vt:lpstr>PowerPoint Presentation</vt:lpstr>
      <vt:lpstr>PowerPoint Presentation</vt:lpstr>
      <vt:lpstr>PowerPoint Presentation</vt:lpstr>
      <vt:lpstr>PowerPoint Presentation</vt:lpstr>
      <vt:lpstr>PowerPoint Presentation</vt:lpstr>
      <vt:lpstr>Estimated Global Market Size</vt:lpstr>
      <vt:lpstr>PowerPoint Presentation</vt:lpstr>
      <vt:lpstr>The Cannabis Opportunity for Caribbean Countries</vt:lpstr>
      <vt:lpstr>Public Opinion</vt:lpstr>
      <vt:lpstr>Caribbean countries exploring legalized cannabis</vt:lpstr>
      <vt:lpstr>The Cannabis Opportunity for Caribbean Countries</vt:lpstr>
      <vt:lpstr>Canadian Companies Currently Operating in Jamaica</vt:lpstr>
      <vt:lpstr>OBSTACLES CAN TRIP UP THE UNWARY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Ethan Spence</dc:creator>
  <cp:lastModifiedBy>Rodney Davis</cp:lastModifiedBy>
  <cp:revision>209</cp:revision>
  <cp:lastPrinted>2019-05-15T21:07:46Z</cp:lastPrinted>
  <dcterms:created xsi:type="dcterms:W3CDTF">2018-11-17T22:28:46Z</dcterms:created>
  <dcterms:modified xsi:type="dcterms:W3CDTF">2019-06-20T11:17:13Z</dcterms:modified>
</cp:coreProperties>
</file>