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97" r:id="rId3"/>
    <p:sldId id="329" r:id="rId4"/>
    <p:sldId id="257" r:id="rId5"/>
    <p:sldId id="258" r:id="rId6"/>
    <p:sldId id="317" r:id="rId7"/>
    <p:sldId id="259" r:id="rId8"/>
    <p:sldId id="260" r:id="rId9"/>
    <p:sldId id="328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1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6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3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01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338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22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90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68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16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75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851779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36741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22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618624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67821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932719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429675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59974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455254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0499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79811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386521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215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40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325516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18245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328838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630205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365133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63084" y="1905000"/>
            <a:ext cx="10720917" cy="21082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71140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3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9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9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0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4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C9D2548-4E4C-4476-9687-EA8C4B74113A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B221A-B667-425B-9CC6-60583B786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67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108EF39-FE8F-454C-9EC2-993445A62B0E}" type="datetimeFigureOut">
              <a:rPr lang="en-JM" smtClean="0"/>
              <a:t>21/06/2019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52501-E807-4241-ABCB-1FC2778095FF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120212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ubyn.hill@gmail.com" TargetMode="External"/><Relationship Id="rId2" Type="http://schemas.openxmlformats.org/officeDocument/2006/relationships/hyperlink" Target="mailto:Egcgrow@gmail.com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48C33-11D5-4FFC-8904-F8B33581C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254" y="22857"/>
            <a:ext cx="10860746" cy="3442670"/>
          </a:xfrm>
        </p:spPr>
        <p:txBody>
          <a:bodyPr>
            <a:noAutofit/>
          </a:bodyPr>
          <a:lstStyle/>
          <a:p>
            <a:r>
              <a:rPr lang="en-JM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 Factor: Optimising China’s role in the Caribbean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C1134A-DBD4-4DCC-90A6-75F5FC44D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14" y="4674833"/>
            <a:ext cx="9048920" cy="878735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Presenter: 	AUBYN HILL</a:t>
            </a:r>
          </a:p>
          <a:p>
            <a:pPr algn="l"/>
            <a:r>
              <a:rPr lang="en-US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Economic growth council</a:t>
            </a:r>
          </a:p>
          <a:p>
            <a:pPr algn="l"/>
            <a:r>
              <a:rPr 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Venue: 		                  Jamaica Pegasus hotel</a:t>
            </a:r>
          </a:p>
          <a:p>
            <a:pPr algn="l"/>
            <a:r>
              <a:rPr 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Date:                                 Friday, June 21, 2019</a:t>
            </a:r>
          </a:p>
          <a:p>
            <a:pPr algn="l"/>
            <a:r>
              <a:rPr 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Time:                                 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2:20 PM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FD5C8F-2728-4EBD-949B-B61CDB1E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857"/>
            <a:ext cx="1331252" cy="1201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5EB882-905D-4372-B695-716630859189}"/>
              </a:ext>
            </a:extLst>
          </p:cNvPr>
          <p:cNvSpPr txBox="1"/>
          <p:nvPr/>
        </p:nvSpPr>
        <p:spPr>
          <a:xfrm>
            <a:off x="400304" y="3099323"/>
            <a:ext cx="1157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17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37FF-F239-40D1-AEF0-6FE1C3D3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81" y="177511"/>
            <a:ext cx="10983637" cy="1400530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China’s History</a:t>
            </a:r>
            <a:endParaRPr lang="en-JM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6328A-ED3D-41F8-BB90-DB815AEA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81" y="1278384"/>
            <a:ext cx="10883523" cy="50158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Deng Xiaoping </a:t>
            </a:r>
          </a:p>
          <a:p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</a:p>
          <a:p>
            <a:pPr marL="0" indent="0">
              <a:buNone/>
            </a:pPr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en-US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 of China</a:t>
            </a:r>
            <a:endParaRPr lang="en-JM" sz="35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52B31-CDD6-47B0-B2DA-1B6712220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730" y="1565419"/>
            <a:ext cx="5956917" cy="4142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4EA89-DCC5-4AA5-A00E-0F9158C5E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09" y="1931862"/>
            <a:ext cx="4643021" cy="4643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910EE-307C-4C7C-BC29-2352A1562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4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7258C-C78E-4FDA-818E-0974D1C66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81" y="1376040"/>
            <a:ext cx="10714848" cy="4872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Zendong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Deng Xiaoping and Hua Guofeng</a:t>
            </a:r>
            <a:endParaRPr lang="en-JM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6FE897-22E7-49DF-BB4B-FFA14FA70536}"/>
              </a:ext>
            </a:extLst>
          </p:cNvPr>
          <p:cNvSpPr txBox="1">
            <a:spLocks/>
          </p:cNvSpPr>
          <p:nvPr/>
        </p:nvSpPr>
        <p:spPr>
          <a:xfrm>
            <a:off x="604181" y="149793"/>
            <a:ext cx="10983637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China’s History</a:t>
            </a:r>
            <a:endParaRPr lang="en-JM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BBE92-5536-4C5F-B6F1-88812396A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06" y="2149587"/>
            <a:ext cx="11070512" cy="4284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136188-F584-4001-A20C-2537E9C33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92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1E08-3654-4EAF-846C-020CF882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13" y="994255"/>
            <a:ext cx="10930371" cy="140053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Zendong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Hua Guofeng</a:t>
            </a:r>
            <a:endParaRPr lang="en-JM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FDF7BE-AB39-43D5-B5BA-1A8B83931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84" y="1882066"/>
            <a:ext cx="9860238" cy="46250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96AA10-B1B6-4330-A4BA-5D4D54C8FE4B}"/>
              </a:ext>
            </a:extLst>
          </p:cNvPr>
          <p:cNvSpPr txBox="1">
            <a:spLocks/>
          </p:cNvSpPr>
          <p:nvPr/>
        </p:nvSpPr>
        <p:spPr>
          <a:xfrm>
            <a:off x="604181" y="177511"/>
            <a:ext cx="10983637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China’s History</a:t>
            </a:r>
            <a:endParaRPr lang="en-JM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4CA70-C743-4540-A942-7242DDCAC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12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D707C-231B-4A25-9C9F-2F4CD52CF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84" y="1198486"/>
            <a:ext cx="11064034" cy="4934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Friendship</a:t>
            </a:r>
          </a:p>
          <a:p>
            <a:pPr algn="ctr"/>
            <a:endParaRPr lang="en-US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JM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73AD3E-B9E1-4727-9B9E-77A5FC4E5104}"/>
              </a:ext>
            </a:extLst>
          </p:cNvPr>
          <p:cNvSpPr txBox="1">
            <a:spLocks/>
          </p:cNvSpPr>
          <p:nvPr/>
        </p:nvSpPr>
        <p:spPr>
          <a:xfrm>
            <a:off x="604181" y="177511"/>
            <a:ext cx="10983637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China’s History</a:t>
            </a:r>
            <a:endParaRPr lang="en-JM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55529-87AB-4EA2-A68C-538E85F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01" y="1998751"/>
            <a:ext cx="10043180" cy="4681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E1CB7B-1DB4-4DB4-8B09-FFAA3A56F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3EF0B-9224-47DD-A8F6-9C0C90B06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24" y="1216242"/>
            <a:ext cx="10741981" cy="50321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 Xiaoping and Jimmy Carter February 1979</a:t>
            </a:r>
          </a:p>
          <a:p>
            <a:pPr algn="ctr"/>
            <a:endParaRPr lang="en-JM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C51BF-5ED9-4ECF-B70B-FF39B21D9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81" y="1989790"/>
            <a:ext cx="10983637" cy="46229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5C998E-E87E-42D7-8B23-DC74E5C3AB6D}"/>
              </a:ext>
            </a:extLst>
          </p:cNvPr>
          <p:cNvSpPr txBox="1">
            <a:spLocks/>
          </p:cNvSpPr>
          <p:nvPr/>
        </p:nvSpPr>
        <p:spPr>
          <a:xfrm>
            <a:off x="604181" y="177511"/>
            <a:ext cx="10983637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China’s History</a:t>
            </a:r>
            <a:endParaRPr lang="en-JM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A60E-425E-4836-98D6-F38DDDAD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1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F5494-2116-48B7-983E-7D13F5272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82" y="1180730"/>
            <a:ext cx="10983636" cy="4801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China’s Place in the World</a:t>
            </a:r>
          </a:p>
          <a:p>
            <a:pPr algn="ctr"/>
            <a:endParaRPr lang="en-JM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18502-E996-4F31-AEC0-E70ACB2EB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79" y="1890944"/>
            <a:ext cx="10239040" cy="46570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6D0D21-5585-4E07-90BD-6EFA5221198E}"/>
              </a:ext>
            </a:extLst>
          </p:cNvPr>
          <p:cNvSpPr txBox="1">
            <a:spLocks/>
          </p:cNvSpPr>
          <p:nvPr/>
        </p:nvSpPr>
        <p:spPr>
          <a:xfrm>
            <a:off x="604181" y="150878"/>
            <a:ext cx="10983637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China’s History</a:t>
            </a:r>
            <a:endParaRPr lang="en-JM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69975-E52E-4766-9941-13DE0F8A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33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3F1D-49AF-429C-9E4D-91CBADCC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70" y="142000"/>
            <a:ext cx="10894860" cy="1400530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Power Calculus</a:t>
            </a:r>
            <a:endParaRPr lang="en-JM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6458C3-149C-4E84-9584-CD184F4C3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50" y="1606857"/>
            <a:ext cx="11159231" cy="4811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DB171-46EB-4156-A156-33EF71EA4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7292AB-88C8-45A2-BD6A-463BDB469710}"/>
              </a:ext>
            </a:extLst>
          </p:cNvPr>
          <p:cNvSpPr txBox="1">
            <a:spLocks/>
          </p:cNvSpPr>
          <p:nvPr/>
        </p:nvSpPr>
        <p:spPr>
          <a:xfrm>
            <a:off x="648570" y="142000"/>
            <a:ext cx="1089486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Power Calculus</a:t>
            </a:r>
            <a:endParaRPr lang="en-JM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trump">
            <a:extLst>
              <a:ext uri="{FF2B5EF4-FFF2-40B4-BE49-F238E27FC236}">
                <a16:creationId xmlns:a16="http://schemas.microsoft.com/office/drawing/2014/main" id="{74710752-3EBF-4D71-8DF0-71F5A2AA69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1" y="1618843"/>
            <a:ext cx="1913782" cy="181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2B693-DB0F-4131-B3E3-36FCB5115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648" y="1618842"/>
            <a:ext cx="1913782" cy="1775896"/>
          </a:xfrm>
          <a:prstGeom prst="rect">
            <a:avLst/>
          </a:prstGeom>
        </p:spPr>
      </p:pic>
      <p:pic>
        <p:nvPicPr>
          <p:cNvPr id="3076" name="Picture 4" descr="Image result for us dollar bill">
            <a:extLst>
              <a:ext uri="{FF2B5EF4-FFF2-40B4-BE49-F238E27FC236}">
                <a16:creationId xmlns:a16="http://schemas.microsoft.com/office/drawing/2014/main" id="{6619BD74-829D-4307-838A-4501DCBF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44" y="1616825"/>
            <a:ext cx="2164719" cy="9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972473-65D9-41E6-98DE-39DBDAEBCF55}"/>
              </a:ext>
            </a:extLst>
          </p:cNvPr>
          <p:cNvSpPr txBox="1">
            <a:spLocks/>
          </p:cNvSpPr>
          <p:nvPr/>
        </p:nvSpPr>
        <p:spPr>
          <a:xfrm>
            <a:off x="4957891" y="1728961"/>
            <a:ext cx="4659585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Reserve Currency</a:t>
            </a:r>
          </a:p>
          <a:p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 Power</a:t>
            </a:r>
          </a:p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Nimitz + 17 Aircraft Carriers</a:t>
            </a:r>
          </a:p>
        </p:txBody>
      </p:sp>
      <p:pic>
        <p:nvPicPr>
          <p:cNvPr id="3078" name="Picture 6" descr="Image result for nimitz">
            <a:extLst>
              <a:ext uri="{FF2B5EF4-FFF2-40B4-BE49-F238E27FC236}">
                <a16:creationId xmlns:a16="http://schemas.microsoft.com/office/drawing/2014/main" id="{5B0F32B1-F302-445E-8DA7-F5DECAFD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72" y="2675827"/>
            <a:ext cx="2164719" cy="143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donkey vs elephant clip art">
            <a:extLst>
              <a:ext uri="{FF2B5EF4-FFF2-40B4-BE49-F238E27FC236}">
                <a16:creationId xmlns:a16="http://schemas.microsoft.com/office/drawing/2014/main" id="{08750A8D-6C92-4791-8522-04FB7065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0" y="4258550"/>
            <a:ext cx="2311926" cy="132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7BC6A6-9326-499A-AEFD-54B6C64861FC}"/>
              </a:ext>
            </a:extLst>
          </p:cNvPr>
          <p:cNvSpPr txBox="1">
            <a:spLocks/>
          </p:cNvSpPr>
          <p:nvPr/>
        </p:nvSpPr>
        <p:spPr>
          <a:xfrm>
            <a:off x="3026241" y="4113648"/>
            <a:ext cx="4659585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JM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Democracy</a:t>
            </a:r>
          </a:p>
          <a:p>
            <a:r>
              <a:rPr lang="en-JM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Governed talks back in abusive terms to the Leader</a:t>
            </a:r>
          </a:p>
          <a:p>
            <a:r>
              <a:rPr lang="en-JM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Trading Power</a:t>
            </a:r>
          </a:p>
        </p:txBody>
      </p:sp>
      <p:pic>
        <p:nvPicPr>
          <p:cNvPr id="3084" name="Picture 12" descr="Image result for trading power">
            <a:extLst>
              <a:ext uri="{FF2B5EF4-FFF2-40B4-BE49-F238E27FC236}">
                <a16:creationId xmlns:a16="http://schemas.microsoft.com/office/drawing/2014/main" id="{83F94632-1371-410D-9357-452B19BBD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0" y="5558122"/>
            <a:ext cx="2311926" cy="130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743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A14C8-5813-4FEF-A243-82ADB24C7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" y="145774"/>
            <a:ext cx="11973340" cy="655556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JM" sz="40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JM" sz="40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JM" sz="40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JM" sz="40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JM" sz="78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JM" sz="78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JM" sz="78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JM" sz="7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marL="0" indent="0" algn="ctr">
              <a:buNone/>
            </a:pPr>
            <a:endParaRPr lang="en-JM" sz="40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JM" sz="40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JM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JM" sz="3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Aubyn Hill CEO</a:t>
            </a:r>
          </a:p>
          <a:p>
            <a:pPr marL="0" indent="0">
              <a:buNone/>
            </a:pPr>
            <a:r>
              <a:rPr lang="en-JM" sz="3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Egcgrow@gmail.com</a:t>
            </a:r>
            <a:r>
              <a:rPr lang="en-JM" sz="3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JM" sz="3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Aubyn.hill@gmail.com</a:t>
            </a:r>
            <a:r>
              <a:rPr lang="en-JM" sz="3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JM" sz="1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12474-C0F0-4A5B-8952-6DA37B2E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826" y="1238772"/>
            <a:ext cx="2756452" cy="24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93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8" y="681318"/>
            <a:ext cx="11315700" cy="504797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accent3"/>
                </a:solidFill>
              </a:rPr>
              <a:t>ALL VIEWS AND COMMENTS ARE MINE. </a:t>
            </a:r>
            <a:r>
              <a:rPr lang="en-US" sz="6000" b="1" dirty="0" smtClean="0">
                <a:solidFill>
                  <a:schemeClr val="accent3"/>
                </a:solidFill>
              </a:rPr>
              <a:t/>
            </a:r>
            <a:br>
              <a:rPr lang="en-US" sz="6000" b="1" dirty="0" smtClean="0">
                <a:solidFill>
                  <a:schemeClr val="accent3"/>
                </a:solidFill>
              </a:rPr>
            </a:br>
            <a:r>
              <a:rPr lang="en-US" sz="6000" b="1" dirty="0" smtClean="0">
                <a:solidFill>
                  <a:schemeClr val="accent3"/>
                </a:solidFill>
              </a:rPr>
              <a:t>THEY </a:t>
            </a:r>
            <a:r>
              <a:rPr lang="en-US" sz="6000" b="1" dirty="0">
                <a:solidFill>
                  <a:schemeClr val="accent3"/>
                </a:solidFill>
              </a:rPr>
              <a:t>ARE NOT THE VIEWS OF THE GOVERNMENT OF JAMAICA!</a:t>
            </a:r>
            <a:r>
              <a:rPr lang="en-JM" sz="6000" b="1" dirty="0">
                <a:solidFill>
                  <a:schemeClr val="accent3"/>
                </a:solidFill>
              </a:rPr>
              <a:t/>
            </a:r>
            <a:br>
              <a:rPr lang="en-JM" sz="6000" b="1" dirty="0">
                <a:solidFill>
                  <a:schemeClr val="accent3"/>
                </a:solidFill>
              </a:rPr>
            </a:br>
            <a:endParaRPr lang="en-JM" sz="6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15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53790-0D94-4A9A-9C51-99E9E04E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23" y="218049"/>
            <a:ext cx="10883280" cy="14005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FDI to the Caribbean </a:t>
            </a:r>
            <a:b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(2005 to 2013) in </a:t>
            </a:r>
            <a:r>
              <a:rPr lang="en-US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US$Millions</a:t>
            </a:r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701AC-FAB0-4CD8-BE6F-D1DB9DF52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25C933-49B4-428A-9333-3BC0013E3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9495" y="1618579"/>
            <a:ext cx="11431433" cy="50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6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53790-0D94-4A9A-9C51-99E9E04E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89914"/>
            <a:ext cx="10883280" cy="14005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FDI to the Caribbean (2005 to 2013) in </a:t>
            </a:r>
            <a:r>
              <a:rPr lang="en-US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US$Millions</a:t>
            </a:r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B487D-B473-47C7-8C38-565B44F52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435F9E-86BC-41ED-845D-D4FB5E909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219" y="1590444"/>
            <a:ext cx="11577710" cy="507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6B7B-95B4-4139-AC3E-5B1590080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3" y="0"/>
            <a:ext cx="10182688" cy="14005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Jamaica’s Debt to China vs Jamaica’s Overall Debt (2019) - $J Billions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6D88E2-D59F-42BE-B65A-A0B830630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95" t="11817" r="15639"/>
          <a:stretch/>
        </p:blipFill>
        <p:spPr>
          <a:xfrm>
            <a:off x="727969" y="1385096"/>
            <a:ext cx="10511162" cy="5126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7522B3-0804-480F-939D-FE21AEE4F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5613E-29C3-4705-A046-EEFD83E9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058" y="5823750"/>
            <a:ext cx="6439458" cy="7036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3C8FC3-6397-41B9-8FBD-AE89C9432E23}"/>
              </a:ext>
            </a:extLst>
          </p:cNvPr>
          <p:cNvSpPr/>
          <p:nvPr/>
        </p:nvSpPr>
        <p:spPr>
          <a:xfrm>
            <a:off x="3822422" y="3888419"/>
            <a:ext cx="22735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1920.00, 96%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EC9764-D774-4F3D-A2B0-34DF357F2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799" y="1400530"/>
            <a:ext cx="5174428" cy="4572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E06937-B974-4F01-98A3-E1D9C8655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326" y="1400530"/>
            <a:ext cx="5174428" cy="45723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8309FB-29C9-4CA2-892B-CD0F879F0B57}"/>
              </a:ext>
            </a:extLst>
          </p:cNvPr>
          <p:cNvSpPr/>
          <p:nvPr/>
        </p:nvSpPr>
        <p:spPr>
          <a:xfrm>
            <a:off x="3758302" y="4090438"/>
            <a:ext cx="21852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J$1920.00/ 96%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8D8E6C-3CDC-493F-BDA3-ED3CCFC31959}"/>
              </a:ext>
            </a:extLst>
          </p:cNvPr>
          <p:cNvSpPr/>
          <p:nvPr/>
        </p:nvSpPr>
        <p:spPr>
          <a:xfrm>
            <a:off x="4700537" y="1426158"/>
            <a:ext cx="25660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J$80/ US$ / 4%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05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0C71A-7AE8-4D23-88FB-3320D4F8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31" y="150877"/>
            <a:ext cx="10903738" cy="14005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Projects in Jamaica via </a:t>
            </a:r>
            <a:b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Investment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78F1037-29D2-4B23-9ED5-BDBB63B51A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1644821"/>
              </p:ext>
            </p:extLst>
          </p:nvPr>
        </p:nvGraphicFramePr>
        <p:xfrm>
          <a:off x="1491448" y="1551407"/>
          <a:ext cx="9061371" cy="4811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8468">
                  <a:extLst>
                    <a:ext uri="{9D8B030D-6E8A-4147-A177-3AD203B41FA5}">
                      <a16:colId xmlns:a16="http://schemas.microsoft.com/office/drawing/2014/main" val="757313199"/>
                    </a:ext>
                  </a:extLst>
                </a:gridCol>
                <a:gridCol w="2382123">
                  <a:extLst>
                    <a:ext uri="{9D8B030D-6E8A-4147-A177-3AD203B41FA5}">
                      <a16:colId xmlns:a16="http://schemas.microsoft.com/office/drawing/2014/main" val="2191179641"/>
                    </a:ext>
                  </a:extLst>
                </a:gridCol>
                <a:gridCol w="3020780">
                  <a:extLst>
                    <a:ext uri="{9D8B030D-6E8A-4147-A177-3AD203B41FA5}">
                      <a16:colId xmlns:a16="http://schemas.microsoft.com/office/drawing/2014/main" val="3057202836"/>
                    </a:ext>
                  </a:extLst>
                </a:gridCol>
              </a:tblGrid>
              <a:tr h="593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 ($US millions)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74607"/>
                  </a:ext>
                </a:extLst>
              </a:tr>
              <a:tr h="593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Trelawny Greenfield Stadium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$30M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48746"/>
                  </a:ext>
                </a:extLst>
              </a:tr>
              <a:tr h="593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Montego Bay Convention Centre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$45M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121619"/>
                  </a:ext>
                </a:extLst>
              </a:tr>
              <a:tr h="296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Road Construction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$400M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00997"/>
                  </a:ext>
                </a:extLst>
              </a:tr>
              <a:tr h="296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Shoreline Reconstruction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$58M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91024"/>
                  </a:ext>
                </a:extLst>
              </a:tr>
              <a:tr h="593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Jamaica Economic Housing Project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$71M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019386"/>
                  </a:ext>
                </a:extLst>
              </a:tr>
              <a:tr h="593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Road and Bridge Rehabilitation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$300M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948326"/>
                  </a:ext>
                </a:extLst>
              </a:tr>
              <a:tr h="296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North-South Toll Road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$457M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619586"/>
                  </a:ext>
                </a:extLst>
              </a:tr>
              <a:tr h="296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Road network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$327M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58677"/>
                  </a:ext>
                </a:extLst>
              </a:tr>
              <a:tr h="593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Southern Coastal Highway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$326M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5994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FA59A86-7BD3-4262-88FA-3A260DF75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0AC2-E598-41D4-8688-B43ACF75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33" y="142000"/>
            <a:ext cx="10948126" cy="14005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Financing in Latin America and the Caribbean (2005 to 2018)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97DC7D-C07B-4142-9B74-3EA1325BEF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164644"/>
              </p:ext>
            </p:extLst>
          </p:nvPr>
        </p:nvGraphicFramePr>
        <p:xfrm>
          <a:off x="984737" y="2053883"/>
          <a:ext cx="10480432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40216">
                  <a:extLst>
                    <a:ext uri="{9D8B030D-6E8A-4147-A177-3AD203B41FA5}">
                      <a16:colId xmlns:a16="http://schemas.microsoft.com/office/drawing/2014/main" val="1236915306"/>
                    </a:ext>
                  </a:extLst>
                </a:gridCol>
                <a:gridCol w="5240216">
                  <a:extLst>
                    <a:ext uri="{9D8B030D-6E8A-4147-A177-3AD203B41FA5}">
                      <a16:colId xmlns:a16="http://schemas.microsoft.com/office/drawing/2014/main" val="517205297"/>
                    </a:ext>
                  </a:extLst>
                </a:gridCol>
              </a:tblGrid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Amount ($US Billions)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61522"/>
                  </a:ext>
                </a:extLst>
              </a:tr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Venezuela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$67.2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862828"/>
                  </a:ext>
                </a:extLst>
              </a:tr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Brazil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$28.9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673783"/>
                  </a:ext>
                </a:extLst>
              </a:tr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Ecuador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$18.4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206731"/>
                  </a:ext>
                </a:extLst>
              </a:tr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Argentina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$16.9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355062"/>
                  </a:ext>
                </a:extLst>
              </a:tr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Trinidad and Tobago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$2.6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069206"/>
                  </a:ext>
                </a:extLst>
              </a:tr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Bolivia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$2.5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299220"/>
                  </a:ext>
                </a:extLst>
              </a:tr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Jamaica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$2.1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573995"/>
                  </a:ext>
                </a:extLst>
              </a:tr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Mexico 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$1.0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148684"/>
                  </a:ext>
                </a:extLst>
              </a:tr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countries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$1.3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810257"/>
                  </a:ext>
                </a:extLst>
              </a:tr>
              <a:tr h="395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$141.3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69118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A4ABDE3-B188-4D66-8FBD-DC005003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C1BD-982F-45FA-9EA4-9C843DCC5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53" y="0"/>
            <a:ext cx="10921493" cy="1400530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Negotiate Well</a:t>
            </a:r>
            <a:b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JM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FB4F3-CC41-4302-97FA-E99427AA3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86" y="1400530"/>
            <a:ext cx="11825057" cy="531986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Japan 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Mitsubishi Estate Company of Tokyo    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October 31, 1989    </a:t>
            </a:r>
          </a:p>
          <a:p>
            <a:pPr marL="0" indent="0">
              <a:buNone/>
            </a:pPr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Jamaica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August 2011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algn="r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Negotiators should look after their own self-interest</a:t>
            </a:r>
          </a:p>
          <a:p>
            <a:pPr algn="r"/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Henry Kissinger - We have no permanent friends, only  permanent interests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D5EF4-A9D6-4FDE-993F-6D921B0B2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  <p:pic>
        <p:nvPicPr>
          <p:cNvPr id="10244" name="Picture 4" descr="Image result for rockefeller center">
            <a:extLst>
              <a:ext uri="{FF2B5EF4-FFF2-40B4-BE49-F238E27FC236}">
                <a16:creationId xmlns:a16="http://schemas.microsoft.com/office/drawing/2014/main" id="{FEBB2F1C-4BEA-4FF0-A45A-ACDDC42CC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 bwMode="auto">
          <a:xfrm>
            <a:off x="730928" y="1465047"/>
            <a:ext cx="2642309" cy="157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pan caribbean sugar company">
            <a:extLst>
              <a:ext uri="{FF2B5EF4-FFF2-40B4-BE49-F238E27FC236}">
                <a16:creationId xmlns:a16="http://schemas.microsoft.com/office/drawing/2014/main" id="{8CF8408A-77D6-4CD6-9499-72805532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3" y="3249828"/>
            <a:ext cx="2143125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B16208-F21E-4EDD-9CAC-D18AA14AC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987" y="3275177"/>
            <a:ext cx="1570075" cy="2117776"/>
          </a:xfrm>
          <a:prstGeom prst="rect">
            <a:avLst/>
          </a:prstGeom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5F812AB0-E6C4-4E93-ACBE-86F36F59E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69" y="5392953"/>
            <a:ext cx="1585593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58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1B79-9C01-44CC-83F4-7C0E3122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641" y="-185359"/>
            <a:ext cx="10646285" cy="1400530"/>
          </a:xfrm>
        </p:spPr>
        <p:txBody>
          <a:bodyPr/>
          <a:lstStyle/>
          <a:p>
            <a:pPr algn="ctr"/>
            <a:r>
              <a:rPr lang="en-US" sz="9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Calculus </a:t>
            </a:r>
            <a:endParaRPr lang="en-JM" sz="9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76EEF-9CA3-435F-A3F4-1C5BF3AEE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M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D6F56-D45B-4C0A-9EC9-FD55B3BEE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42" y="1411550"/>
            <a:ext cx="10646285" cy="4980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48CBF8-2C92-4E39-9E27-CD539A1EA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202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731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316</Words>
  <Application>Microsoft Office PowerPoint</Application>
  <PresentationFormat>Widescreen</PresentationFormat>
  <Paragraphs>127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Century Gothic</vt:lpstr>
      <vt:lpstr>Times New Roman</vt:lpstr>
      <vt:lpstr>Wingdings 3</vt:lpstr>
      <vt:lpstr>Ion</vt:lpstr>
      <vt:lpstr>1_Ion</vt:lpstr>
      <vt:lpstr>The C Factor: Optimising China’s role in the Caribbean</vt:lpstr>
      <vt:lpstr>ALL VIEWS AND COMMENTS ARE MINE.  THEY ARE NOT THE VIEWS OF THE GOVERNMENT OF JAMAICA! </vt:lpstr>
      <vt:lpstr>Chinese FDI to the Caribbean  (2005 to 2013) in US$Millions</vt:lpstr>
      <vt:lpstr>Chinese FDI to the Caribbean (2005 to 2013) in US$Millions</vt:lpstr>
      <vt:lpstr>Jamaica’s Debt to China vs Jamaica’s Overall Debt (2019) - $J Billions</vt:lpstr>
      <vt:lpstr>Infrastructure Projects in Jamaica via  Chinese Investment</vt:lpstr>
      <vt:lpstr>China Financing in Latin America and the Caribbean (2005 to 2018)</vt:lpstr>
      <vt:lpstr>Negotiate Well </vt:lpstr>
      <vt:lpstr>Power Calculus </vt:lpstr>
      <vt:lpstr>Changing China’s History</vt:lpstr>
      <vt:lpstr>PowerPoint Presentation</vt:lpstr>
      <vt:lpstr>Mao Zendong and Hua Guofeng</vt:lpstr>
      <vt:lpstr>PowerPoint Presentation</vt:lpstr>
      <vt:lpstr>PowerPoint Presentation</vt:lpstr>
      <vt:lpstr>PowerPoint Presentation</vt:lpstr>
      <vt:lpstr>The Power Calculus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Chen</dc:creator>
  <cp:lastModifiedBy>Kadian Jonas</cp:lastModifiedBy>
  <cp:revision>30</cp:revision>
  <dcterms:created xsi:type="dcterms:W3CDTF">2019-06-14T17:06:56Z</dcterms:created>
  <dcterms:modified xsi:type="dcterms:W3CDTF">2019-06-21T16:47:48Z</dcterms:modified>
</cp:coreProperties>
</file>