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2" r:id="rId4"/>
    <p:sldId id="263" r:id="rId5"/>
    <p:sldId id="277" r:id="rId6"/>
    <p:sldId id="264" r:id="rId7"/>
    <p:sldId id="275" r:id="rId8"/>
    <p:sldId id="265" r:id="rId9"/>
    <p:sldId id="268" r:id="rId10"/>
    <p:sldId id="270" r:id="rId11"/>
    <p:sldId id="276" r:id="rId12"/>
    <p:sldId id="27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1896" y="8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A24A1-BDCF-47EF-BE68-13FB47C3B9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F05565-5A87-4A08-824B-51A1E20807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26EEE2-2EB1-4DC0-BC9E-308FA23A1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0182B-5823-468A-ABB5-A62BA2136067}" type="datetimeFigureOut">
              <a:rPr lang="en-US" smtClean="0"/>
              <a:t>6/16/2019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290D64-BDB6-4C33-A6D7-423128C2A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B4FB9E-642B-4AE1-AC19-06F4AB976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E767A-30D1-4533-B77F-190144E75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377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81482-1F47-46D8-97B5-3F46E7392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E77EB7-790B-4CE7-9763-26AE8198BC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CE9C30-F094-479C-B3AA-12E479623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0182B-5823-468A-ABB5-A62BA2136067}" type="datetimeFigureOut">
              <a:rPr lang="en-US" smtClean="0"/>
              <a:t>6/16/2019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326C09-EFF5-4DDD-9247-4FA9FCC48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01B61C-BC2C-4DFB-8B19-64B8E07D7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E767A-30D1-4533-B77F-190144E75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437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7529005-A54B-4CFE-A3AB-F3EBAE9260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C62480-B0A9-4428-B0FA-77784F664E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EB0184-0CA3-4443-8EEE-A33C3B54D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0182B-5823-468A-ABB5-A62BA2136067}" type="datetimeFigureOut">
              <a:rPr lang="en-US" smtClean="0"/>
              <a:t>6/16/2019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614817-B36A-4592-B762-C3DE589A2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D72575-D673-4E0D-83E1-B88B1F0D5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E767A-30D1-4533-B77F-190144E75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214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405E4-5A71-4682-83D1-D4021920A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1B9E39-0B59-4415-95CF-C51F94F3F0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BFDF37-3229-4943-BAFD-0465FED24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0182B-5823-468A-ABB5-A62BA2136067}" type="datetimeFigureOut">
              <a:rPr lang="en-US" smtClean="0"/>
              <a:t>6/16/2019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4A75D6-7B8C-44B0-908C-D60124E6A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FA7C4A-D906-4BDA-AF93-BD08AA82D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E767A-30D1-4533-B77F-190144E75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300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79484-9010-46F3-8802-D46998A58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DFB030-3656-4E4A-8054-43191F5A03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003FE5-DBDB-4159-9BDB-553F6591F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0182B-5823-468A-ABB5-A62BA2136067}" type="datetimeFigureOut">
              <a:rPr lang="en-US" smtClean="0"/>
              <a:t>6/16/2019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7B9860-8E96-439C-9775-2421D4DCB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8917DA-A9BE-4B92-AA02-C9B424989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E767A-30D1-4533-B77F-190144E75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075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7FCA0-5F3B-452E-B6D5-C999CFAB6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42F597-CAC8-4F38-960E-B2B31002A6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6D0BAB-5FF3-415A-964D-91744161FA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84FF76-7380-45F0-B3C2-F37A1E2B7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0182B-5823-468A-ABB5-A62BA2136067}" type="datetimeFigureOut">
              <a:rPr lang="en-US" smtClean="0"/>
              <a:t>6/16/2019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4B88BB-5A6C-47A8-92EE-0326F42DB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9761F4-B8A8-4470-8A6C-658B96559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E767A-30D1-4533-B77F-190144E75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205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73893-5862-47F2-876D-885F46D7C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5E4678-32E1-4A74-9FDB-1106C98DEA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84D285-6BFE-4EF1-8988-F82BE86B00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FF681D-D8A3-4E29-B27F-DC7D73C669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69D4AC-EF1B-4709-88EF-D79875128E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080AA3-7795-4C1E-9618-B358A04D4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0182B-5823-468A-ABB5-A62BA2136067}" type="datetimeFigureOut">
              <a:rPr lang="en-US" smtClean="0"/>
              <a:t>6/16/2019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46A85F-A664-47E0-8EFB-E41F9FCDE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07F707E-6960-4F4D-848E-CC5F66815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E767A-30D1-4533-B77F-190144E75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946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3E6DA-0080-4B8E-AD69-E1196AA16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E8976B-D526-4485-82A7-53A409B3B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0182B-5823-468A-ABB5-A62BA2136067}" type="datetimeFigureOut">
              <a:rPr lang="en-US" smtClean="0"/>
              <a:t>6/16/2019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084AEC-75E5-4836-B83E-8F7D1885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10A467-495C-432C-A435-B94E3E088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E767A-30D1-4533-B77F-190144E75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711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67FA92-95A4-41FF-A071-E77899298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0182B-5823-468A-ABB5-A62BA2136067}" type="datetimeFigureOut">
              <a:rPr lang="en-US" smtClean="0"/>
              <a:t>6/16/2019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CBD01C-70BC-4BF6-854C-89F2A97DB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AC885D-2998-44E4-9304-C589FD01A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E767A-30D1-4533-B77F-190144E75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361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332AD-8847-4D5F-8330-86BA0BB2A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331982-0B74-457C-814C-C41CEFE881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85095D-F90A-4EFD-A534-95AEDB07DC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7C4C02-E934-488C-AF20-6D42B4CDC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0182B-5823-468A-ABB5-A62BA2136067}" type="datetimeFigureOut">
              <a:rPr lang="en-US" smtClean="0"/>
              <a:t>6/16/2019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439881-95D4-42A8-AEB5-73D5004F8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B194BD-90A9-4899-8A43-504B429EC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E767A-30D1-4533-B77F-190144E75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982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FED86-ABF9-4D53-B572-CE4CFE533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757631-174A-4606-8C0A-79126EC937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F3C720-CC2D-4916-9865-A9C909479A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B88ED4-B5D7-49C9-B912-FD8EDFF69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0182B-5823-468A-ABB5-A62BA2136067}" type="datetimeFigureOut">
              <a:rPr lang="en-US" smtClean="0"/>
              <a:t>6/16/2019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B2FC8B-A896-4E27-82F6-D724AD1BD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B0B367-9B4E-4DDD-8933-6E45434C3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E767A-30D1-4533-B77F-190144E75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490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3CA75D-6BB1-4A53-AD93-AB1F1DF15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B086B1-FF08-4B94-A07E-8243B99A59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C9F8F8-77C8-40A8-8258-BE2C4FE035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50182B-5823-468A-ABB5-A62BA2136067}" type="datetimeFigureOut">
              <a:rPr lang="en-US" smtClean="0"/>
              <a:t>6/16/2019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1BC482-19EC-4CF9-9459-7670CD7C48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B106CA-F6FB-474E-94FF-BC7609C5AE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E767A-30D1-4533-B77F-190144E75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383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3083-CDD8-432D-AB79-CBA8C49C9C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Climate Change, Environment and Disaster Risk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1D5586-DE96-48BB-ABBE-51C5BAC16C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B132005-F07A-4F27-970C-08AB0D690F77}"/>
              </a:ext>
            </a:extLst>
          </p:cNvPr>
          <p:cNvGrpSpPr/>
          <p:nvPr/>
        </p:nvGrpSpPr>
        <p:grpSpPr>
          <a:xfrm>
            <a:off x="1376355" y="5699872"/>
            <a:ext cx="2711229" cy="2647435"/>
            <a:chOff x="-147646" y="5699871"/>
            <a:chExt cx="2711229" cy="2647435"/>
          </a:xfrm>
        </p:grpSpPr>
        <p:pic>
          <p:nvPicPr>
            <p:cNvPr id="5" name="Picture 4" descr="13896317.jpg">
              <a:extLst>
                <a:ext uri="{FF2B5EF4-FFF2-40B4-BE49-F238E27FC236}">
                  <a16:creationId xmlns:a16="http://schemas.microsoft.com/office/drawing/2014/main" id="{3C06091D-49DC-48C4-97EB-EF66538DF2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alphaModFix amt="30000"/>
            </a:blip>
            <a:stretch>
              <a:fillRect/>
            </a:stretch>
          </p:blipFill>
          <p:spPr>
            <a:xfrm rot="13350786">
              <a:off x="-147646" y="5699871"/>
              <a:ext cx="2711229" cy="2647435"/>
            </a:xfrm>
            <a:prstGeom prst="rect">
              <a:avLst/>
            </a:prstGeom>
          </p:spPr>
        </p:pic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3DA3BD99-D194-40E4-B353-079EC39BE2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2400" y="6273948"/>
              <a:ext cx="2265705" cy="4316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1367433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46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DEBRIS MODEL</a:t>
            </a:r>
            <a:br>
              <a:rPr lang="en-US" dirty="0"/>
            </a:br>
            <a:r>
              <a:rPr lang="en-US" sz="3100" b="1" i="1" dirty="0"/>
              <a:t>1, 5, 10, 15 DAY MODEL</a:t>
            </a:r>
            <a:endParaRPr lang="en-JM" sz="3100" b="1" i="1" dirty="0"/>
          </a:p>
        </p:txBody>
      </p:sp>
      <p:pic>
        <p:nvPicPr>
          <p:cNvPr id="4" name="Content Placeholder 3" descr="harbor_debrismodel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95600" y="1295401"/>
            <a:ext cx="6395630" cy="4525963"/>
          </a:xfrm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3200400" y="4953000"/>
            <a:ext cx="838200" cy="914400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962401" y="5867401"/>
            <a:ext cx="36327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M" sz="1200" b="1" dirty="0"/>
              <a:t>7% of all garbage entering harbour leaves the harbour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610600" y="5715001"/>
            <a:ext cx="16887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M" sz="1200" b="1" dirty="0"/>
              <a:t>ASSUMPTIONS:</a:t>
            </a:r>
          </a:p>
          <a:p>
            <a:r>
              <a:rPr lang="en-US" sz="1200" b="1" dirty="0"/>
              <a:t>Normal flow conditions</a:t>
            </a:r>
          </a:p>
          <a:p>
            <a:r>
              <a:rPr lang="en-US" sz="1200" b="1" dirty="0"/>
              <a:t>Normal gully loading</a:t>
            </a:r>
            <a:endParaRPr lang="en-JM" sz="1200" b="1" dirty="0"/>
          </a:p>
        </p:txBody>
      </p:sp>
      <p:grpSp>
        <p:nvGrpSpPr>
          <p:cNvPr id="7" name="Group 6"/>
          <p:cNvGrpSpPr/>
          <p:nvPr/>
        </p:nvGrpSpPr>
        <p:grpSpPr>
          <a:xfrm>
            <a:off x="1376355" y="5699872"/>
            <a:ext cx="2711229" cy="2647435"/>
            <a:chOff x="-147646" y="5699871"/>
            <a:chExt cx="2711229" cy="2647435"/>
          </a:xfrm>
        </p:grpSpPr>
        <p:pic>
          <p:nvPicPr>
            <p:cNvPr id="8" name="Picture 7" descr="13896317.jpg"/>
            <p:cNvPicPr>
              <a:picLocks noChangeAspect="1"/>
            </p:cNvPicPr>
            <p:nvPr/>
          </p:nvPicPr>
          <p:blipFill>
            <a:blip r:embed="rId3" cstate="print">
              <a:alphaModFix amt="30000"/>
            </a:blip>
            <a:stretch>
              <a:fillRect/>
            </a:stretch>
          </p:blipFill>
          <p:spPr>
            <a:xfrm rot="13350786">
              <a:off x="-147646" y="5699871"/>
              <a:ext cx="2711229" cy="2647435"/>
            </a:xfrm>
            <a:prstGeom prst="rect">
              <a:avLst/>
            </a:prstGeom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2400" y="6273948"/>
              <a:ext cx="2265705" cy="4316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212725"/>
            <a:ext cx="10515600" cy="1325563"/>
          </a:xfrm>
        </p:spPr>
        <p:txBody>
          <a:bodyPr/>
          <a:lstStyle/>
          <a:p>
            <a:r>
              <a:rPr lang="en-US" dirty="0"/>
              <a:t>FUTURE JAMAICA</a:t>
            </a:r>
            <a:endParaRPr lang="en-JM" dirty="0"/>
          </a:p>
        </p:txBody>
      </p:sp>
      <p:pic>
        <p:nvPicPr>
          <p:cNvPr id="7" name="Content Placeholder 6" descr="BLC_CAYMANA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4600" y="1087582"/>
            <a:ext cx="7467600" cy="5770418"/>
          </a:xfrm>
        </p:spPr>
      </p:pic>
      <p:grpSp>
        <p:nvGrpSpPr>
          <p:cNvPr id="8" name="Group 7"/>
          <p:cNvGrpSpPr/>
          <p:nvPr/>
        </p:nvGrpSpPr>
        <p:grpSpPr>
          <a:xfrm>
            <a:off x="1376355" y="5699872"/>
            <a:ext cx="2711229" cy="2647435"/>
            <a:chOff x="-147646" y="5699871"/>
            <a:chExt cx="2711229" cy="2647435"/>
          </a:xfrm>
        </p:grpSpPr>
        <p:pic>
          <p:nvPicPr>
            <p:cNvPr id="9" name="Picture 8" descr="13896317.jpg"/>
            <p:cNvPicPr>
              <a:picLocks noChangeAspect="1"/>
            </p:cNvPicPr>
            <p:nvPr/>
          </p:nvPicPr>
          <p:blipFill>
            <a:blip r:embed="rId3" cstate="print">
              <a:alphaModFix amt="30000"/>
            </a:blip>
            <a:stretch>
              <a:fillRect/>
            </a:stretch>
          </p:blipFill>
          <p:spPr>
            <a:xfrm rot="13350786">
              <a:off x="-147646" y="5699871"/>
              <a:ext cx="2711229" cy="2647435"/>
            </a:xfrm>
            <a:prstGeom prst="rect">
              <a:avLst/>
            </a:prstGeom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2400" y="6273948"/>
              <a:ext cx="2265705" cy="4316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0331B-43AF-40FA-A227-66A2B9758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 of the Private Sector:</a:t>
            </a:r>
            <a:br>
              <a:rPr lang="en-US" dirty="0"/>
            </a:br>
            <a:r>
              <a:rPr lang="en-US" dirty="0"/>
              <a:t>Sink, Swim or Fly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D65435-5A29-4E7A-996C-8C8D42AA0A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2418DD-EE7B-4F61-9E6E-2D7A9D7DCF7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Financing</a:t>
            </a:r>
          </a:p>
          <a:p>
            <a:pPr lvl="1"/>
            <a:r>
              <a:rPr lang="en-US" dirty="0"/>
              <a:t>Loan/mortgage security</a:t>
            </a:r>
          </a:p>
          <a:p>
            <a:pPr lvl="1"/>
            <a:r>
              <a:rPr lang="en-US" dirty="0"/>
              <a:t>Investment decision-making</a:t>
            </a:r>
          </a:p>
          <a:p>
            <a:r>
              <a:rPr lang="en-US" dirty="0"/>
              <a:t>Innovations</a:t>
            </a:r>
          </a:p>
          <a:p>
            <a:pPr lvl="1"/>
            <a:r>
              <a:rPr lang="en-US" dirty="0"/>
              <a:t>Green tech</a:t>
            </a:r>
          </a:p>
          <a:p>
            <a:pPr lvl="2"/>
            <a:r>
              <a:rPr lang="en-US" dirty="0"/>
              <a:t>Alternative energy</a:t>
            </a:r>
          </a:p>
          <a:p>
            <a:pPr lvl="2"/>
            <a:r>
              <a:rPr lang="en-US" dirty="0"/>
              <a:t>Wastewater reuse</a:t>
            </a:r>
          </a:p>
          <a:p>
            <a:r>
              <a:rPr lang="en-US" dirty="0"/>
              <a:t>Engineering </a:t>
            </a:r>
          </a:p>
          <a:p>
            <a:pPr lvl="1"/>
            <a:r>
              <a:rPr lang="en-US" dirty="0"/>
              <a:t>Implementations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D3EE5B-795A-46B0-881D-88384A70C2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JAMAICAN INITIATIVES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25611C-C666-4359-8C59-EF8D68A9CCE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JN Water</a:t>
            </a:r>
          </a:p>
          <a:p>
            <a:r>
              <a:rPr lang="en-US" dirty="0"/>
              <a:t>Wigton</a:t>
            </a:r>
          </a:p>
          <a:p>
            <a:r>
              <a:rPr lang="en-US" dirty="0"/>
              <a:t>Plastic &amp; Styrofoam Ban</a:t>
            </a:r>
          </a:p>
          <a:p>
            <a:r>
              <a:rPr lang="en-US" dirty="0"/>
              <a:t>Kingston Harbour</a:t>
            </a:r>
          </a:p>
          <a:p>
            <a:r>
              <a:rPr lang="en-US" dirty="0"/>
              <a:t>Use of treated effluent to recover costs of compliance</a:t>
            </a:r>
          </a:p>
          <a:p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A45F9FA-2334-4C41-B280-ED0E804CD509}"/>
              </a:ext>
            </a:extLst>
          </p:cNvPr>
          <p:cNvGrpSpPr/>
          <p:nvPr/>
        </p:nvGrpSpPr>
        <p:grpSpPr>
          <a:xfrm>
            <a:off x="1376355" y="5699872"/>
            <a:ext cx="2711229" cy="2647435"/>
            <a:chOff x="-147646" y="5699871"/>
            <a:chExt cx="2711229" cy="2647435"/>
          </a:xfrm>
        </p:grpSpPr>
        <p:pic>
          <p:nvPicPr>
            <p:cNvPr id="8" name="Picture 7" descr="13896317.jpg">
              <a:extLst>
                <a:ext uri="{FF2B5EF4-FFF2-40B4-BE49-F238E27FC236}">
                  <a16:creationId xmlns:a16="http://schemas.microsoft.com/office/drawing/2014/main" id="{9F4038C3-D069-4C0C-B8BE-DBE82F1D9B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alphaModFix amt="30000"/>
            </a:blip>
            <a:stretch>
              <a:fillRect/>
            </a:stretch>
          </p:blipFill>
          <p:spPr>
            <a:xfrm rot="13350786">
              <a:off x="-147646" y="5699871"/>
              <a:ext cx="2711229" cy="2647435"/>
            </a:xfrm>
            <a:prstGeom prst="rect">
              <a:avLst/>
            </a:prstGeom>
          </p:spPr>
        </p:pic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id="{DEE53528-6944-40CA-B220-AEE99B5ED1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2400" y="6273948"/>
              <a:ext cx="2265705" cy="4316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2575061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2788CBF-BC60-4F0E-99CD-CCEF2D66BE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85" r="2187" b="4038"/>
          <a:stretch/>
        </p:blipFill>
        <p:spPr>
          <a:xfrm>
            <a:off x="0" y="647700"/>
            <a:ext cx="11925300" cy="5816600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3722A10-272B-49E3-BE12-AAE8B7BFC09D}"/>
              </a:ext>
            </a:extLst>
          </p:cNvPr>
          <p:cNvSpPr txBox="1">
            <a:spLocks/>
          </p:cNvSpPr>
          <p:nvPr/>
        </p:nvSpPr>
        <p:spPr>
          <a:xfrm>
            <a:off x="0" y="127000"/>
            <a:ext cx="2486025" cy="6604000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/>
              <a:t>Major capital infrastructure projects currently planned or underway</a:t>
            </a:r>
          </a:p>
          <a:p>
            <a:pPr fontAlgn="auto">
              <a:spcAft>
                <a:spcPts val="0"/>
              </a:spcAft>
            </a:pPr>
            <a:r>
              <a:rPr lang="en-US" dirty="0"/>
              <a:t>Have major implications on movement of people as well as local property prices and investment potential</a:t>
            </a:r>
          </a:p>
        </p:txBody>
      </p:sp>
      <p:grpSp>
        <p:nvGrpSpPr>
          <p:cNvPr id="5" name="Group 14">
            <a:extLst>
              <a:ext uri="{FF2B5EF4-FFF2-40B4-BE49-F238E27FC236}">
                <a16:creationId xmlns:a16="http://schemas.microsoft.com/office/drawing/2014/main" id="{62D343AA-33F6-477A-8C52-8638FB5A5AC2}"/>
              </a:ext>
            </a:extLst>
          </p:cNvPr>
          <p:cNvGrpSpPr/>
          <p:nvPr/>
        </p:nvGrpSpPr>
        <p:grpSpPr>
          <a:xfrm>
            <a:off x="-147646" y="5699871"/>
            <a:ext cx="2711229" cy="2647435"/>
            <a:chOff x="-147646" y="5699871"/>
            <a:chExt cx="2711229" cy="2647435"/>
          </a:xfrm>
        </p:grpSpPr>
        <p:pic>
          <p:nvPicPr>
            <p:cNvPr id="6" name="Picture 5" descr="13896317.jpg">
              <a:extLst>
                <a:ext uri="{FF2B5EF4-FFF2-40B4-BE49-F238E27FC236}">
                  <a16:creationId xmlns:a16="http://schemas.microsoft.com/office/drawing/2014/main" id="{0E24FFD9-D8A3-4C7C-879B-3DB0ACB553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alphaModFix amt="30000"/>
            </a:blip>
            <a:stretch>
              <a:fillRect/>
            </a:stretch>
          </p:blipFill>
          <p:spPr>
            <a:xfrm rot="13350786">
              <a:off x="-147646" y="5699871"/>
              <a:ext cx="2711229" cy="2647435"/>
            </a:xfrm>
            <a:prstGeom prst="rect">
              <a:avLst/>
            </a:prstGeom>
          </p:spPr>
        </p:pic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EF63FC41-8C1F-4D6D-AACD-0730464AA8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2400" y="6273948"/>
              <a:ext cx="2265705" cy="4316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1304716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CHANGING ENVIRONMENT</a:t>
            </a:r>
            <a:endParaRPr lang="en-JM" dirty="0"/>
          </a:p>
        </p:txBody>
      </p:sp>
      <p:pic>
        <p:nvPicPr>
          <p:cNvPr id="4" name="Content Placeholder 3" descr="popchang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371600"/>
            <a:ext cx="5816880" cy="4495800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7315200" y="1600201"/>
            <a:ext cx="33528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Changes in population, buildings and tree cover</a:t>
            </a:r>
          </a:p>
          <a:p>
            <a:r>
              <a:rPr lang="en-US" dirty="0"/>
              <a:t>Increases in suburban and exurban development; connected to highway development</a:t>
            </a:r>
          </a:p>
          <a:p>
            <a:r>
              <a:rPr lang="en-US" dirty="0"/>
              <a:t>Increased densities of housing within KMA; patterns of gated communities</a:t>
            </a:r>
          </a:p>
          <a:p>
            <a:r>
              <a:rPr lang="en-US" dirty="0"/>
              <a:t>Urban renewal programs</a:t>
            </a:r>
          </a:p>
          <a:p>
            <a:r>
              <a:rPr lang="en-US" dirty="0"/>
              <a:t>Increased development along hill sides ringing city</a:t>
            </a:r>
          </a:p>
          <a:p>
            <a:r>
              <a:rPr lang="en-US" dirty="0"/>
              <a:t>14.5km</a:t>
            </a:r>
            <a:r>
              <a:rPr lang="en-US" sz="2600" baseline="30000" dirty="0"/>
              <a:t>2</a:t>
            </a:r>
            <a:r>
              <a:rPr lang="en-US" dirty="0"/>
              <a:t> reduction in tree cover</a:t>
            </a:r>
            <a:endParaRPr lang="en-JM" dirty="0"/>
          </a:p>
        </p:txBody>
      </p:sp>
      <p:grpSp>
        <p:nvGrpSpPr>
          <p:cNvPr id="6" name="Group 5"/>
          <p:cNvGrpSpPr/>
          <p:nvPr/>
        </p:nvGrpSpPr>
        <p:grpSpPr>
          <a:xfrm>
            <a:off x="1376355" y="5699872"/>
            <a:ext cx="2711229" cy="2647435"/>
            <a:chOff x="-147646" y="5699871"/>
            <a:chExt cx="2711229" cy="2647435"/>
          </a:xfrm>
        </p:grpSpPr>
        <p:pic>
          <p:nvPicPr>
            <p:cNvPr id="7" name="Picture 6" descr="13896317.jpg"/>
            <p:cNvPicPr>
              <a:picLocks noChangeAspect="1"/>
            </p:cNvPicPr>
            <p:nvPr/>
          </p:nvPicPr>
          <p:blipFill>
            <a:blip r:embed="rId3" cstate="print">
              <a:alphaModFix amt="30000"/>
            </a:blip>
            <a:stretch>
              <a:fillRect/>
            </a:stretch>
          </p:blipFill>
          <p:spPr>
            <a:xfrm rot="13350786">
              <a:off x="-147646" y="5699871"/>
              <a:ext cx="2711229" cy="2647435"/>
            </a:xfrm>
            <a:prstGeom prst="rect">
              <a:avLst/>
            </a:prstGeom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2400" y="6273948"/>
              <a:ext cx="2265705" cy="4316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289624"/>
            <a:ext cx="10515600" cy="1325563"/>
          </a:xfrm>
        </p:spPr>
        <p:txBody>
          <a:bodyPr/>
          <a:lstStyle/>
          <a:p>
            <a:r>
              <a:rPr lang="en-US" dirty="0"/>
              <a:t>CHANGING ENVIRONMENT</a:t>
            </a:r>
            <a:endParaRPr lang="en-JM" dirty="0"/>
          </a:p>
        </p:txBody>
      </p:sp>
      <p:pic>
        <p:nvPicPr>
          <p:cNvPr id="4" name="Content Placeholder 3" descr="BLDGPATTERN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981200" y="1143000"/>
            <a:ext cx="4038600" cy="3120736"/>
          </a:xfrm>
        </p:spPr>
      </p:pic>
      <p:pic>
        <p:nvPicPr>
          <p:cNvPr id="7" name="Content Placeholder 6" descr="TREE COVER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172200" y="1143000"/>
            <a:ext cx="4038600" cy="3120736"/>
          </a:xfr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981200" y="4343400"/>
            <a:ext cx="3810000" cy="2362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/>
              <a:t>Building patterns increasing to the west of Kingston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/>
              <a:t>Also patterns along hills ringing KMA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/>
              <a:t>Patterns detect high-density building developments</a:t>
            </a:r>
            <a:endParaRPr lang="en-JM" sz="24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248400" y="4343400"/>
            <a:ext cx="3810000" cy="2362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/>
              <a:t>Reduction in tree cover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/>
              <a:t>Pattern most significant along hills ringing KMA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/>
              <a:t>May have an impact on increasing volumes and velocities of runoff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/>
              <a:t>Exacerbated downstream by gully blockages and poor maintenance, as well as encroachment</a:t>
            </a:r>
            <a:endParaRPr lang="en-JM" sz="2400" dirty="0"/>
          </a:p>
        </p:txBody>
      </p:sp>
      <p:grpSp>
        <p:nvGrpSpPr>
          <p:cNvPr id="9" name="Group 8"/>
          <p:cNvGrpSpPr/>
          <p:nvPr/>
        </p:nvGrpSpPr>
        <p:grpSpPr>
          <a:xfrm>
            <a:off x="1376355" y="5699872"/>
            <a:ext cx="2711229" cy="2647435"/>
            <a:chOff x="-147646" y="5699871"/>
            <a:chExt cx="2711229" cy="2647435"/>
          </a:xfrm>
        </p:grpSpPr>
        <p:pic>
          <p:nvPicPr>
            <p:cNvPr id="10" name="Picture 9" descr="13896317.jpg"/>
            <p:cNvPicPr>
              <a:picLocks noChangeAspect="1"/>
            </p:cNvPicPr>
            <p:nvPr/>
          </p:nvPicPr>
          <p:blipFill>
            <a:blip r:embed="rId4" cstate="print">
              <a:alphaModFix amt="30000"/>
            </a:blip>
            <a:stretch>
              <a:fillRect/>
            </a:stretch>
          </p:blipFill>
          <p:spPr>
            <a:xfrm rot="13350786">
              <a:off x="-147646" y="5699871"/>
              <a:ext cx="2711229" cy="2647435"/>
            </a:xfrm>
            <a:prstGeom prst="rect">
              <a:avLst/>
            </a:prstGeom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52400" y="6273948"/>
              <a:ext cx="2265705" cy="4316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BA1C8C8-E796-4938-81FB-49150034EE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70" y="0"/>
            <a:ext cx="8875059" cy="6858000"/>
          </a:xfrm>
          <a:prstGeom prst="rect">
            <a:avLst/>
          </a:prstGeom>
        </p:spPr>
      </p:pic>
      <p:grpSp>
        <p:nvGrpSpPr>
          <p:cNvPr id="6" name="Group 14">
            <a:extLst>
              <a:ext uri="{FF2B5EF4-FFF2-40B4-BE49-F238E27FC236}">
                <a16:creationId xmlns:a16="http://schemas.microsoft.com/office/drawing/2014/main" id="{D59A1123-FA90-45A6-9603-A702BD91B315}"/>
              </a:ext>
            </a:extLst>
          </p:cNvPr>
          <p:cNvGrpSpPr/>
          <p:nvPr/>
        </p:nvGrpSpPr>
        <p:grpSpPr>
          <a:xfrm>
            <a:off x="-147646" y="5699871"/>
            <a:ext cx="2711229" cy="2647435"/>
            <a:chOff x="-147646" y="5699871"/>
            <a:chExt cx="2711229" cy="2647435"/>
          </a:xfrm>
        </p:grpSpPr>
        <p:pic>
          <p:nvPicPr>
            <p:cNvPr id="7" name="Picture 6" descr="13896317.jpg">
              <a:extLst>
                <a:ext uri="{FF2B5EF4-FFF2-40B4-BE49-F238E27FC236}">
                  <a16:creationId xmlns:a16="http://schemas.microsoft.com/office/drawing/2014/main" id="{CD2A0AD9-6D38-402C-8CA0-5954EF6BF7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alphaModFix amt="30000"/>
            </a:blip>
            <a:stretch>
              <a:fillRect/>
            </a:stretch>
          </p:blipFill>
          <p:spPr>
            <a:xfrm rot="13350786">
              <a:off x="-147646" y="5699871"/>
              <a:ext cx="2711229" cy="2647435"/>
            </a:xfrm>
            <a:prstGeom prst="rect">
              <a:avLst/>
            </a:prstGeom>
          </p:spPr>
        </p:pic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84733A77-952D-4946-8BA3-56940CFC93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2400" y="6273948"/>
              <a:ext cx="2265705" cy="4316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183000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INFRASTRUCTURE</a:t>
            </a:r>
            <a:endParaRPr lang="en-JM" dirty="0"/>
          </a:p>
        </p:txBody>
      </p:sp>
      <p:pic>
        <p:nvPicPr>
          <p:cNvPr id="6" name="Content Placeholder 5" descr="TRANSPORT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828800" y="1219200"/>
            <a:ext cx="4038600" cy="3120736"/>
          </a:xfrm>
        </p:spPr>
      </p:pic>
      <p:pic>
        <p:nvPicPr>
          <p:cNvPr id="7" name="Content Placeholder 6" descr="WATER SUPPLY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019800" y="1219200"/>
            <a:ext cx="4038600" cy="3120736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438400" y="4419600"/>
            <a:ext cx="3810000" cy="2362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/>
              <a:t>Critical corridors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400" dirty="0"/>
              <a:t>Point-to-point routes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400" dirty="0"/>
              <a:t>Evacuation routes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400" dirty="0"/>
              <a:t>Emergency service routes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/>
              <a:t>Critical transport facilities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400" dirty="0"/>
              <a:t>Airports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400" dirty="0"/>
              <a:t>Ports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400" dirty="0"/>
              <a:t>Rail line</a:t>
            </a:r>
            <a:endParaRPr lang="en-JM" sz="24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248400" y="4343400"/>
            <a:ext cx="3810000" cy="2362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/>
              <a:t>Supply, distribution and storage challenges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/>
              <a:t>Variety of sources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/>
              <a:t>Surface water 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/>
              <a:t>Spring-fed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/>
              <a:t>Wells 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/>
              <a:t>One of most direct and widespread impacts of climate change</a:t>
            </a:r>
            <a:endParaRPr lang="en-JM" sz="2400" dirty="0"/>
          </a:p>
        </p:txBody>
      </p:sp>
      <p:grpSp>
        <p:nvGrpSpPr>
          <p:cNvPr id="9" name="Group 8"/>
          <p:cNvGrpSpPr/>
          <p:nvPr/>
        </p:nvGrpSpPr>
        <p:grpSpPr>
          <a:xfrm>
            <a:off x="1376355" y="5699872"/>
            <a:ext cx="2711229" cy="2647435"/>
            <a:chOff x="-147646" y="5699871"/>
            <a:chExt cx="2711229" cy="2647435"/>
          </a:xfrm>
        </p:grpSpPr>
        <p:pic>
          <p:nvPicPr>
            <p:cNvPr id="10" name="Picture 9" descr="13896317.jpg"/>
            <p:cNvPicPr>
              <a:picLocks noChangeAspect="1"/>
            </p:cNvPicPr>
            <p:nvPr/>
          </p:nvPicPr>
          <p:blipFill>
            <a:blip r:embed="rId4" cstate="print">
              <a:alphaModFix amt="30000"/>
            </a:blip>
            <a:stretch>
              <a:fillRect/>
            </a:stretch>
          </p:blipFill>
          <p:spPr>
            <a:xfrm rot="13350786">
              <a:off x="-147646" y="5699871"/>
              <a:ext cx="2711229" cy="2647435"/>
            </a:xfrm>
            <a:prstGeom prst="rect">
              <a:avLst/>
            </a:prstGeom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52400" y="6273948"/>
              <a:ext cx="2265705" cy="4316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161925"/>
            <a:ext cx="10515600" cy="1325563"/>
          </a:xfrm>
        </p:spPr>
        <p:txBody>
          <a:bodyPr/>
          <a:lstStyle/>
          <a:p>
            <a:r>
              <a:rPr lang="en-US" dirty="0"/>
              <a:t>INFRASTRUCTURE</a:t>
            </a:r>
            <a:endParaRPr lang="en-JM" dirty="0"/>
          </a:p>
        </p:txBody>
      </p:sp>
      <p:pic>
        <p:nvPicPr>
          <p:cNvPr id="7" name="Content Placeholder 6" descr="WELL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09800" y="1066800"/>
            <a:ext cx="7467600" cy="5770418"/>
          </a:xfrm>
        </p:spPr>
      </p:pic>
      <p:grpSp>
        <p:nvGrpSpPr>
          <p:cNvPr id="8" name="Group 7"/>
          <p:cNvGrpSpPr/>
          <p:nvPr/>
        </p:nvGrpSpPr>
        <p:grpSpPr>
          <a:xfrm>
            <a:off x="1376355" y="5699872"/>
            <a:ext cx="2711229" cy="2647435"/>
            <a:chOff x="-147646" y="5699871"/>
            <a:chExt cx="2711229" cy="2647435"/>
          </a:xfrm>
        </p:grpSpPr>
        <p:pic>
          <p:nvPicPr>
            <p:cNvPr id="9" name="Picture 8" descr="13896317.jpg"/>
            <p:cNvPicPr>
              <a:picLocks noChangeAspect="1"/>
            </p:cNvPicPr>
            <p:nvPr/>
          </p:nvPicPr>
          <p:blipFill>
            <a:blip r:embed="rId3" cstate="print">
              <a:alphaModFix amt="30000"/>
            </a:blip>
            <a:stretch>
              <a:fillRect/>
            </a:stretch>
          </p:blipFill>
          <p:spPr>
            <a:xfrm rot="13350786">
              <a:off x="-147646" y="5699871"/>
              <a:ext cx="2711229" cy="2647435"/>
            </a:xfrm>
            <a:prstGeom prst="rect">
              <a:avLst/>
            </a:prstGeom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2400" y="6273948"/>
              <a:ext cx="2265705" cy="4316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 QUALITY</a:t>
            </a:r>
            <a:endParaRPr lang="en-JM" dirty="0"/>
          </a:p>
        </p:txBody>
      </p:sp>
      <p:pic>
        <p:nvPicPr>
          <p:cNvPr id="4" name="Content Placeholder 3" descr="SEWAGE_NITRATE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524000"/>
            <a:ext cx="5181600" cy="4004799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629400" y="1600201"/>
            <a:ext cx="40386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Concerns about juxtaposition of low-quality groundwater and increasing pressure to drill wells</a:t>
            </a:r>
          </a:p>
          <a:p>
            <a:r>
              <a:rPr lang="en-US" dirty="0"/>
              <a:t>Predominantly high nitrate levels</a:t>
            </a:r>
          </a:p>
          <a:p>
            <a:r>
              <a:rPr lang="en-US" dirty="0"/>
              <a:t>Sewage networks do not cover entire city; still high numbers of soak-away pits and pit latrines</a:t>
            </a:r>
          </a:p>
          <a:p>
            <a:pPr lvl="1"/>
            <a:r>
              <a:rPr lang="en-US" dirty="0"/>
              <a:t>Pushback on flush toilets in </a:t>
            </a:r>
            <a:r>
              <a:rPr lang="en-US" dirty="0" err="1"/>
              <a:t>unsewered</a:t>
            </a:r>
            <a:r>
              <a:rPr lang="en-US" dirty="0"/>
              <a:t> area</a:t>
            </a:r>
          </a:p>
          <a:p>
            <a:r>
              <a:rPr lang="en-US" dirty="0"/>
              <a:t>Need for artificial recharge points to dilute and flush groundwater</a:t>
            </a:r>
          </a:p>
          <a:p>
            <a:r>
              <a:rPr lang="en-US" dirty="0"/>
              <a:t>Also for use of treated effluent for irrigation to reduce pumping of groundwater</a:t>
            </a:r>
            <a:endParaRPr lang="en-JM" dirty="0"/>
          </a:p>
        </p:txBody>
      </p:sp>
      <p:grpSp>
        <p:nvGrpSpPr>
          <p:cNvPr id="6" name="Group 5"/>
          <p:cNvGrpSpPr/>
          <p:nvPr/>
        </p:nvGrpSpPr>
        <p:grpSpPr>
          <a:xfrm>
            <a:off x="1376355" y="5699872"/>
            <a:ext cx="2711229" cy="2647435"/>
            <a:chOff x="-147646" y="5699871"/>
            <a:chExt cx="2711229" cy="2647435"/>
          </a:xfrm>
        </p:grpSpPr>
        <p:pic>
          <p:nvPicPr>
            <p:cNvPr id="7" name="Picture 6" descr="13896317.jpg"/>
            <p:cNvPicPr>
              <a:picLocks noChangeAspect="1"/>
            </p:cNvPicPr>
            <p:nvPr/>
          </p:nvPicPr>
          <p:blipFill>
            <a:blip r:embed="rId3" cstate="print">
              <a:alphaModFix amt="30000"/>
            </a:blip>
            <a:stretch>
              <a:fillRect/>
            </a:stretch>
          </p:blipFill>
          <p:spPr>
            <a:xfrm rot="13350786">
              <a:off x="-147646" y="5699871"/>
              <a:ext cx="2711229" cy="2647435"/>
            </a:xfrm>
            <a:prstGeom prst="rect">
              <a:avLst/>
            </a:prstGeom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2400" y="6273948"/>
              <a:ext cx="2265705" cy="4316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DRAINAGE</a:t>
            </a:r>
            <a:endParaRPr lang="en-JM" dirty="0"/>
          </a:p>
        </p:txBody>
      </p:sp>
      <p:pic>
        <p:nvPicPr>
          <p:cNvPr id="4" name="Content Placeholder 3" descr="GULLI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67201" y="1447801"/>
            <a:ext cx="5857129" cy="4525963"/>
          </a:xfrm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676400" y="2438400"/>
          <a:ext cx="2286000" cy="2286000"/>
        </p:xfrm>
        <a:graphic>
          <a:graphicData uri="http://schemas.openxmlformats.org/drawingml/2006/table">
            <a:tbl>
              <a:tblPr/>
              <a:tblGrid>
                <a:gridCol w="13017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42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JM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Gully Network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JM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Area (SqKm)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JM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SANDY GULLY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JM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68.75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JM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JEW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JM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JM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SHOEMAKER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JM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JM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FRANKLYN TOWN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JM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JM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MOUNTAIN VIEW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JM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JM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HUNTSBAY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JM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JM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BARNES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JM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JM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BALMAGIE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JM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JM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TIVOLI/JONES TOW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JM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JM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MARCUS GARVEY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JM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JM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D'AGUILAR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JM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1376355" y="5699872"/>
            <a:ext cx="2711229" cy="2647435"/>
            <a:chOff x="-147646" y="5699871"/>
            <a:chExt cx="2711229" cy="2647435"/>
          </a:xfrm>
        </p:grpSpPr>
        <p:pic>
          <p:nvPicPr>
            <p:cNvPr id="7" name="Picture 6" descr="13896317.jpg"/>
            <p:cNvPicPr>
              <a:picLocks noChangeAspect="1"/>
            </p:cNvPicPr>
            <p:nvPr/>
          </p:nvPicPr>
          <p:blipFill>
            <a:blip r:embed="rId3" cstate="print">
              <a:alphaModFix amt="30000"/>
            </a:blip>
            <a:stretch>
              <a:fillRect/>
            </a:stretch>
          </p:blipFill>
          <p:spPr>
            <a:xfrm rot="13350786">
              <a:off x="-147646" y="5699871"/>
              <a:ext cx="2711229" cy="2647435"/>
            </a:xfrm>
            <a:prstGeom prst="rect">
              <a:avLst/>
            </a:prstGeom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2400" y="6273948"/>
              <a:ext cx="2265705" cy="4316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341</Words>
  <Application>Microsoft Office PowerPoint</Application>
  <PresentationFormat>Widescreen</PresentationFormat>
  <Paragraphs>89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Climate Change, Environment and Disaster Risk</vt:lpstr>
      <vt:lpstr>PowerPoint Presentation</vt:lpstr>
      <vt:lpstr>CHANGING ENVIRONMENT</vt:lpstr>
      <vt:lpstr>CHANGING ENVIRONMENT</vt:lpstr>
      <vt:lpstr>PowerPoint Presentation</vt:lpstr>
      <vt:lpstr>INFRASTRUCTURE</vt:lpstr>
      <vt:lpstr>INFRASTRUCTURE</vt:lpstr>
      <vt:lpstr>WATER QUALITY</vt:lpstr>
      <vt:lpstr>DRAINAGE</vt:lpstr>
      <vt:lpstr>DEBRIS MODEL 1, 5, 10, 15 DAY MODEL</vt:lpstr>
      <vt:lpstr>FUTURE JAMAICA</vt:lpstr>
      <vt:lpstr>Role of the Private Sector: Sink, Swim or Fly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Climate Change, Environment and Disaster Risk</dc:title>
  <dc:creator>Parris Lyew-Ayee</dc:creator>
  <cp:lastModifiedBy>Parris Lyew-Ayee</cp:lastModifiedBy>
  <cp:revision>3</cp:revision>
  <dcterms:created xsi:type="dcterms:W3CDTF">2019-06-17T02:44:20Z</dcterms:created>
  <dcterms:modified xsi:type="dcterms:W3CDTF">2019-06-17T03:07:10Z</dcterms:modified>
</cp:coreProperties>
</file>