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5"/>
    <p:sldMasterId id="2147483872" r:id="rId6"/>
    <p:sldMasterId id="2147483874" r:id="rId7"/>
    <p:sldMasterId id="2147483876" r:id="rId8"/>
    <p:sldMasterId id="2147483878" r:id="rId9"/>
    <p:sldMasterId id="2147483880" r:id="rId10"/>
    <p:sldMasterId id="2147483881" r:id="rId11"/>
    <p:sldMasterId id="2147483883" r:id="rId12"/>
    <p:sldMasterId id="2147483885" r:id="rId13"/>
    <p:sldMasterId id="2147483887" r:id="rId14"/>
    <p:sldMasterId id="2147483895" r:id="rId15"/>
    <p:sldMasterId id="2147483896" r:id="rId16"/>
  </p:sldMasterIdLst>
  <p:notesMasterIdLst>
    <p:notesMasterId r:id="rId48"/>
  </p:notesMasterIdLst>
  <p:handoutMasterIdLst>
    <p:handoutMasterId r:id="rId49"/>
  </p:handoutMasterIdLst>
  <p:sldIdLst>
    <p:sldId id="453" r:id="rId17"/>
    <p:sldId id="454" r:id="rId18"/>
    <p:sldId id="470" r:id="rId19"/>
    <p:sldId id="458" r:id="rId20"/>
    <p:sldId id="459" r:id="rId21"/>
    <p:sldId id="460" r:id="rId22"/>
    <p:sldId id="471" r:id="rId23"/>
    <p:sldId id="463" r:id="rId24"/>
    <p:sldId id="464" r:id="rId25"/>
    <p:sldId id="466" r:id="rId26"/>
    <p:sldId id="467" r:id="rId27"/>
    <p:sldId id="468" r:id="rId28"/>
    <p:sldId id="256" r:id="rId29"/>
    <p:sldId id="334" r:id="rId30"/>
    <p:sldId id="433" r:id="rId31"/>
    <p:sldId id="451" r:id="rId32"/>
    <p:sldId id="431" r:id="rId33"/>
    <p:sldId id="452" r:id="rId34"/>
    <p:sldId id="432" r:id="rId35"/>
    <p:sldId id="429" r:id="rId36"/>
    <p:sldId id="430" r:id="rId37"/>
    <p:sldId id="426" r:id="rId38"/>
    <p:sldId id="434" r:id="rId39"/>
    <p:sldId id="435" r:id="rId40"/>
    <p:sldId id="436" r:id="rId41"/>
    <p:sldId id="402" r:id="rId42"/>
    <p:sldId id="403" r:id="rId43"/>
    <p:sldId id="438" r:id="rId44"/>
    <p:sldId id="446" r:id="rId45"/>
    <p:sldId id="343" r:id="rId46"/>
    <p:sldId id="320" r:id="rId4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uel Ong" initials="SO" lastIdx="1" clrIdx="0"/>
  <p:cmAuthor id="1" name="KPMG" initials="K" lastIdx="1" clrIdx="1"/>
  <p:cmAuthor id="2" name="Jenny Wiker" initials="JLW" lastIdx="19" clrIdx="2"/>
  <p:cmAuthor id="3" name="LD" initials="LD" lastIdx="10" clrIdx="3"/>
  <p:cmAuthor id="4" name="Paul Munter" initials="PM"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6AB"/>
    <a:srgbClr val="BFCCE3"/>
    <a:srgbClr val="FAEDBF"/>
    <a:srgbClr val="00338D"/>
    <a:srgbClr val="EB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0" autoAdjust="0"/>
    <p:restoredTop sz="84588" autoAdjust="0"/>
  </p:normalViewPr>
  <p:slideViewPr>
    <p:cSldViewPr>
      <p:cViewPr>
        <p:scale>
          <a:sx n="84" d="100"/>
          <a:sy n="84" d="100"/>
        </p:scale>
        <p:origin x="-522" y="370"/>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100" d="100"/>
        <a:sy n="100" d="100"/>
      </p:scale>
      <p:origin x="0" y="0"/>
    </p:cViewPr>
  </p:notesTextViewPr>
  <p:sorterViewPr>
    <p:cViewPr>
      <p:scale>
        <a:sx n="100" d="100"/>
        <a:sy n="100" d="100"/>
      </p:scale>
      <p:origin x="0" y="1133"/>
    </p:cViewPr>
  </p:sorterViewPr>
  <p:notesViewPr>
    <p:cSldViewPr>
      <p:cViewPr varScale="1">
        <p:scale>
          <a:sx n="85" d="100"/>
          <a:sy n="85" d="100"/>
        </p:scale>
        <p:origin x="-1944"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3.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82"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300" y="0"/>
            <a:ext cx="2943582" cy="497046"/>
          </a:xfrm>
          <a:prstGeom prst="rect">
            <a:avLst/>
          </a:prstGeom>
        </p:spPr>
        <p:txBody>
          <a:bodyPr vert="horz" lIns="91440" tIns="45720" rIns="91440" bIns="45720" rtlCol="0"/>
          <a:lstStyle>
            <a:lvl1pPr algn="r">
              <a:defRPr sz="1200"/>
            </a:lvl1pPr>
          </a:lstStyle>
          <a:p>
            <a:fld id="{0F9F2330-B3B4-4B32-B777-F09D921B5D5F}" type="datetimeFigureOut">
              <a:rPr lang="en-US" smtClean="0"/>
              <a:pPr/>
              <a:t>6/2/2014</a:t>
            </a:fld>
            <a:endParaRPr lang="en-US" dirty="0"/>
          </a:p>
        </p:txBody>
      </p:sp>
      <p:sp>
        <p:nvSpPr>
          <p:cNvPr id="4" name="Footer Placeholder 3"/>
          <p:cNvSpPr>
            <a:spLocks noGrp="1"/>
          </p:cNvSpPr>
          <p:nvPr>
            <p:ph type="ftr" sz="quarter" idx="2"/>
          </p:nvPr>
        </p:nvSpPr>
        <p:spPr>
          <a:xfrm>
            <a:off x="1" y="9432766"/>
            <a:ext cx="2943582" cy="49704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300" y="9432766"/>
            <a:ext cx="2943582" cy="497046"/>
          </a:xfrm>
          <a:prstGeom prst="rect">
            <a:avLst/>
          </a:prstGeom>
        </p:spPr>
        <p:txBody>
          <a:bodyPr vert="horz" lIns="91440" tIns="45720" rIns="91440" bIns="45720" rtlCol="0" anchor="b"/>
          <a:lstStyle>
            <a:lvl1pPr algn="r">
              <a:defRPr sz="1200"/>
            </a:lvl1pPr>
          </a:lstStyle>
          <a:p>
            <a:fld id="{FB77F208-2806-49DA-A1D8-9CFDB7F90794}" type="slidenum">
              <a:rPr lang="en-US" smtClean="0"/>
              <a:pPr/>
              <a:t>‹#›</a:t>
            </a:fld>
            <a:endParaRPr lang="en-US" dirty="0"/>
          </a:p>
        </p:txBody>
      </p:sp>
    </p:spTree>
    <p:extLst>
      <p:ext uri="{BB962C8B-B14F-4D97-AF65-F5344CB8AC3E}">
        <p14:creationId xmlns:p14="http://schemas.microsoft.com/office/powerpoint/2010/main" val="1159460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82" cy="497046"/>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49300" y="0"/>
            <a:ext cx="2943582" cy="497046"/>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02/06/2014</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289" y="4717971"/>
            <a:ext cx="5435923" cy="44686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432766"/>
            <a:ext cx="2943582" cy="497046"/>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49300" y="9432766"/>
            <a:ext cx="2943582" cy="497046"/>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26288928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BBD5F-CC6D-4A3E-8C98-729FCD76A977}" type="slidenum">
              <a:rPr lang="en-US" smtClean="0">
                <a:solidFill>
                  <a:srgbClr val="000000"/>
                </a:solidFill>
              </a:rPr>
              <a:pPr/>
              <a:t>15</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49301" y="9432766"/>
            <a:ext cx="2943583" cy="497046"/>
          </a:xfrm>
          <a:prstGeom prst="rect">
            <a:avLst/>
          </a:prstGeom>
        </p:spPr>
        <p:txBody>
          <a:bodyPr lIns="88996" tIns="44497" rIns="88996" bIns="44497"/>
          <a:lstStyle/>
          <a:p>
            <a:fld id="{CE25E89C-3755-4ED1-B3E3-D6ED53597C15}" type="slidenum">
              <a:rPr lang="en-GB" smtClean="0"/>
              <a:pPr/>
              <a:t>18</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915988" y="747713"/>
            <a:ext cx="4964112" cy="3724275"/>
          </a:xfrm>
          <a:solidFill>
            <a:srgbClr val="FFFFFF"/>
          </a:solidFill>
          <a:ln/>
        </p:spPr>
      </p:sp>
      <p:sp>
        <p:nvSpPr>
          <p:cNvPr id="152579" name="Rectangle 3"/>
          <p:cNvSpPr>
            <a:spLocks noGrp="1" noChangeArrowheads="1"/>
          </p:cNvSpPr>
          <p:nvPr>
            <p:ph type="body" idx="1"/>
          </p:nvPr>
        </p:nvSpPr>
        <p:spPr>
          <a:xfrm>
            <a:off x="680066" y="4719794"/>
            <a:ext cx="5437447" cy="286613"/>
          </a:xfrm>
          <a:noFill/>
          <a:ln>
            <a:solidFill>
              <a:srgbClr val="000000"/>
            </a:solidFill>
          </a:ln>
        </p:spPr>
        <p:txBody>
          <a:bodyPr lIns="88017" tIns="44009" rIns="88017" bIns="44009">
            <a:normAutofit lnSpcReduction="10000"/>
          </a:bodyPr>
          <a:lstStyle/>
          <a:p>
            <a:pPr marL="0" lvl="2" indent="3032">
              <a:spcBef>
                <a:spcPts val="286"/>
              </a:spcBef>
              <a:buSzPct val="85000"/>
            </a:pPr>
            <a:endParaRPr lang="en-US" b="1"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BBD5F-CC6D-4A3E-8C98-729FCD76A977}" type="slidenum">
              <a:rPr lang="en-US" smtClean="0">
                <a:solidFill>
                  <a:srgbClr val="000000"/>
                </a:solidFill>
              </a:rPr>
              <a:pPr/>
              <a:t>2</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content (after header) starts on the first grid line below the banner. To turn on grid lines: “View” &gt;</a:t>
            </a:r>
            <a:r>
              <a:rPr lang="en-GB" baseline="0" dirty="0" smtClean="0"/>
              <a:t> tick “Gridlines” under Show/Hide</a:t>
            </a:r>
            <a:endParaRPr lang="en-GB" dirty="0" smtClean="0"/>
          </a:p>
          <a:p>
            <a:endParaRPr lang="en-GB" dirty="0" smtClean="0"/>
          </a:p>
          <a:p>
            <a:r>
              <a:rPr lang="en-GB" dirty="0" smtClean="0"/>
              <a:t>Yellow box  is used to make key points of principle</a:t>
            </a:r>
            <a:r>
              <a:rPr lang="en-GB" baseline="0" dirty="0" smtClean="0"/>
              <a:t> and is the first colour used (Fill = </a:t>
            </a:r>
            <a:r>
              <a:rPr lang="en-CA" dirty="0" smtClean="0"/>
              <a:t>R: 245 G: 219 B: 128 / Outline = R: 235 G: 183 B: 0).</a:t>
            </a:r>
          </a:p>
          <a:p>
            <a:r>
              <a:rPr lang="en-GB" dirty="0" smtClean="0"/>
              <a:t>Bold</a:t>
            </a:r>
            <a:r>
              <a:rPr lang="en-GB" baseline="0" dirty="0" smtClean="0"/>
              <a:t> standard dark blue text inside. Bold text only used for key points of principle.</a:t>
            </a:r>
          </a:p>
          <a:p>
            <a:endParaRPr lang="en-GB" baseline="0" dirty="0" smtClean="0"/>
          </a:p>
          <a:p>
            <a:r>
              <a:rPr lang="en-GB" baseline="0" dirty="0" smtClean="0"/>
              <a:t>Blue box is used to make the incidental point – not key to the principal (Fill = </a:t>
            </a:r>
            <a:r>
              <a:rPr lang="en-CA" dirty="0" smtClean="0"/>
              <a:t>R: 191 G: 204 B: 227 / Outline = R: 0 G: 51 B: 141).</a:t>
            </a:r>
          </a:p>
          <a:p>
            <a:r>
              <a:rPr lang="en-CA" dirty="0" smtClean="0"/>
              <a:t>Non-bold </a:t>
            </a:r>
            <a:r>
              <a:rPr lang="en-GB" baseline="0" dirty="0" smtClean="0"/>
              <a:t>standard dark blue text inside.</a:t>
            </a:r>
          </a:p>
          <a:p>
            <a:endParaRPr lang="en-GB" baseline="0" dirty="0" smtClean="0"/>
          </a:p>
          <a:p>
            <a:r>
              <a:rPr lang="en-GB" baseline="0" dirty="0" smtClean="0"/>
              <a:t>Arrow in the orange (Fill = </a:t>
            </a:r>
            <a:r>
              <a:rPr lang="en-CA" dirty="0" smtClean="0"/>
              <a:t>R: 227 G: 167 B: 128 / Outline = R: 200 G: 78 B: 0).</a:t>
            </a:r>
          </a:p>
          <a:p>
            <a:endParaRPr lang="en-CA" dirty="0" smtClean="0"/>
          </a:p>
          <a:p>
            <a:r>
              <a:rPr lang="en-CA" dirty="0" smtClean="0"/>
              <a:t>Font size can be</a:t>
            </a:r>
            <a:r>
              <a:rPr lang="en-CA" baseline="0" dirty="0" smtClean="0"/>
              <a:t> 20 or 18 – not lower.</a:t>
            </a:r>
          </a:p>
          <a:p>
            <a:endParaRPr lang="en-CA" baseline="0" dirty="0" smtClean="0"/>
          </a:p>
          <a:p>
            <a:r>
              <a:rPr lang="en-CA" baseline="0" dirty="0" smtClean="0"/>
              <a:t>All grouping and custom animation have been removed from these test slides.</a:t>
            </a:r>
            <a:endParaRPr lang="en-CA" dirty="0" smtClean="0"/>
          </a:p>
          <a:p>
            <a:endParaRPr lang="en-GB" dirty="0"/>
          </a:p>
        </p:txBody>
      </p:sp>
      <p:sp>
        <p:nvSpPr>
          <p:cNvPr id="4" name="Slide Number Placeholder 3"/>
          <p:cNvSpPr>
            <a:spLocks noGrp="1"/>
          </p:cNvSpPr>
          <p:nvPr>
            <p:ph type="sldNum" sz="quarter" idx="10"/>
          </p:nvPr>
        </p:nvSpPr>
        <p:spPr/>
        <p:txBody>
          <a:bodyPr/>
          <a:lstStyle/>
          <a:p>
            <a:pPr>
              <a:defRPr/>
            </a:pPr>
            <a:fld id="{95AE4391-3110-4201-859C-291943E1EB36}"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49304" y="9433289"/>
            <a:ext cx="2943675" cy="496570"/>
          </a:xfrm>
          <a:prstGeom prst="rect">
            <a:avLst/>
          </a:prstGeom>
        </p:spPr>
        <p:txBody>
          <a:bodyPr lIns="88348" tIns="44174" rIns="88348" bIns="44174"/>
          <a:lstStyle/>
          <a:p>
            <a:fld id="{CE25E89C-3755-4ED1-B3E3-D6ED53597C15}" type="slidenum">
              <a:rPr lang="en-GB" smtClean="0"/>
              <a:pPr/>
              <a:t>8</a:t>
            </a:fld>
            <a:endParaRPr lang="en-GB" dirty="0"/>
          </a:p>
        </p:txBody>
      </p:sp>
      <p:sp>
        <p:nvSpPr>
          <p:cNvPr id="5" name="Date Placeholder 4"/>
          <p:cNvSpPr>
            <a:spLocks noGrp="1"/>
          </p:cNvSpPr>
          <p:nvPr>
            <p:ph type="dt" idx="11"/>
          </p:nvPr>
        </p:nvSpPr>
        <p:spPr>
          <a:xfrm>
            <a:off x="3849304" y="1"/>
            <a:ext cx="2943675" cy="496570"/>
          </a:xfrm>
          <a:prstGeom prst="rect">
            <a:avLst/>
          </a:prstGeom>
        </p:spPr>
        <p:txBody>
          <a:bodyPr lIns="88348" tIns="44174" rIns="88348" bIns="44174"/>
          <a:lstStyle/>
          <a:p>
            <a:fld id="{4E3D3788-5186-4BE1-BD9B-0A09CEB6B206}" type="datetime1">
              <a:rPr lang="en-GB" smtClean="0"/>
              <a:pPr/>
              <a:t>02/06/2014</a:t>
            </a:fld>
            <a:endParaRPr lang="en-GB" dirty="0"/>
          </a:p>
        </p:txBody>
      </p:sp>
      <p:sp>
        <p:nvSpPr>
          <p:cNvPr id="6" name="Footer Placeholder 5"/>
          <p:cNvSpPr>
            <a:spLocks noGrp="1"/>
          </p:cNvSpPr>
          <p:nvPr>
            <p:ph type="ftr" sz="quarter" idx="12"/>
          </p:nvPr>
        </p:nvSpPr>
        <p:spPr>
          <a:xfrm>
            <a:off x="0" y="9433289"/>
            <a:ext cx="2943675" cy="496570"/>
          </a:xfrm>
          <a:prstGeom prst="rect">
            <a:avLst/>
          </a:prstGeom>
        </p:spPr>
        <p:txBody>
          <a:bodyPr lIns="88348" tIns="44174" rIns="88348" bIns="44174"/>
          <a:lstStyle/>
          <a:p>
            <a:r>
              <a:rPr lang="en-GB" dirty="0" smtClean="0"/>
              <a:t>IFRS Advanced Application 2011</a:t>
            </a:r>
            <a:endParaRPr lang="en-GB" dirty="0"/>
          </a:p>
        </p:txBody>
      </p:sp>
      <p:sp>
        <p:nvSpPr>
          <p:cNvPr id="7" name="Header Placeholder 6"/>
          <p:cNvSpPr>
            <a:spLocks noGrp="1"/>
          </p:cNvSpPr>
          <p:nvPr>
            <p:ph type="hdr" sz="quarter" idx="13"/>
          </p:nvPr>
        </p:nvSpPr>
        <p:spPr>
          <a:xfrm>
            <a:off x="0" y="1"/>
            <a:ext cx="2943675" cy="496570"/>
          </a:xfrm>
          <a:prstGeom prst="rect">
            <a:avLst/>
          </a:prstGeom>
        </p:spPr>
        <p:txBody>
          <a:bodyPr lIns="88348" tIns="44174" rIns="88348" bIns="44174"/>
          <a:lstStyle/>
          <a:p>
            <a:r>
              <a:rPr lang="en-US" dirty="0" smtClean="0"/>
              <a:t>Module Title - To be updated by Global Audit L&amp; D</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543368" y="9434831"/>
            <a:ext cx="2945856" cy="496570"/>
          </a:xfrm>
          <a:prstGeom prst="rect">
            <a:avLst/>
          </a:prstGeom>
        </p:spPr>
        <p:txBody>
          <a:bodyPr lIns="92144" tIns="46072" rIns="92144" bIns="46072"/>
          <a:lstStyle/>
          <a:p>
            <a:fld id="{CE25E89C-3755-4ED1-B3E3-D6ED53597C15}" type="slidenum">
              <a:rPr lang="en-GB" sz="1000" smtClean="0"/>
              <a:pPr/>
              <a:t>9</a:t>
            </a:fld>
            <a:endParaRPr lang="en-GB" sz="1000" dirty="0"/>
          </a:p>
        </p:txBody>
      </p:sp>
      <p:sp>
        <p:nvSpPr>
          <p:cNvPr id="5" name="Date Placeholder 4"/>
          <p:cNvSpPr>
            <a:spLocks noGrp="1"/>
          </p:cNvSpPr>
          <p:nvPr>
            <p:ph type="dt" idx="11"/>
          </p:nvPr>
        </p:nvSpPr>
        <p:spPr>
          <a:xfrm>
            <a:off x="3849300" y="0"/>
            <a:ext cx="2943582" cy="497047"/>
          </a:xfrm>
          <a:prstGeom prst="rect">
            <a:avLst/>
          </a:prstGeom>
        </p:spPr>
        <p:txBody>
          <a:bodyPr lIns="92144" tIns="46072" rIns="92144" bIns="46072" anchor="b"/>
          <a:lstStyle/>
          <a:p>
            <a:fld id="{1E1C0F71-3AD6-4C67-A054-FB53606810AA}" type="datetime1">
              <a:rPr lang="en-GB" smtClean="0">
                <a:solidFill>
                  <a:schemeClr val="accent1"/>
                </a:solidFill>
              </a:rPr>
              <a:pPr/>
              <a:t>02/06/2014</a:t>
            </a:fld>
            <a:endParaRPr lang="en-GB" dirty="0">
              <a:solidFill>
                <a:schemeClr val="accent1"/>
              </a:solidFill>
            </a:endParaRPr>
          </a:p>
        </p:txBody>
      </p:sp>
      <p:sp>
        <p:nvSpPr>
          <p:cNvPr id="8" name="Footer Placeholder 5"/>
          <p:cNvSpPr>
            <a:spLocks noGrp="1"/>
          </p:cNvSpPr>
          <p:nvPr>
            <p:ph type="ftr" sz="quarter" idx="4"/>
          </p:nvPr>
        </p:nvSpPr>
        <p:spPr>
          <a:xfrm>
            <a:off x="0" y="9433289"/>
            <a:ext cx="2943675" cy="496570"/>
          </a:xfrm>
          <a:prstGeom prst="rect">
            <a:avLst/>
          </a:prstGeom>
        </p:spPr>
        <p:txBody>
          <a:bodyPr lIns="92144" tIns="46072" rIns="92144" bIns="46072"/>
          <a:lstStyle/>
          <a:p>
            <a:r>
              <a:rPr lang="en-GB" dirty="0" smtClean="0"/>
              <a:t>FI Update 2011</a:t>
            </a:r>
            <a:endParaRPr lang="en-GB" dirty="0"/>
          </a:p>
        </p:txBody>
      </p:sp>
      <p:sp>
        <p:nvSpPr>
          <p:cNvPr id="9" name="Header Placeholder 6"/>
          <p:cNvSpPr>
            <a:spLocks noGrp="1"/>
          </p:cNvSpPr>
          <p:nvPr>
            <p:ph type="hdr" sz="quarter"/>
          </p:nvPr>
        </p:nvSpPr>
        <p:spPr>
          <a:xfrm>
            <a:off x="0" y="1"/>
            <a:ext cx="3762546" cy="496570"/>
          </a:xfrm>
          <a:prstGeom prst="rect">
            <a:avLst/>
          </a:prstGeom>
        </p:spPr>
        <p:txBody>
          <a:bodyPr lIns="92144" tIns="46072" rIns="92144" bIns="46072"/>
          <a:lstStyle/>
          <a:p>
            <a:r>
              <a:rPr lang="en-US" dirty="0" smtClean="0"/>
              <a:t>IFRS 13</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a:xfrm>
            <a:off x="694062" y="4521563"/>
            <a:ext cx="5435600" cy="4811486"/>
          </a:xfrm>
        </p:spPr>
        <p:txBody>
          <a:bodyPr>
            <a:normAutofit/>
          </a:bodyPr>
          <a:lstStyle/>
          <a:p>
            <a:endParaRPr lang="en-GB" dirty="0" smtClean="0"/>
          </a:p>
        </p:txBody>
      </p:sp>
      <p:sp>
        <p:nvSpPr>
          <p:cNvPr id="4" name="Slide Number Placeholder 3"/>
          <p:cNvSpPr>
            <a:spLocks noGrp="1"/>
          </p:cNvSpPr>
          <p:nvPr>
            <p:ph type="sldNum" sz="quarter" idx="10"/>
          </p:nvPr>
        </p:nvSpPr>
        <p:spPr>
          <a:xfrm>
            <a:off x="3849300" y="9432766"/>
            <a:ext cx="2943582" cy="497047"/>
          </a:xfrm>
          <a:prstGeom prst="rect">
            <a:avLst/>
          </a:prstGeom>
        </p:spPr>
        <p:txBody>
          <a:bodyPr lIns="92144" tIns="46072" rIns="92144" bIns="46072"/>
          <a:lstStyle/>
          <a:p>
            <a:fld id="{CE25E89C-3755-4ED1-B3E3-D6ED53597C15}" type="slidenum">
              <a:rPr lang="en-GB" smtClean="0"/>
              <a:pPr/>
              <a:t>10</a:t>
            </a:fld>
            <a:endParaRPr lang="en-GB" dirty="0"/>
          </a:p>
        </p:txBody>
      </p:sp>
      <p:sp>
        <p:nvSpPr>
          <p:cNvPr id="5" name="Date Placeholder 4"/>
          <p:cNvSpPr>
            <a:spLocks noGrp="1"/>
          </p:cNvSpPr>
          <p:nvPr>
            <p:ph type="dt" idx="11"/>
          </p:nvPr>
        </p:nvSpPr>
        <p:spPr>
          <a:xfrm>
            <a:off x="3849300" y="0"/>
            <a:ext cx="2943582" cy="497047"/>
          </a:xfrm>
          <a:prstGeom prst="rect">
            <a:avLst/>
          </a:prstGeom>
        </p:spPr>
        <p:txBody>
          <a:bodyPr lIns="92144" tIns="46072" rIns="92144" bIns="46072"/>
          <a:lstStyle/>
          <a:p>
            <a:fld id="{DC637A7E-F4B2-4D7F-A128-16DFAA86CD63}" type="datetime1">
              <a:rPr lang="en-GB" smtClean="0"/>
              <a:pPr/>
              <a:t>02/06/2014</a:t>
            </a:fld>
            <a:endParaRPr lang="en-GB" dirty="0"/>
          </a:p>
        </p:txBody>
      </p:sp>
      <p:sp>
        <p:nvSpPr>
          <p:cNvPr id="8" name="Footer Placeholder 5"/>
          <p:cNvSpPr>
            <a:spLocks noGrp="1"/>
          </p:cNvSpPr>
          <p:nvPr>
            <p:ph type="ftr" sz="quarter" idx="4"/>
          </p:nvPr>
        </p:nvSpPr>
        <p:spPr>
          <a:xfrm>
            <a:off x="0" y="9433289"/>
            <a:ext cx="2943675" cy="496570"/>
          </a:xfrm>
          <a:prstGeom prst="rect">
            <a:avLst/>
          </a:prstGeom>
        </p:spPr>
        <p:txBody>
          <a:bodyPr lIns="92144" tIns="46072" rIns="92144" bIns="46072"/>
          <a:lstStyle/>
          <a:p>
            <a:r>
              <a:rPr lang="en-GB" dirty="0" smtClean="0"/>
              <a:t>FI Update 2011</a:t>
            </a:r>
            <a:endParaRPr lang="en-GB" dirty="0"/>
          </a:p>
        </p:txBody>
      </p:sp>
      <p:sp>
        <p:nvSpPr>
          <p:cNvPr id="9" name="Header Placeholder 6"/>
          <p:cNvSpPr>
            <a:spLocks noGrp="1"/>
          </p:cNvSpPr>
          <p:nvPr>
            <p:ph type="hdr" sz="quarter"/>
          </p:nvPr>
        </p:nvSpPr>
        <p:spPr>
          <a:xfrm>
            <a:off x="0" y="1"/>
            <a:ext cx="3762546" cy="496570"/>
          </a:xfrm>
          <a:prstGeom prst="rect">
            <a:avLst/>
          </a:prstGeom>
        </p:spPr>
        <p:txBody>
          <a:bodyPr lIns="92144" tIns="46072" rIns="92144" bIns="46072"/>
          <a:lstStyle/>
          <a:p>
            <a:r>
              <a:rPr lang="en-US" dirty="0" smtClean="0"/>
              <a:t>IFRS 13</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pPr>
              <a:buFont typeface="Arial" pitchFamily="34" charset="0"/>
              <a:buNone/>
            </a:pPr>
            <a:endParaRPr lang="en-GB" baseline="0" dirty="0" smtClean="0"/>
          </a:p>
        </p:txBody>
      </p:sp>
      <p:sp>
        <p:nvSpPr>
          <p:cNvPr id="4" name="Slide Number Placeholder 3"/>
          <p:cNvSpPr>
            <a:spLocks noGrp="1"/>
          </p:cNvSpPr>
          <p:nvPr>
            <p:ph type="sldNum" sz="quarter" idx="10"/>
          </p:nvPr>
        </p:nvSpPr>
        <p:spPr>
          <a:xfrm>
            <a:off x="3849304" y="9433289"/>
            <a:ext cx="2943675" cy="496570"/>
          </a:xfrm>
          <a:prstGeom prst="rect">
            <a:avLst/>
          </a:prstGeom>
        </p:spPr>
        <p:txBody>
          <a:bodyPr lIns="88348" tIns="44174" rIns="88348" bIns="44174"/>
          <a:lstStyle/>
          <a:p>
            <a:fld id="{CE25E89C-3755-4ED1-B3E3-D6ED53597C15}" type="slidenum">
              <a:rPr lang="en-GB" smtClean="0"/>
              <a:pPr/>
              <a:t>11</a:t>
            </a:fld>
            <a:endParaRPr lang="en-GB" dirty="0"/>
          </a:p>
        </p:txBody>
      </p:sp>
      <p:sp>
        <p:nvSpPr>
          <p:cNvPr id="5" name="Date Placeholder 4"/>
          <p:cNvSpPr>
            <a:spLocks noGrp="1"/>
          </p:cNvSpPr>
          <p:nvPr>
            <p:ph type="dt" idx="11"/>
          </p:nvPr>
        </p:nvSpPr>
        <p:spPr>
          <a:xfrm>
            <a:off x="3849304" y="1"/>
            <a:ext cx="2943675" cy="496570"/>
          </a:xfrm>
          <a:prstGeom prst="rect">
            <a:avLst/>
          </a:prstGeom>
        </p:spPr>
        <p:txBody>
          <a:bodyPr lIns="88348" tIns="44174" rIns="88348" bIns="44174"/>
          <a:lstStyle/>
          <a:p>
            <a:fld id="{96C2FB3A-E78C-4EC4-918E-664E2729BED0}" type="datetime1">
              <a:rPr lang="en-GB" smtClean="0"/>
              <a:pPr/>
              <a:t>02/06/2014</a:t>
            </a:fld>
            <a:endParaRPr lang="en-GB" dirty="0"/>
          </a:p>
        </p:txBody>
      </p:sp>
      <p:sp>
        <p:nvSpPr>
          <p:cNvPr id="6" name="Footer Placeholder 5"/>
          <p:cNvSpPr>
            <a:spLocks noGrp="1"/>
          </p:cNvSpPr>
          <p:nvPr>
            <p:ph type="ftr" sz="quarter" idx="12"/>
          </p:nvPr>
        </p:nvSpPr>
        <p:spPr>
          <a:xfrm>
            <a:off x="0" y="9433289"/>
            <a:ext cx="2943675" cy="496570"/>
          </a:xfrm>
          <a:prstGeom prst="rect">
            <a:avLst/>
          </a:prstGeom>
        </p:spPr>
        <p:txBody>
          <a:bodyPr lIns="88348" tIns="44174" rIns="88348" bIns="44174"/>
          <a:lstStyle/>
          <a:p>
            <a:r>
              <a:rPr lang="en-GB" dirty="0" smtClean="0"/>
              <a:t>IFRS Advanced Application 2011</a:t>
            </a:r>
            <a:endParaRPr lang="en-GB" dirty="0"/>
          </a:p>
        </p:txBody>
      </p:sp>
      <p:sp>
        <p:nvSpPr>
          <p:cNvPr id="7" name="Header Placeholder 6"/>
          <p:cNvSpPr>
            <a:spLocks noGrp="1"/>
          </p:cNvSpPr>
          <p:nvPr>
            <p:ph type="hdr" sz="quarter" idx="13"/>
          </p:nvPr>
        </p:nvSpPr>
        <p:spPr>
          <a:xfrm>
            <a:off x="0" y="1"/>
            <a:ext cx="2943675" cy="496570"/>
          </a:xfrm>
          <a:prstGeom prst="rect">
            <a:avLst/>
          </a:prstGeom>
        </p:spPr>
        <p:txBody>
          <a:bodyPr lIns="88348" tIns="44174" rIns="88348" bIns="44174"/>
          <a:lstStyle/>
          <a:p>
            <a:r>
              <a:rPr lang="en-US" dirty="0" smtClean="0"/>
              <a:t>Module Title - To be updated by Global Audit L&amp; D</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a:xfrm>
            <a:off x="694062" y="4521563"/>
            <a:ext cx="5435600" cy="4811486"/>
          </a:xfrm>
        </p:spPr>
        <p:txBody>
          <a:bodyPr>
            <a:normAutofit/>
          </a:bodyPr>
          <a:lstStyle/>
          <a:p>
            <a:endParaRPr lang="en-GB" dirty="0" smtClean="0"/>
          </a:p>
        </p:txBody>
      </p:sp>
      <p:sp>
        <p:nvSpPr>
          <p:cNvPr id="4" name="Slide Number Placeholder 3"/>
          <p:cNvSpPr>
            <a:spLocks noGrp="1"/>
          </p:cNvSpPr>
          <p:nvPr>
            <p:ph type="sldNum" sz="quarter" idx="10"/>
          </p:nvPr>
        </p:nvSpPr>
        <p:spPr>
          <a:xfrm>
            <a:off x="3849300" y="9432766"/>
            <a:ext cx="2943582" cy="497047"/>
          </a:xfrm>
          <a:prstGeom prst="rect">
            <a:avLst/>
          </a:prstGeom>
        </p:spPr>
        <p:txBody>
          <a:bodyPr lIns="92144" tIns="46072" rIns="92144" bIns="46072"/>
          <a:lstStyle/>
          <a:p>
            <a:fld id="{CE25E89C-3755-4ED1-B3E3-D6ED53597C15}" type="slidenum">
              <a:rPr lang="en-GB" smtClean="0"/>
              <a:pPr/>
              <a:t>12</a:t>
            </a:fld>
            <a:endParaRPr lang="en-GB" dirty="0"/>
          </a:p>
        </p:txBody>
      </p:sp>
      <p:sp>
        <p:nvSpPr>
          <p:cNvPr id="5" name="Date Placeholder 4"/>
          <p:cNvSpPr>
            <a:spLocks noGrp="1"/>
          </p:cNvSpPr>
          <p:nvPr>
            <p:ph type="dt" idx="11"/>
          </p:nvPr>
        </p:nvSpPr>
        <p:spPr>
          <a:xfrm>
            <a:off x="3849300" y="0"/>
            <a:ext cx="2943582" cy="497047"/>
          </a:xfrm>
          <a:prstGeom prst="rect">
            <a:avLst/>
          </a:prstGeom>
        </p:spPr>
        <p:txBody>
          <a:bodyPr lIns="92144" tIns="46072" rIns="92144" bIns="46072"/>
          <a:lstStyle/>
          <a:p>
            <a:fld id="{DC637A7E-F4B2-4D7F-A128-16DFAA86CD63}" type="datetime1">
              <a:rPr lang="en-GB" smtClean="0"/>
              <a:pPr/>
              <a:t>02/06/2014</a:t>
            </a:fld>
            <a:endParaRPr lang="en-GB" dirty="0"/>
          </a:p>
        </p:txBody>
      </p:sp>
      <p:sp>
        <p:nvSpPr>
          <p:cNvPr id="8" name="Footer Placeholder 5"/>
          <p:cNvSpPr>
            <a:spLocks noGrp="1"/>
          </p:cNvSpPr>
          <p:nvPr>
            <p:ph type="ftr" sz="quarter" idx="4"/>
          </p:nvPr>
        </p:nvSpPr>
        <p:spPr>
          <a:xfrm>
            <a:off x="0" y="9433289"/>
            <a:ext cx="2943675" cy="496570"/>
          </a:xfrm>
          <a:prstGeom prst="rect">
            <a:avLst/>
          </a:prstGeom>
        </p:spPr>
        <p:txBody>
          <a:bodyPr lIns="92144" tIns="46072" rIns="92144" bIns="46072"/>
          <a:lstStyle/>
          <a:p>
            <a:r>
              <a:rPr lang="en-GB" dirty="0" smtClean="0"/>
              <a:t>FI Update 2011</a:t>
            </a:r>
            <a:endParaRPr lang="en-GB" dirty="0"/>
          </a:p>
        </p:txBody>
      </p:sp>
      <p:sp>
        <p:nvSpPr>
          <p:cNvPr id="9" name="Header Placeholder 6"/>
          <p:cNvSpPr>
            <a:spLocks noGrp="1"/>
          </p:cNvSpPr>
          <p:nvPr>
            <p:ph type="hdr" sz="quarter"/>
          </p:nvPr>
        </p:nvSpPr>
        <p:spPr>
          <a:xfrm>
            <a:off x="0" y="1"/>
            <a:ext cx="3762546" cy="496570"/>
          </a:xfrm>
          <a:prstGeom prst="rect">
            <a:avLst/>
          </a:prstGeom>
        </p:spPr>
        <p:txBody>
          <a:bodyPr lIns="92144" tIns="46072" rIns="92144" bIns="46072"/>
          <a:lstStyle/>
          <a:p>
            <a:r>
              <a:rPr lang="en-US" dirty="0" smtClean="0"/>
              <a:t>IFRS 13</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8" name="Picture 7" descr="medfr06751_775.jp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screen"/>
          <a:srcRect t="16141"/>
          <a:stretch>
            <a:fillRect/>
          </a:stretch>
        </p:blipFill>
        <p:spPr bwMode="auto">
          <a:xfrm>
            <a:off x="0" y="3263900"/>
            <a:ext cx="9147175" cy="2311400"/>
          </a:xfrm>
          <a:prstGeom prst="rect">
            <a:avLst/>
          </a:prstGeom>
          <a:noFill/>
          <a:ln w="9525">
            <a:noFill/>
            <a:miter lim="800000"/>
            <a:headEnd/>
            <a:tailEnd/>
          </a:ln>
        </p:spPr>
      </p:pic>
      <p:sp>
        <p:nvSpPr>
          <p:cNvPr id="2" name="Title 1"/>
          <p:cNvSpPr>
            <a:spLocks noGrp="1"/>
          </p:cNvSpPr>
          <p:nvPr userDrawn="1">
            <p:ph type="ctrTitle" hasCustomPrompt="1"/>
          </p:nvPr>
        </p:nvSpPr>
        <p:spPr bwMode="gray">
          <a:xfrm>
            <a:off x="323528" y="3352800"/>
            <a:ext cx="6001072" cy="14478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lnSpc>
                <a:spcPct val="108000"/>
              </a:lnSpc>
              <a:spcBef>
                <a:spcPts val="0"/>
              </a:spcBef>
              <a:spcAft>
                <a:spcPct val="0"/>
              </a:spcAft>
              <a:buNone/>
              <a:defRPr lang="en-GB" sz="3000" b="1" kern="1200" baseline="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Title style in Arial Bold, sentence case 30pt, line spacing is set to</a:t>
            </a:r>
            <a:br>
              <a:rPr lang="en-US" noProof="0" dirty="0" smtClean="0"/>
            </a:br>
            <a:r>
              <a:rPr lang="en-US" noProof="0" dirty="0" smtClean="0"/>
              <a:t>multiple at 1.08</a:t>
            </a:r>
            <a:endParaRPr lang="en-GB" noProof="0" dirty="0"/>
          </a:p>
        </p:txBody>
      </p:sp>
      <p:sp>
        <p:nvSpPr>
          <p:cNvPr id="3" name="Subtitle 2"/>
          <p:cNvSpPr>
            <a:spLocks noGrp="1"/>
          </p:cNvSpPr>
          <p:nvPr userDrawn="1">
            <p:ph type="subTitle" idx="1" hasCustomPrompt="1"/>
          </p:nvPr>
        </p:nvSpPr>
        <p:spPr bwMode="gray">
          <a:xfrm>
            <a:off x="323528" y="4876800"/>
            <a:ext cx="5696272" cy="68580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tabLst>
                <a:tab pos="568325" algn="l"/>
              </a:tabLst>
              <a:defRPr lang="en-US" sz="2000" b="0" kern="1200" noProof="0" dirty="0" smtClean="0">
                <a:solidFill>
                  <a:schemeClr val="bg1"/>
                </a:solidFill>
                <a:latin typeface="+mn-lt"/>
                <a:ea typeface="+mn-ea"/>
                <a:cs typeface="Arial"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Date in 00 Month YYYY format, Arial Regular 20pt on auto line spacing</a:t>
            </a:r>
          </a:p>
        </p:txBody>
      </p:sp>
      <p:sp>
        <p:nvSpPr>
          <p:cNvPr id="11" name="Freeform 14"/>
          <p:cNvSpPr>
            <a:spLocks noEditPoints="1"/>
          </p:cNvSpPr>
          <p:nvPr userDrawn="1"/>
        </p:nvSpPr>
        <p:spPr bwMode="auto">
          <a:xfrm>
            <a:off x="336427"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pic>
        <p:nvPicPr>
          <p:cNvPr id="7" name="Picture 4" descr="Logo-blue"/>
          <p:cNvPicPr>
            <a:picLocks noChangeAspect="1" noChangeArrowheads="1"/>
          </p:cNvPicPr>
          <p:nvPr userDrawn="1"/>
        </p:nvPicPr>
        <p:blipFill>
          <a:blip r:embed="rId4"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er and Facilitator">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p:txBody>
          <a:bodyPr/>
          <a:lstStyle>
            <a:lvl1pPr>
              <a:defRPr baseline="0"/>
            </a:lvl1pPr>
          </a:lstStyle>
          <a:p>
            <a:r>
              <a:rPr lang="en-US" dirty="0" smtClean="0"/>
              <a:t>Global Learning &amp; Development</a:t>
            </a:r>
            <a:br>
              <a:rPr lang="en-US" dirty="0" smtClean="0"/>
            </a:br>
            <a:r>
              <a:rPr lang="en-US" dirty="0" smtClean="0"/>
              <a:t>Your Producer &amp; Facilitator</a:t>
            </a:r>
            <a:endParaRPr lang="en-GB" dirty="0"/>
          </a:p>
        </p:txBody>
      </p:sp>
      <p:sp>
        <p:nvSpPr>
          <p:cNvPr id="18" name="Text Placeholder 17"/>
          <p:cNvSpPr>
            <a:spLocks noGrp="1"/>
          </p:cNvSpPr>
          <p:nvPr>
            <p:ph type="body" sz="quarter" idx="16" hasCustomPrompt="1"/>
          </p:nvPr>
        </p:nvSpPr>
        <p:spPr bwMode="gray">
          <a:xfrm>
            <a:off x="2555776" y="5410200"/>
            <a:ext cx="3885650" cy="9144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9" name="Slide Number Placeholder 8"/>
          <p:cNvSpPr>
            <a:spLocks noGrp="1"/>
          </p:cNvSpPr>
          <p:nvPr>
            <p:ph type="sldNum" sz="quarter" idx="23"/>
          </p:nvPr>
        </p:nvSpPr>
        <p:spPr/>
        <p:txBody>
          <a:bodyPr/>
          <a:lstStyle/>
          <a:p>
            <a:fld id="{5476B369-913A-4901-82AF-CE742431369E}" type="slidenum">
              <a:rPr lang="en-US" smtClean="0"/>
              <a:pPr/>
              <a:t>‹#›</a:t>
            </a:fld>
            <a:endParaRPr lang="en-US" dirty="0"/>
          </a:p>
        </p:txBody>
      </p:sp>
      <p:sp>
        <p:nvSpPr>
          <p:cNvPr id="11" name="Footer Placeholder 10"/>
          <p:cNvSpPr>
            <a:spLocks noGrp="1"/>
          </p:cNvSpPr>
          <p:nvPr>
            <p:ph type="ftr" sz="quarter" idx="2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7" name="Picture Placeholder 13"/>
          <p:cNvSpPr>
            <a:spLocks noGrp="1"/>
          </p:cNvSpPr>
          <p:nvPr>
            <p:ph type="pic" sz="quarter" idx="27" hasCustomPrompt="1"/>
          </p:nvPr>
        </p:nvSpPr>
        <p:spPr>
          <a:xfrm>
            <a:off x="2836433" y="1600200"/>
            <a:ext cx="3341286" cy="3733800"/>
          </a:xfrm>
        </p:spPr>
        <p:txBody>
          <a:bodyPr/>
          <a:lstStyle>
            <a:lvl1pPr>
              <a:defRPr baseline="0"/>
            </a:lvl1pPr>
          </a:lstStyle>
          <a:p>
            <a:r>
              <a:rPr lang="en-US" dirty="0" smtClean="0"/>
              <a:t>Click icon to add picture</a:t>
            </a:r>
            <a:br>
              <a:rPr lang="en-US" dirty="0" smtClean="0"/>
            </a:br>
            <a:r>
              <a:rPr lang="en-US" dirty="0" smtClean="0"/>
              <a:t>or</a:t>
            </a:r>
            <a:br>
              <a:rPr lang="en-US" dirty="0" smtClean="0"/>
            </a:br>
            <a:r>
              <a:rPr lang="en-US" dirty="0" smtClean="0"/>
              <a:t>Use Image Pod</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ucer and Two Facilitators">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p:txBody>
          <a:bodyPr/>
          <a:lstStyle>
            <a:lvl1pPr>
              <a:defRPr/>
            </a:lvl1pPr>
          </a:lstStyle>
          <a:p>
            <a:r>
              <a:rPr lang="en-US" dirty="0" smtClean="0"/>
              <a:t>Global Learning &amp; Development</a:t>
            </a:r>
            <a:br>
              <a:rPr lang="en-US" dirty="0" smtClean="0"/>
            </a:br>
            <a:r>
              <a:rPr lang="en-US" dirty="0" smtClean="0"/>
              <a:t>Your Producer &amp; Facilitators</a:t>
            </a:r>
            <a:endParaRPr lang="en-GB" dirty="0"/>
          </a:p>
        </p:txBody>
      </p:sp>
      <p:sp>
        <p:nvSpPr>
          <p:cNvPr id="18" name="Text Placeholder 17"/>
          <p:cNvSpPr>
            <a:spLocks noGrp="1"/>
          </p:cNvSpPr>
          <p:nvPr>
            <p:ph type="body" sz="quarter" idx="16" hasCustomPrompt="1"/>
          </p:nvPr>
        </p:nvSpPr>
        <p:spPr bwMode="gray">
          <a:xfrm>
            <a:off x="152950" y="5181600"/>
            <a:ext cx="2803610" cy="11430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26" name="Text Placeholder 17"/>
          <p:cNvSpPr>
            <a:spLocks noGrp="1"/>
          </p:cNvSpPr>
          <p:nvPr>
            <p:ph type="body" sz="quarter" idx="18" hasCustomPrompt="1"/>
          </p:nvPr>
        </p:nvSpPr>
        <p:spPr bwMode="gray">
          <a:xfrm>
            <a:off x="3216190" y="5181600"/>
            <a:ext cx="2803610" cy="11430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9" name="Slide Number Placeholder 8"/>
          <p:cNvSpPr>
            <a:spLocks noGrp="1"/>
          </p:cNvSpPr>
          <p:nvPr>
            <p:ph type="sldNum" sz="quarter" idx="23"/>
          </p:nvPr>
        </p:nvSpPr>
        <p:spPr/>
        <p:txBody>
          <a:bodyPr/>
          <a:lstStyle/>
          <a:p>
            <a:fld id="{5476B369-913A-4901-82AF-CE742431369E}" type="slidenum">
              <a:rPr lang="en-US" smtClean="0"/>
              <a:pPr/>
              <a:t>‹#›</a:t>
            </a:fld>
            <a:endParaRPr lang="en-US" dirty="0"/>
          </a:p>
        </p:txBody>
      </p:sp>
      <p:sp>
        <p:nvSpPr>
          <p:cNvPr id="11" name="Footer Placeholder 10"/>
          <p:cNvSpPr>
            <a:spLocks noGrp="1"/>
          </p:cNvSpPr>
          <p:nvPr>
            <p:ph type="ftr" sz="quarter" idx="2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4" name="Picture Placeholder 13"/>
          <p:cNvSpPr>
            <a:spLocks noGrp="1"/>
          </p:cNvSpPr>
          <p:nvPr>
            <p:ph type="pic" sz="quarter" idx="26" hasCustomPrompt="1"/>
          </p:nvPr>
        </p:nvSpPr>
        <p:spPr>
          <a:xfrm>
            <a:off x="3236851" y="1600200"/>
            <a:ext cx="2751154" cy="3505200"/>
          </a:xfrm>
        </p:spPr>
        <p:txBody>
          <a:bodyPr/>
          <a:lstStyle>
            <a:lvl1pPr>
              <a:defRPr/>
            </a:lvl1pPr>
          </a:lstStyle>
          <a:p>
            <a:r>
              <a:rPr lang="en-US" dirty="0" smtClean="0"/>
              <a:t>Click icon to add picture</a:t>
            </a:r>
            <a:br>
              <a:rPr lang="en-US" dirty="0" smtClean="0"/>
            </a:br>
            <a:r>
              <a:rPr lang="en-US" dirty="0" smtClean="0"/>
              <a:t>or</a:t>
            </a:r>
            <a:br>
              <a:rPr lang="en-US" dirty="0" smtClean="0"/>
            </a:br>
            <a:r>
              <a:rPr lang="en-US" dirty="0" smtClean="0"/>
              <a:t>Use Image Pod</a:t>
            </a:r>
            <a:endParaRPr lang="en-US" dirty="0"/>
          </a:p>
        </p:txBody>
      </p:sp>
      <p:sp>
        <p:nvSpPr>
          <p:cNvPr id="17" name="Picture Placeholder 13"/>
          <p:cNvSpPr>
            <a:spLocks noGrp="1"/>
          </p:cNvSpPr>
          <p:nvPr>
            <p:ph type="pic" sz="quarter" idx="27" hasCustomPrompt="1"/>
          </p:nvPr>
        </p:nvSpPr>
        <p:spPr>
          <a:xfrm>
            <a:off x="180457" y="1600200"/>
            <a:ext cx="2751154" cy="3505200"/>
          </a:xfrm>
        </p:spPr>
        <p:txBody>
          <a:bodyPr/>
          <a:lstStyle>
            <a:lvl1pPr>
              <a:defRPr/>
            </a:lvl1pPr>
          </a:lstStyle>
          <a:p>
            <a:r>
              <a:rPr lang="en-US" dirty="0" smtClean="0"/>
              <a:t>Click icon to add picture</a:t>
            </a:r>
            <a:br>
              <a:rPr lang="en-US" dirty="0" smtClean="0"/>
            </a:br>
            <a:r>
              <a:rPr lang="en-US" dirty="0" smtClean="0"/>
              <a:t>or</a:t>
            </a:r>
            <a:br>
              <a:rPr lang="en-US" dirty="0" smtClean="0"/>
            </a:br>
            <a:r>
              <a:rPr lang="en-US" dirty="0" smtClean="0"/>
              <a:t>Use Image Pod</a:t>
            </a:r>
            <a:endParaRPr lang="en-US" dirty="0"/>
          </a:p>
        </p:txBody>
      </p:sp>
      <p:sp>
        <p:nvSpPr>
          <p:cNvPr id="25" name="TextBox 24"/>
          <p:cNvSpPr txBox="1"/>
          <p:nvPr userDrawn="1"/>
        </p:nvSpPr>
        <p:spPr>
          <a:xfrm>
            <a:off x="164714" y="1162405"/>
            <a:ext cx="2803816" cy="276999"/>
          </a:xfrm>
          <a:prstGeom prst="rect">
            <a:avLst/>
          </a:prstGeom>
          <a:solidFill>
            <a:srgbClr val="409DAD"/>
          </a:solidFill>
          <a:ln w="12700">
            <a:solidFill>
              <a:srgbClr val="409DAD"/>
            </a:solidFill>
          </a:ln>
        </p:spPr>
        <p:txBody>
          <a:bodyPr vert="horz" lIns="0" tIns="0" rIns="0" bIns="0" rtlCol="0" anchor="ctr" anchorCtr="1">
            <a:noAutofit/>
          </a:bodyPr>
          <a:lstStyle/>
          <a:p>
            <a:pPr marL="0" lvl="0" indent="0" algn="l" defTabSz="914400" rtl="0" eaLnBrk="1" latinLnBrk="0" hangingPunct="1">
              <a:lnSpc>
                <a:spcPct val="100000"/>
              </a:lnSpc>
              <a:spcBef>
                <a:spcPts val="600"/>
              </a:spcBef>
              <a:buFont typeface="Arial" pitchFamily="34" charset="0"/>
              <a:buNone/>
            </a:pPr>
            <a:r>
              <a:rPr lang="en-US" sz="1800" b="1" kern="1200" noProof="0" dirty="0" smtClean="0">
                <a:solidFill>
                  <a:schemeClr val="bg1"/>
                </a:solidFill>
                <a:latin typeface="Arial" pitchFamily="34" charset="0"/>
                <a:ea typeface="+mn-ea"/>
                <a:cs typeface="Arial" pitchFamily="34" charset="0"/>
              </a:rPr>
              <a:t>PRODUCER</a:t>
            </a:r>
          </a:p>
        </p:txBody>
      </p:sp>
      <p:sp>
        <p:nvSpPr>
          <p:cNvPr id="27" name="TextBox 26"/>
          <p:cNvSpPr txBox="1"/>
          <p:nvPr userDrawn="1"/>
        </p:nvSpPr>
        <p:spPr>
          <a:xfrm>
            <a:off x="3200400" y="1162405"/>
            <a:ext cx="2803816" cy="276999"/>
          </a:xfrm>
          <a:prstGeom prst="rect">
            <a:avLst/>
          </a:prstGeom>
          <a:solidFill>
            <a:srgbClr val="409DAD"/>
          </a:solidFill>
          <a:ln w="12700">
            <a:solidFill>
              <a:srgbClr val="409DAD"/>
            </a:solidFill>
          </a:ln>
        </p:spPr>
        <p:txBody>
          <a:bodyPr vert="horz" lIns="0" tIns="0" rIns="0" bIns="0" rtlCol="0" anchor="ctr" anchorCtr="1">
            <a:noAutofit/>
          </a:bodyPr>
          <a:lstStyle/>
          <a:p>
            <a:pPr marL="0" lvl="0" indent="0" algn="l" defTabSz="914400" rtl="0" eaLnBrk="1" latinLnBrk="0" hangingPunct="1">
              <a:lnSpc>
                <a:spcPct val="100000"/>
              </a:lnSpc>
              <a:spcBef>
                <a:spcPts val="600"/>
              </a:spcBef>
              <a:buFont typeface="Arial" pitchFamily="34" charset="0"/>
              <a:buNone/>
            </a:pPr>
            <a:r>
              <a:rPr lang="en-US" sz="1800" b="1" kern="1200" noProof="0" dirty="0" smtClean="0">
                <a:solidFill>
                  <a:schemeClr val="bg1"/>
                </a:solidFill>
                <a:latin typeface="Arial" pitchFamily="34" charset="0"/>
                <a:ea typeface="+mn-ea"/>
                <a:cs typeface="Arial" pitchFamily="34" charset="0"/>
              </a:rPr>
              <a:t>FACILITATOR 1</a:t>
            </a:r>
          </a:p>
        </p:txBody>
      </p:sp>
      <p:sp>
        <p:nvSpPr>
          <p:cNvPr id="12" name="Text Placeholder 17"/>
          <p:cNvSpPr>
            <a:spLocks noGrp="1"/>
          </p:cNvSpPr>
          <p:nvPr>
            <p:ph type="body" sz="quarter" idx="28" hasCustomPrompt="1"/>
          </p:nvPr>
        </p:nvSpPr>
        <p:spPr bwMode="gray">
          <a:xfrm>
            <a:off x="6187990" y="5181600"/>
            <a:ext cx="2803610" cy="11430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13" name="Picture Placeholder 13"/>
          <p:cNvSpPr>
            <a:spLocks noGrp="1"/>
          </p:cNvSpPr>
          <p:nvPr>
            <p:ph type="pic" sz="quarter" idx="29" hasCustomPrompt="1"/>
          </p:nvPr>
        </p:nvSpPr>
        <p:spPr>
          <a:xfrm>
            <a:off x="6208651" y="1600200"/>
            <a:ext cx="2751154" cy="3505200"/>
          </a:xfrm>
        </p:spPr>
        <p:txBody>
          <a:bodyPr/>
          <a:lstStyle>
            <a:lvl1pPr>
              <a:defRPr/>
            </a:lvl1pPr>
          </a:lstStyle>
          <a:p>
            <a:r>
              <a:rPr lang="en-US" dirty="0" smtClean="0"/>
              <a:t>Click icon to add picture</a:t>
            </a:r>
            <a:br>
              <a:rPr lang="en-US" dirty="0" smtClean="0"/>
            </a:br>
            <a:r>
              <a:rPr lang="en-US" dirty="0" smtClean="0"/>
              <a:t>or</a:t>
            </a:r>
            <a:br>
              <a:rPr lang="en-US" dirty="0" smtClean="0"/>
            </a:br>
            <a:r>
              <a:rPr lang="en-US" dirty="0" smtClean="0"/>
              <a:t>Use Image Pod</a:t>
            </a:r>
            <a:endParaRPr lang="en-US" dirty="0"/>
          </a:p>
        </p:txBody>
      </p:sp>
      <p:sp>
        <p:nvSpPr>
          <p:cNvPr id="15" name="TextBox 14"/>
          <p:cNvSpPr txBox="1"/>
          <p:nvPr userDrawn="1"/>
        </p:nvSpPr>
        <p:spPr>
          <a:xfrm>
            <a:off x="6172200" y="1162405"/>
            <a:ext cx="2803816" cy="276999"/>
          </a:xfrm>
          <a:prstGeom prst="rect">
            <a:avLst/>
          </a:prstGeom>
          <a:solidFill>
            <a:srgbClr val="409DAD"/>
          </a:solidFill>
          <a:ln w="12700">
            <a:solidFill>
              <a:srgbClr val="409DAD"/>
            </a:solidFill>
          </a:ln>
        </p:spPr>
        <p:txBody>
          <a:bodyPr vert="horz" lIns="0" tIns="0" rIns="0" bIns="0" rtlCol="0" anchor="ctr" anchorCtr="1">
            <a:noAutofit/>
          </a:bodyPr>
          <a:lstStyle/>
          <a:p>
            <a:pPr marL="0" lvl="0" indent="0" algn="l" defTabSz="914400" rtl="0" eaLnBrk="1" latinLnBrk="0" hangingPunct="1">
              <a:lnSpc>
                <a:spcPct val="100000"/>
              </a:lnSpc>
              <a:spcBef>
                <a:spcPts val="600"/>
              </a:spcBef>
              <a:buFont typeface="Arial" pitchFamily="34" charset="0"/>
              <a:buNone/>
            </a:pPr>
            <a:r>
              <a:rPr lang="en-US" sz="1800" b="1" kern="1200" noProof="0" dirty="0" smtClean="0">
                <a:solidFill>
                  <a:schemeClr val="bg1"/>
                </a:solidFill>
                <a:latin typeface="Arial" pitchFamily="34" charset="0"/>
                <a:ea typeface="+mn-ea"/>
                <a:cs typeface="Arial" pitchFamily="34" charset="0"/>
              </a:rPr>
              <a:t>FACILITATOR 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unch Partners, Producers &amp; Facilitators">
    <p:spTree>
      <p:nvGrpSpPr>
        <p:cNvPr id="1" name=""/>
        <p:cNvGrpSpPr/>
        <p:nvPr/>
      </p:nvGrpSpPr>
      <p:grpSpPr>
        <a:xfrm>
          <a:off x="0" y="0"/>
          <a:ext cx="0" cy="0"/>
          <a:chOff x="0" y="0"/>
          <a:chExt cx="0" cy="0"/>
        </a:xfrm>
      </p:grpSpPr>
      <p:sp>
        <p:nvSpPr>
          <p:cNvPr id="28" name="Text Placeholder 17"/>
          <p:cNvSpPr>
            <a:spLocks noGrp="1"/>
          </p:cNvSpPr>
          <p:nvPr>
            <p:ph type="body" sz="quarter" idx="20" hasCustomPrompt="1"/>
          </p:nvPr>
        </p:nvSpPr>
        <p:spPr bwMode="gray">
          <a:xfrm>
            <a:off x="6120928" y="2895600"/>
            <a:ext cx="2818850" cy="6858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10" name="Title 9"/>
          <p:cNvSpPr>
            <a:spLocks noGrp="1"/>
          </p:cNvSpPr>
          <p:nvPr>
            <p:ph type="title" hasCustomPrompt="1"/>
          </p:nvPr>
        </p:nvSpPr>
        <p:spPr bwMode="gray"/>
        <p:txBody>
          <a:bodyPr/>
          <a:lstStyle>
            <a:lvl1pPr>
              <a:defRPr/>
            </a:lvl1pPr>
          </a:lstStyle>
          <a:p>
            <a:r>
              <a:rPr lang="en-US" dirty="0" smtClean="0"/>
              <a:t>Global Learning &amp; Development</a:t>
            </a:r>
            <a:br>
              <a:rPr lang="en-US" dirty="0" smtClean="0"/>
            </a:br>
            <a:r>
              <a:rPr lang="en-US" dirty="0" smtClean="0"/>
              <a:t>Your Launch Partners, Producers &amp; Facilitators</a:t>
            </a:r>
            <a:endParaRPr lang="en-GB" dirty="0"/>
          </a:p>
        </p:txBody>
      </p:sp>
      <p:sp>
        <p:nvSpPr>
          <p:cNvPr id="18" name="Text Placeholder 17"/>
          <p:cNvSpPr>
            <a:spLocks noGrp="1"/>
          </p:cNvSpPr>
          <p:nvPr>
            <p:ph type="body" sz="quarter" idx="16" hasCustomPrompt="1"/>
          </p:nvPr>
        </p:nvSpPr>
        <p:spPr bwMode="gray">
          <a:xfrm>
            <a:off x="131565" y="2895600"/>
            <a:ext cx="2818850" cy="6858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26" name="Text Placeholder 17"/>
          <p:cNvSpPr>
            <a:spLocks noGrp="1"/>
          </p:cNvSpPr>
          <p:nvPr>
            <p:ph type="body" sz="quarter" idx="18" hasCustomPrompt="1"/>
          </p:nvPr>
        </p:nvSpPr>
        <p:spPr bwMode="gray">
          <a:xfrm>
            <a:off x="3124750" y="2895600"/>
            <a:ext cx="2818850" cy="685800"/>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9" name="Slide Number Placeholder 8"/>
          <p:cNvSpPr>
            <a:spLocks noGrp="1"/>
          </p:cNvSpPr>
          <p:nvPr>
            <p:ph type="sldNum" sz="quarter" idx="23"/>
          </p:nvPr>
        </p:nvSpPr>
        <p:spPr/>
        <p:txBody>
          <a:bodyPr/>
          <a:lstStyle/>
          <a:p>
            <a:fld id="{5476B369-913A-4901-82AF-CE742431369E}" type="slidenum">
              <a:rPr lang="en-US" smtClean="0"/>
              <a:pPr/>
              <a:t>‹#›</a:t>
            </a:fld>
            <a:endParaRPr lang="en-US" dirty="0"/>
          </a:p>
        </p:txBody>
      </p:sp>
      <p:sp>
        <p:nvSpPr>
          <p:cNvPr id="11" name="Footer Placeholder 10"/>
          <p:cNvSpPr>
            <a:spLocks noGrp="1"/>
          </p:cNvSpPr>
          <p:nvPr>
            <p:ph type="ftr" sz="quarter" idx="2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5" name="Picture Placeholder 13"/>
          <p:cNvSpPr>
            <a:spLocks noGrp="1"/>
          </p:cNvSpPr>
          <p:nvPr>
            <p:ph type="pic" sz="quarter" idx="25" hasCustomPrompt="1"/>
          </p:nvPr>
        </p:nvSpPr>
        <p:spPr>
          <a:xfrm>
            <a:off x="6440424" y="990600"/>
            <a:ext cx="2170176" cy="1908008"/>
          </a:xfrm>
        </p:spPr>
        <p:txBody>
          <a:bodyPr/>
          <a:lstStyle>
            <a:lvl1pPr>
              <a:defRPr/>
            </a:lvl1pPr>
          </a:lstStyle>
          <a:p>
            <a:r>
              <a:rPr lang="en-US" dirty="0" smtClean="0"/>
              <a:t>Click icon to add picture or Use Image Pod</a:t>
            </a:r>
          </a:p>
        </p:txBody>
      </p:sp>
      <p:sp>
        <p:nvSpPr>
          <p:cNvPr id="14" name="Picture Placeholder 13"/>
          <p:cNvSpPr>
            <a:spLocks noGrp="1"/>
          </p:cNvSpPr>
          <p:nvPr>
            <p:ph type="pic" sz="quarter" idx="26" hasCustomPrompt="1"/>
          </p:nvPr>
        </p:nvSpPr>
        <p:spPr>
          <a:xfrm>
            <a:off x="3441192" y="990600"/>
            <a:ext cx="2170176" cy="1908008"/>
          </a:xfrm>
        </p:spPr>
        <p:txBody>
          <a:bodyPr/>
          <a:lstStyle>
            <a:lvl1pPr>
              <a:defRPr/>
            </a:lvl1pPr>
          </a:lstStyle>
          <a:p>
            <a:r>
              <a:rPr lang="en-US" dirty="0" smtClean="0"/>
              <a:t>Click icon to add picture or Use Image Pod</a:t>
            </a:r>
          </a:p>
        </p:txBody>
      </p:sp>
      <p:sp>
        <p:nvSpPr>
          <p:cNvPr id="17" name="Picture Placeholder 13"/>
          <p:cNvSpPr>
            <a:spLocks noGrp="1"/>
          </p:cNvSpPr>
          <p:nvPr>
            <p:ph type="pic" sz="quarter" idx="27" hasCustomPrompt="1"/>
          </p:nvPr>
        </p:nvSpPr>
        <p:spPr>
          <a:xfrm>
            <a:off x="460248" y="990600"/>
            <a:ext cx="2170176" cy="1908008"/>
          </a:xfrm>
        </p:spPr>
        <p:txBody>
          <a:bodyPr/>
          <a:lstStyle>
            <a:lvl1pPr>
              <a:defRPr baseline="0"/>
            </a:lvl1pPr>
          </a:lstStyle>
          <a:p>
            <a:r>
              <a:rPr lang="en-US" dirty="0" smtClean="0"/>
              <a:t>Click icon to add picture or Use Image Pod</a:t>
            </a:r>
          </a:p>
        </p:txBody>
      </p:sp>
      <p:sp>
        <p:nvSpPr>
          <p:cNvPr id="19" name="Text Placeholder 17"/>
          <p:cNvSpPr>
            <a:spLocks noGrp="1"/>
          </p:cNvSpPr>
          <p:nvPr>
            <p:ph type="body" sz="quarter" idx="28" hasCustomPrompt="1"/>
          </p:nvPr>
        </p:nvSpPr>
        <p:spPr bwMode="gray">
          <a:xfrm>
            <a:off x="6120928" y="5697538"/>
            <a:ext cx="2818850" cy="627062"/>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20" name="Text Placeholder 17"/>
          <p:cNvSpPr>
            <a:spLocks noGrp="1"/>
          </p:cNvSpPr>
          <p:nvPr>
            <p:ph type="body" sz="quarter" idx="29" hasCustomPrompt="1"/>
          </p:nvPr>
        </p:nvSpPr>
        <p:spPr bwMode="gray">
          <a:xfrm>
            <a:off x="131565" y="5697538"/>
            <a:ext cx="2818850" cy="627062"/>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21" name="Text Placeholder 17"/>
          <p:cNvSpPr>
            <a:spLocks noGrp="1"/>
          </p:cNvSpPr>
          <p:nvPr>
            <p:ph type="body" sz="quarter" idx="30" hasCustomPrompt="1"/>
          </p:nvPr>
        </p:nvSpPr>
        <p:spPr bwMode="gray">
          <a:xfrm>
            <a:off x="3124750" y="5697538"/>
            <a:ext cx="2818850" cy="627062"/>
          </a:xfrm>
        </p:spPr>
        <p:txBody>
          <a:bodyPr/>
          <a:lstStyle>
            <a:lvl1pPr algn="ctr">
              <a:defRPr sz="1400"/>
            </a:lvl1pPr>
          </a:lstStyle>
          <a:p>
            <a:pPr lvl="0"/>
            <a:r>
              <a:rPr lang="en-US" dirty="0" smtClean="0"/>
              <a:t>Name Surname in Arial Bold 14pt</a:t>
            </a:r>
            <a:br>
              <a:rPr lang="en-US" dirty="0" smtClean="0"/>
            </a:br>
            <a:r>
              <a:rPr lang="en-US" dirty="0" smtClean="0"/>
              <a:t>Title</a:t>
            </a:r>
            <a:br>
              <a:rPr lang="en-US" dirty="0" smtClean="0"/>
            </a:br>
            <a:r>
              <a:rPr lang="en-US" dirty="0" smtClean="0"/>
              <a:t>Department</a:t>
            </a:r>
          </a:p>
        </p:txBody>
      </p:sp>
      <p:sp>
        <p:nvSpPr>
          <p:cNvPr id="22" name="Picture Placeholder 13"/>
          <p:cNvSpPr>
            <a:spLocks noGrp="1"/>
          </p:cNvSpPr>
          <p:nvPr>
            <p:ph type="pic" sz="quarter" idx="31" hasCustomPrompt="1"/>
          </p:nvPr>
        </p:nvSpPr>
        <p:spPr>
          <a:xfrm>
            <a:off x="6440424" y="3780366"/>
            <a:ext cx="2170176" cy="1908008"/>
          </a:xfrm>
        </p:spPr>
        <p:txBody>
          <a:bodyPr/>
          <a:lstStyle>
            <a:lvl1pPr>
              <a:defRPr/>
            </a:lvl1pPr>
          </a:lstStyle>
          <a:p>
            <a:r>
              <a:rPr lang="en-US" dirty="0" smtClean="0"/>
              <a:t>Click icon to add picture or Use Image Pod</a:t>
            </a:r>
          </a:p>
        </p:txBody>
      </p:sp>
      <p:sp>
        <p:nvSpPr>
          <p:cNvPr id="23" name="Picture Placeholder 13"/>
          <p:cNvSpPr>
            <a:spLocks noGrp="1"/>
          </p:cNvSpPr>
          <p:nvPr>
            <p:ph type="pic" sz="quarter" idx="32" hasCustomPrompt="1"/>
          </p:nvPr>
        </p:nvSpPr>
        <p:spPr>
          <a:xfrm>
            <a:off x="3441192" y="3780366"/>
            <a:ext cx="2170176" cy="1908008"/>
          </a:xfrm>
        </p:spPr>
        <p:txBody>
          <a:bodyPr/>
          <a:lstStyle>
            <a:lvl1pPr>
              <a:defRPr/>
            </a:lvl1pPr>
          </a:lstStyle>
          <a:p>
            <a:r>
              <a:rPr lang="en-US" dirty="0" smtClean="0"/>
              <a:t>Click icon to add picture or Use Image Pod</a:t>
            </a:r>
          </a:p>
        </p:txBody>
      </p:sp>
      <p:sp>
        <p:nvSpPr>
          <p:cNvPr id="24" name="Picture Placeholder 13"/>
          <p:cNvSpPr>
            <a:spLocks noGrp="1"/>
          </p:cNvSpPr>
          <p:nvPr>
            <p:ph type="pic" sz="quarter" idx="33" hasCustomPrompt="1"/>
          </p:nvPr>
        </p:nvSpPr>
        <p:spPr>
          <a:xfrm>
            <a:off x="460248" y="3780366"/>
            <a:ext cx="2170176" cy="1908008"/>
          </a:xfrm>
        </p:spPr>
        <p:txBody>
          <a:bodyPr/>
          <a:lstStyle>
            <a:lvl1pPr>
              <a:defRPr/>
            </a:lvl1pPr>
          </a:lstStyle>
          <a:p>
            <a:r>
              <a:rPr lang="en-US" dirty="0" smtClean="0"/>
              <a:t>Click icon to add picture or Use Image Pod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3" name="Slide Number Placeholder 2"/>
          <p:cNvSpPr>
            <a:spLocks noGrp="1"/>
          </p:cNvSpPr>
          <p:nvPr>
            <p:ph type="sldNum" sz="quarter" idx="10"/>
          </p:nvPr>
        </p:nvSpPr>
        <p:spPr/>
        <p:txBody>
          <a:bodyPr/>
          <a:lstStyle/>
          <a:p>
            <a:fld id="{5476B369-913A-4901-82AF-CE742431369E}" type="slidenum">
              <a:rPr lang="en-US" smtClean="0"/>
              <a:pPr/>
              <a:t>‹#›</a:t>
            </a:fld>
            <a:endParaRPr lang="en-US" dirty="0"/>
          </a:p>
        </p:txBody>
      </p:sp>
      <p:sp>
        <p:nvSpPr>
          <p:cNvPr id="4" name="Footer Placeholder 3"/>
          <p:cNvSpPr>
            <a:spLocks noGrp="1"/>
          </p:cNvSpPr>
          <p:nvPr>
            <p:ph type="ftr" sz="quarter" idx="1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hasCustomPrompt="1"/>
          </p:nvPr>
        </p:nvSpPr>
        <p:spPr bwMode="gray"/>
        <p:txBody>
          <a:bodyPr/>
          <a:lstStyle>
            <a:lvl1pPr>
              <a:defRPr/>
            </a:lvl1p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4" name="Slide Number Placeholder 3"/>
          <p:cNvSpPr>
            <a:spLocks noGrp="1"/>
          </p:cNvSpPr>
          <p:nvPr>
            <p:ph type="sldNum" sz="quarter" idx="11"/>
          </p:nvPr>
        </p:nvSpPr>
        <p:spPr/>
        <p:txBody>
          <a:bodyPr/>
          <a:lstStyle/>
          <a:p>
            <a:fld id="{5476B369-913A-4901-82AF-CE742431369E}" type="slidenum">
              <a:rPr lang="en-US" smtClean="0"/>
              <a:pPr/>
              <a:t>‹#›</a:t>
            </a:fld>
            <a:endParaRPr lang="en-US" dirty="0"/>
          </a:p>
        </p:txBody>
      </p:sp>
      <p:sp>
        <p:nvSpPr>
          <p:cNvPr id="5" name="Footer Placeholder 4"/>
          <p:cNvSpPr>
            <a:spLocks noGrp="1"/>
          </p:cNvSpPr>
          <p:nvPr>
            <p:ph type="ftr" sz="quarter" idx="12"/>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8" name="Content Placeholder 7"/>
          <p:cNvSpPr>
            <a:spLocks noGrp="1"/>
          </p:cNvSpPr>
          <p:nvPr>
            <p:ph sz="quarter" idx="13" hasCustomPrompt="1"/>
          </p:nvPr>
        </p:nvSpPr>
        <p:spPr>
          <a:xfrm>
            <a:off x="256032" y="1066800"/>
            <a:ext cx="8610600" cy="5257800"/>
          </a:xfrm>
        </p:spPr>
        <p:txBody>
          <a:bodyPr/>
          <a:lstStyle>
            <a:lvl1pPr>
              <a:defRPr/>
            </a:lvl1pPr>
            <a:lvl2pPr>
              <a:defRPr lang="en-US" baseline="0" dirty="0" smtClean="0"/>
            </a:lvl2pPr>
            <a:lvl3pPr>
              <a:defRPr baseline="0"/>
            </a:lvl3pPr>
            <a:lvl4pPr>
              <a:defRPr/>
            </a:lvl4pPr>
            <a:lvl5pPr>
              <a:defRPr/>
            </a:lvl5pPr>
          </a:lstStyle>
          <a:p>
            <a:pPr lvl="0"/>
            <a:r>
              <a:rPr lang="en-US" dirty="0" smtClean="0"/>
              <a:t>First Level Sub-heading in Arial Bold 20pt</a:t>
            </a:r>
          </a:p>
          <a:p>
            <a:pPr lvl="1"/>
            <a:r>
              <a:rPr lang="en-US" dirty="0" smtClean="0"/>
              <a:t>Second level Introductory paragraph and large copy can be set in Arial Regular 20pt. This placeholder text is intended to show the correct position and size of the real text used in this location. To ensure that you have the correct size, color and location of the text, it is recommended that you select and over-type this placeholder text. Use the Layout feature under the Slides option of the Ribbon to select the correct layout. Use the Increase List Level feature in the Paragraph Style of the Ribbon to increase or decrease the indent level.</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ne Text and Highlight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8" name="Text Placeholder 4"/>
          <p:cNvSpPr>
            <a:spLocks noGrp="1"/>
          </p:cNvSpPr>
          <p:nvPr>
            <p:ph type="body" sz="quarter" idx="10" hasCustomPrompt="1"/>
          </p:nvPr>
        </p:nvSpPr>
        <p:spPr bwMode="gray">
          <a:xfrm>
            <a:off x="179512" y="1124745"/>
            <a:ext cx="6221288" cy="4968552"/>
          </a:xfrm>
        </p:spPr>
        <p:txBody>
          <a:bodyPr/>
          <a:lstStyle>
            <a:lvl1pPr>
              <a:defRPr/>
            </a:lvl1pPr>
            <a:lvl3pPr marL="273050" indent="-273050">
              <a:defRPr/>
            </a:lvl3pPr>
            <a:lvl4pPr marL="536575" indent="-263525">
              <a:defRPr/>
            </a:lvl4pPr>
            <a:lvl5pPr marL="809625" indent="-271463">
              <a:defRPr/>
            </a:lvl5pPr>
            <a:lvl6pPr marL="1071563" indent="-265113">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9" name="Text Placeholder 4"/>
          <p:cNvSpPr>
            <a:spLocks noGrp="1"/>
          </p:cNvSpPr>
          <p:nvPr>
            <p:ph type="body" sz="quarter" idx="11" hasCustomPrompt="1"/>
          </p:nvPr>
        </p:nvSpPr>
        <p:spPr bwMode="gray">
          <a:xfrm>
            <a:off x="6629400" y="1124745"/>
            <a:ext cx="2263775" cy="4968552"/>
          </a:xfrm>
          <a:solidFill>
            <a:srgbClr val="E3C9E3"/>
          </a:solidFill>
          <a:ln>
            <a:solidFill>
              <a:srgbClr val="AA5CAA"/>
            </a:solidFill>
          </a:ln>
        </p:spPr>
        <p:txBody>
          <a:bodyPr lIns="182880" tIns="182880" rIns="182880" bIns="182880"/>
          <a:lstStyle>
            <a:lvl1pPr>
              <a:defRPr/>
            </a:lvl1pPr>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Highlights in Arial Bold 20pt</a:t>
            </a:r>
          </a:p>
          <a:p>
            <a:pPr lvl="1"/>
            <a:r>
              <a:rPr lang="en-US" dirty="0" smtClean="0"/>
              <a:t>This placeholder text is intended to show the correct position and size of the real text used in this location. Ensure that you have the correct size, color and location.</a:t>
            </a:r>
          </a:p>
        </p:txBody>
      </p:sp>
      <p:sp>
        <p:nvSpPr>
          <p:cNvPr id="5" name="Slide Number Placeholder 4"/>
          <p:cNvSpPr>
            <a:spLocks noGrp="1"/>
          </p:cNvSpPr>
          <p:nvPr>
            <p:ph type="sldNum" sz="quarter" idx="12"/>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3"/>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8" name="Text Placeholder 4"/>
          <p:cNvSpPr>
            <a:spLocks noGrp="1"/>
          </p:cNvSpPr>
          <p:nvPr>
            <p:ph type="body" sz="quarter" idx="10" hasCustomPrompt="1"/>
          </p:nvPr>
        </p:nvSpPr>
        <p:spPr bwMode="gray">
          <a:xfrm>
            <a:off x="179512" y="1124745"/>
            <a:ext cx="4248026" cy="4968552"/>
          </a:xfrm>
        </p:spPr>
        <p:txBody>
          <a:bodyPr/>
          <a:lstStyle>
            <a:lvl1pPr>
              <a:defRPr/>
            </a:lvl1pPr>
            <a:lvl3pPr marL="273050" indent="-273050">
              <a:defRPr/>
            </a:lvl3pPr>
            <a:lvl4pPr marL="536575" indent="-263525">
              <a:defRPr/>
            </a:lvl4pPr>
            <a:lvl5pPr marL="809625" indent="-271463">
              <a:defRPr/>
            </a:lvl5pPr>
            <a:lvl6pPr marL="1071563" indent="-265113">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9" name="Text Placeholder 4"/>
          <p:cNvSpPr>
            <a:spLocks noGrp="1"/>
          </p:cNvSpPr>
          <p:nvPr>
            <p:ph type="body" sz="quarter" idx="11" hasCustomPrompt="1"/>
          </p:nvPr>
        </p:nvSpPr>
        <p:spPr bwMode="gray">
          <a:xfrm>
            <a:off x="4645149" y="1124745"/>
            <a:ext cx="4248026" cy="4968552"/>
          </a:xfrm>
        </p:spPr>
        <p:txBody>
          <a:bodyPr/>
          <a:lstStyle>
            <a:lvl1pPr>
              <a:defRPr/>
            </a:lvl1pPr>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2"/>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3"/>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8" name="Text Placeholder 4"/>
          <p:cNvSpPr>
            <a:spLocks noGrp="1"/>
          </p:cNvSpPr>
          <p:nvPr>
            <p:ph type="body" sz="quarter" idx="10" hasCustomPrompt="1"/>
          </p:nvPr>
        </p:nvSpPr>
        <p:spPr bwMode="gray">
          <a:xfrm>
            <a:off x="179512" y="1124745"/>
            <a:ext cx="2822451" cy="4968552"/>
          </a:xfrm>
        </p:spPr>
        <p:txBody>
          <a:bodyPr/>
          <a:lstStyle>
            <a:lvl1pPr>
              <a:defRPr/>
            </a:lvl1pPr>
            <a:lvl3pPr marL="273050" indent="-273050">
              <a:defRPr/>
            </a:lvl3pPr>
            <a:lvl4pPr marL="536575" indent="-263525">
              <a:defRPr/>
            </a:lvl4pPr>
            <a:lvl5pPr marL="809625" indent="-271463">
              <a:defRPr/>
            </a:lvl5pPr>
            <a:lvl6pPr marL="1071563" indent="-265113">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9" name="Text Placeholder 4"/>
          <p:cNvSpPr>
            <a:spLocks noGrp="1"/>
          </p:cNvSpPr>
          <p:nvPr>
            <p:ph type="body" sz="quarter" idx="11" hasCustomPrompt="1"/>
          </p:nvPr>
        </p:nvSpPr>
        <p:spPr bwMode="gray">
          <a:xfrm>
            <a:off x="3145536" y="1124745"/>
            <a:ext cx="2822451" cy="4968552"/>
          </a:xfrm>
        </p:spPr>
        <p:txBody>
          <a:bodyPr/>
          <a:lstStyle>
            <a:lvl1pPr>
              <a:defRPr/>
            </a:lvl1pPr>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2"/>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3"/>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7" name="Text Placeholder 4"/>
          <p:cNvSpPr>
            <a:spLocks noGrp="1"/>
          </p:cNvSpPr>
          <p:nvPr>
            <p:ph type="body" sz="quarter" idx="14" hasCustomPrompt="1"/>
          </p:nvPr>
        </p:nvSpPr>
        <p:spPr bwMode="gray">
          <a:xfrm>
            <a:off x="6099051" y="1124745"/>
            <a:ext cx="2822451" cy="4968552"/>
          </a:xfrm>
        </p:spPr>
        <p:txBody>
          <a:bodyPr/>
          <a:lstStyle>
            <a:lvl1pPr>
              <a:defRPr/>
            </a:lvl1pPr>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10" name="Text Placeholder 9"/>
          <p:cNvSpPr>
            <a:spLocks noGrp="1"/>
          </p:cNvSpPr>
          <p:nvPr>
            <p:ph type="body" sz="quarter" idx="10" hasCustomPrompt="1"/>
          </p:nvPr>
        </p:nvSpPr>
        <p:spPr bwMode="gray">
          <a:xfrm>
            <a:off x="179388" y="1125538"/>
            <a:ext cx="4248150" cy="2374900"/>
          </a:xfrm>
        </p:spPr>
        <p:txBody>
          <a:bodyPr/>
          <a:lstStyle>
            <a:lvl5pPr>
              <a:defRPr/>
            </a:lvl5pPr>
            <a:lvl6pPr>
              <a:defRPr baseline="0"/>
            </a:lvl6p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12" name="Text Placeholder 11"/>
          <p:cNvSpPr>
            <a:spLocks noGrp="1"/>
          </p:cNvSpPr>
          <p:nvPr>
            <p:ph type="body" sz="quarter" idx="11" hasCustomPrompt="1"/>
          </p:nvPr>
        </p:nvSpPr>
        <p:spPr bwMode="gray">
          <a:xfrm>
            <a:off x="4643438" y="1125538"/>
            <a:ext cx="4249737" cy="2374900"/>
          </a:xfrm>
        </p:spPr>
        <p:txBody>
          <a:body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14" name="Text Placeholder 13"/>
          <p:cNvSpPr>
            <a:spLocks noGrp="1"/>
          </p:cNvSpPr>
          <p:nvPr>
            <p:ph type="body" sz="quarter" idx="12" hasCustomPrompt="1"/>
          </p:nvPr>
        </p:nvSpPr>
        <p:spPr bwMode="gray">
          <a:xfrm>
            <a:off x="179388" y="3716338"/>
            <a:ext cx="4248150" cy="2376487"/>
          </a:xfrm>
        </p:spPr>
        <p:txBody>
          <a:body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16" name="Text Placeholder 15"/>
          <p:cNvSpPr>
            <a:spLocks noGrp="1"/>
          </p:cNvSpPr>
          <p:nvPr>
            <p:ph type="body" sz="quarter" idx="13" hasCustomPrompt="1"/>
          </p:nvPr>
        </p:nvSpPr>
        <p:spPr bwMode="gray">
          <a:xfrm>
            <a:off x="4643438" y="3716338"/>
            <a:ext cx="4249737" cy="2376487"/>
          </a:xfrm>
        </p:spPr>
        <p:txBody>
          <a:body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7" name="Slide Number Placeholder 6"/>
          <p:cNvSpPr>
            <a:spLocks noGrp="1"/>
          </p:cNvSpPr>
          <p:nvPr>
            <p:ph type="sldNum" sz="quarter" idx="14"/>
          </p:nvPr>
        </p:nvSpPr>
        <p:spPr/>
        <p:txBody>
          <a:bodyPr/>
          <a:lstStyle/>
          <a:p>
            <a:fld id="{5476B369-913A-4901-82AF-CE742431369E}" type="slidenum">
              <a:rPr lang="en-US" smtClean="0"/>
              <a:pPr/>
              <a:t>‹#›</a:t>
            </a:fld>
            <a:endParaRPr lang="en-US" dirty="0"/>
          </a:p>
        </p:txBody>
      </p:sp>
      <p:sp>
        <p:nvSpPr>
          <p:cNvPr id="8" name="Footer Placeholder 7"/>
          <p:cNvSpPr>
            <a:spLocks noGrp="1"/>
          </p:cNvSpPr>
          <p:nvPr>
            <p:ph type="ftr" sz="quarter" idx="15"/>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Only">
    <p:spTree>
      <p:nvGrpSpPr>
        <p:cNvPr id="1" name=""/>
        <p:cNvGrpSpPr/>
        <p:nvPr/>
      </p:nvGrpSpPr>
      <p:grpSpPr>
        <a:xfrm>
          <a:off x="0" y="0"/>
          <a:ext cx="0" cy="0"/>
          <a:chOff x="0" y="0"/>
          <a:chExt cx="0" cy="0"/>
        </a:xfrm>
      </p:grpSpPr>
      <p:sp>
        <p:nvSpPr>
          <p:cNvPr id="15" name="Title 14"/>
          <p:cNvSpPr>
            <a:spLocks noGrp="1"/>
          </p:cNvSpPr>
          <p:nvPr>
            <p:ph type="title" hasCustomPrompt="1"/>
          </p:nvPr>
        </p:nvSpPr>
        <p:spPr bwMode="gray"/>
        <p:txBody>
          <a:bodyPr/>
          <a:lstStyle>
            <a:lvl1pPr>
              <a:defRPr/>
            </a:lvl1p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4" name="Slide Number Placeholder 3"/>
          <p:cNvSpPr>
            <a:spLocks noGrp="1"/>
          </p:cNvSpPr>
          <p:nvPr>
            <p:ph type="sldNum" sz="quarter" idx="11"/>
          </p:nvPr>
        </p:nvSpPr>
        <p:spPr/>
        <p:txBody>
          <a:bodyPr/>
          <a:lstStyle/>
          <a:p>
            <a:fld id="{5476B369-913A-4901-82AF-CE742431369E}" type="slidenum">
              <a:rPr lang="en-US" smtClean="0"/>
              <a:pPr/>
              <a:t>‹#›</a:t>
            </a:fld>
            <a:endParaRPr lang="en-US" dirty="0"/>
          </a:p>
        </p:txBody>
      </p:sp>
      <p:sp>
        <p:nvSpPr>
          <p:cNvPr id="5" name="Footer Placeholder 4"/>
          <p:cNvSpPr>
            <a:spLocks noGrp="1"/>
          </p:cNvSpPr>
          <p:nvPr>
            <p:ph type="ftr" sz="quarter" idx="12"/>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2" name="Picture Placeholder 11"/>
          <p:cNvSpPr>
            <a:spLocks noGrp="1"/>
          </p:cNvSpPr>
          <p:nvPr>
            <p:ph type="pic" sz="quarter" idx="13"/>
          </p:nvPr>
        </p:nvSpPr>
        <p:spPr>
          <a:xfrm>
            <a:off x="685800" y="1016000"/>
            <a:ext cx="7772400" cy="5181600"/>
          </a:xfrm>
        </p:spPr>
        <p:txBody>
          <a:bodyPr/>
          <a:lstStyle/>
          <a:p>
            <a:r>
              <a:rPr lang="en-US" smtClean="0"/>
              <a:t>Click icon to add picture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5">
    <p:spTree>
      <p:nvGrpSpPr>
        <p:cNvPr id="1" name=""/>
        <p:cNvGrpSpPr/>
        <p:nvPr/>
      </p:nvGrpSpPr>
      <p:grpSpPr>
        <a:xfrm>
          <a:off x="0" y="0"/>
          <a:ext cx="0" cy="0"/>
          <a:chOff x="0" y="0"/>
          <a:chExt cx="0" cy="0"/>
        </a:xfrm>
      </p:grpSpPr>
      <p:pic>
        <p:nvPicPr>
          <p:cNvPr id="9" name="Picture 3" descr="C:\Documents and Settings\Studio PC\Desktop\powerpoint\10134_KPMG's_powerpoint_template_panel_front_1.png"/>
          <p:cNvPicPr>
            <a:picLocks noChangeAspect="1" noChangeArrowheads="1"/>
          </p:cNvPicPr>
          <p:nvPr userDrawn="1"/>
        </p:nvPicPr>
        <p:blipFill>
          <a:blip r:embed="rId2" cstate="screen"/>
          <a:srcRect t="16141"/>
          <a:stretch>
            <a:fillRect/>
          </a:stretch>
        </p:blipFill>
        <p:spPr bwMode="auto">
          <a:xfrm>
            <a:off x="0" y="3263900"/>
            <a:ext cx="9147175" cy="2311400"/>
          </a:xfrm>
          <a:prstGeom prst="rect">
            <a:avLst/>
          </a:prstGeom>
          <a:noFill/>
          <a:ln w="9525">
            <a:noFill/>
            <a:miter lim="800000"/>
            <a:headEnd/>
            <a:tailEnd/>
          </a:ln>
        </p:spPr>
      </p:pic>
      <p:sp>
        <p:nvSpPr>
          <p:cNvPr id="2" name="Title 1"/>
          <p:cNvSpPr>
            <a:spLocks noGrp="1"/>
          </p:cNvSpPr>
          <p:nvPr userDrawn="1">
            <p:ph type="ctrTitle" hasCustomPrompt="1"/>
          </p:nvPr>
        </p:nvSpPr>
        <p:spPr bwMode="gray">
          <a:xfrm>
            <a:off x="323528" y="3352800"/>
            <a:ext cx="6001072" cy="14478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lnSpc>
                <a:spcPct val="108000"/>
              </a:lnSpc>
              <a:spcBef>
                <a:spcPts val="0"/>
              </a:spcBef>
              <a:spcAft>
                <a:spcPct val="0"/>
              </a:spcAft>
              <a:buNone/>
              <a:defRPr lang="en-GB" sz="3000" b="1" kern="1200" baseline="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Title style in Arial Bold, sentence case 30pt, line spacing is set to</a:t>
            </a:r>
            <a:br>
              <a:rPr lang="en-US" noProof="0" dirty="0" smtClean="0"/>
            </a:br>
            <a:r>
              <a:rPr lang="en-US" noProof="0" dirty="0" smtClean="0"/>
              <a:t>multiple at 1.08</a:t>
            </a:r>
            <a:endParaRPr lang="en-GB" noProof="0" dirty="0"/>
          </a:p>
        </p:txBody>
      </p:sp>
      <p:sp>
        <p:nvSpPr>
          <p:cNvPr id="3" name="Subtitle 2"/>
          <p:cNvSpPr>
            <a:spLocks noGrp="1"/>
          </p:cNvSpPr>
          <p:nvPr userDrawn="1">
            <p:ph type="subTitle" idx="1" hasCustomPrompt="1"/>
          </p:nvPr>
        </p:nvSpPr>
        <p:spPr bwMode="gray">
          <a:xfrm>
            <a:off x="323528" y="4876800"/>
            <a:ext cx="5696272" cy="68580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tabLst>
                <a:tab pos="568325" algn="l"/>
              </a:tabLst>
              <a:defRPr lang="en-US" sz="2000" b="0" kern="1200" noProof="0" dirty="0" smtClean="0">
                <a:solidFill>
                  <a:schemeClr val="bg1"/>
                </a:solidFill>
                <a:latin typeface="+mn-lt"/>
                <a:ea typeface="+mn-ea"/>
                <a:cs typeface="Arial"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Date in 00 Month YYYY format, Arial Regular 20pt on auto line spacing</a:t>
            </a:r>
          </a:p>
        </p:txBody>
      </p:sp>
      <p:sp>
        <p:nvSpPr>
          <p:cNvPr id="11" name="Freeform 14"/>
          <p:cNvSpPr>
            <a:spLocks noEditPoints="1"/>
          </p:cNvSpPr>
          <p:nvPr userDrawn="1"/>
        </p:nvSpPr>
        <p:spPr bwMode="auto">
          <a:xfrm>
            <a:off x="336427"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pic>
        <p:nvPicPr>
          <p:cNvPr id="8" name="Picture 7" descr="Z:\R-DATA\Tania\KPMG\KPMG - Design Support\7. Active Projects\MIXED\new Logos\KPMG_Plus_Strapline_NoTM_blue.png"/>
          <p:cNvPicPr>
            <a:picLocks noChangeAspect="1" noChangeArrowheads="1"/>
          </p:cNvPicPr>
          <p:nvPr userDrawn="1"/>
        </p:nvPicPr>
        <p:blipFill>
          <a:blip r:embed="rId3" cstate="print"/>
          <a:srcRect/>
          <a:stretch>
            <a:fillRect/>
          </a:stretch>
        </p:blipFill>
        <p:spPr bwMode="auto">
          <a:xfrm>
            <a:off x="338328" y="393192"/>
            <a:ext cx="2129975" cy="777240"/>
          </a:xfrm>
          <a:prstGeom prst="rect">
            <a:avLst/>
          </a:prstGeom>
          <a:noFill/>
          <a:ln w="9525">
            <a:noFill/>
            <a:miter lim="800000"/>
            <a:headEnd/>
            <a:tailEnd/>
          </a:ln>
        </p:spPr>
      </p:pic>
      <p:pic>
        <p:nvPicPr>
          <p:cNvPr id="7" name="Picture 4" descr="Logo-blue"/>
          <p:cNvPicPr>
            <a:picLocks noChangeAspect="1" noChangeArrowheads="1"/>
          </p:cNvPicPr>
          <p:nvPr userDrawn="1"/>
        </p:nvPicPr>
        <p:blipFill>
          <a:blip r:embed="rId4"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5" name="Title 14"/>
          <p:cNvSpPr>
            <a:spLocks noGrp="1"/>
          </p:cNvSpPr>
          <p:nvPr>
            <p:ph type="title" hasCustomPrompt="1"/>
          </p:nvPr>
        </p:nvSpPr>
        <p:spPr bwMode="gray"/>
        <p:txBody>
          <a:bodyPr/>
          <a:lstStyle>
            <a:lvl1pPr>
              <a:defRPr/>
            </a:lvl1p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4" name="Slide Number Placeholder 3"/>
          <p:cNvSpPr>
            <a:spLocks noGrp="1"/>
          </p:cNvSpPr>
          <p:nvPr>
            <p:ph type="sldNum" sz="quarter" idx="11"/>
          </p:nvPr>
        </p:nvSpPr>
        <p:spPr/>
        <p:txBody>
          <a:bodyPr/>
          <a:lstStyle/>
          <a:p>
            <a:fld id="{5476B369-913A-4901-82AF-CE742431369E}" type="slidenum">
              <a:rPr lang="en-US" smtClean="0"/>
              <a:pPr/>
              <a:t>‹#›</a:t>
            </a:fld>
            <a:endParaRPr lang="en-US" dirty="0"/>
          </a:p>
        </p:txBody>
      </p:sp>
      <p:sp>
        <p:nvSpPr>
          <p:cNvPr id="5" name="Footer Placeholder 4"/>
          <p:cNvSpPr>
            <a:spLocks noGrp="1"/>
          </p:cNvSpPr>
          <p:nvPr>
            <p:ph type="ftr" sz="quarter" idx="12"/>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2" name="Picture Placeholder 11"/>
          <p:cNvSpPr>
            <a:spLocks noGrp="1"/>
          </p:cNvSpPr>
          <p:nvPr>
            <p:ph type="pic" sz="quarter" idx="13"/>
          </p:nvPr>
        </p:nvSpPr>
        <p:spPr>
          <a:xfrm>
            <a:off x="914400" y="2293776"/>
            <a:ext cx="7315200" cy="4030824"/>
          </a:xfrm>
        </p:spPr>
        <p:txBody>
          <a:bodyPr/>
          <a:lstStyle/>
          <a:p>
            <a:r>
              <a:rPr lang="en-US" smtClean="0"/>
              <a:t>Click icon to add picture</a:t>
            </a:r>
            <a:endParaRPr lang="en-US" dirty="0"/>
          </a:p>
        </p:txBody>
      </p:sp>
      <p:sp>
        <p:nvSpPr>
          <p:cNvPr id="13" name="Text Placeholder 17"/>
          <p:cNvSpPr>
            <a:spLocks noGrp="1"/>
          </p:cNvSpPr>
          <p:nvPr>
            <p:ph type="body" sz="quarter" idx="16" hasCustomPrompt="1"/>
          </p:nvPr>
        </p:nvSpPr>
        <p:spPr bwMode="gray">
          <a:xfrm>
            <a:off x="304800" y="990600"/>
            <a:ext cx="8534400" cy="1219200"/>
          </a:xfrm>
        </p:spPr>
        <p:txBody>
          <a:bodyPr/>
          <a:lstStyle>
            <a:lvl1pPr>
              <a:spcBef>
                <a:spcPts val="0"/>
              </a:spcBef>
              <a:defRPr lang="en-US" sz="2000" b="0" dirty="0" smtClean="0">
                <a:solidFill>
                  <a:schemeClr val="tx1"/>
                </a:solidFill>
              </a:defRPr>
            </a:lvl1pPr>
          </a:lstStyle>
          <a:p>
            <a:pPr lvl="0"/>
            <a:r>
              <a:rPr lang="en-US" dirty="0" smtClean="0"/>
              <a:t>Caption Text in Arial Regular 20pt on auto line spacing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Pictures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10" name="Text Placeholder 9"/>
          <p:cNvSpPr>
            <a:spLocks noGrp="1"/>
          </p:cNvSpPr>
          <p:nvPr>
            <p:ph type="body" sz="quarter" idx="10" hasCustomPrompt="1"/>
          </p:nvPr>
        </p:nvSpPr>
        <p:spPr bwMode="gray">
          <a:xfrm>
            <a:off x="179388" y="1125538"/>
            <a:ext cx="5611812" cy="5046662"/>
          </a:xfrm>
        </p:spPr>
        <p:txBody>
          <a:bodyPr/>
          <a:lstStyle>
            <a:lvl1pPr>
              <a:defRPr/>
            </a:lvl1pPr>
            <a:lvl3pPr>
              <a:defRPr/>
            </a:lvl3pPr>
            <a:lvl4pPr>
              <a:defRPr/>
            </a:lvl4pPr>
            <a:lvl5pPr>
              <a:defRPr/>
            </a:lvl5pPr>
            <a:lvl6pPr>
              <a:defRPr baseline="0"/>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GB" dirty="0"/>
          </a:p>
        </p:txBody>
      </p:sp>
      <p:sp>
        <p:nvSpPr>
          <p:cNvPr id="7" name="Slide Number Placeholder 6"/>
          <p:cNvSpPr>
            <a:spLocks noGrp="1"/>
          </p:cNvSpPr>
          <p:nvPr>
            <p:ph type="sldNum" sz="quarter" idx="14"/>
          </p:nvPr>
        </p:nvSpPr>
        <p:spPr/>
        <p:txBody>
          <a:bodyPr/>
          <a:lstStyle/>
          <a:p>
            <a:fld id="{5476B369-913A-4901-82AF-CE742431369E}" type="slidenum">
              <a:rPr lang="en-US" smtClean="0"/>
              <a:pPr/>
              <a:t>‹#›</a:t>
            </a:fld>
            <a:endParaRPr lang="en-US" dirty="0"/>
          </a:p>
        </p:txBody>
      </p:sp>
      <p:sp>
        <p:nvSpPr>
          <p:cNvPr id="8" name="Footer Placeholder 7"/>
          <p:cNvSpPr>
            <a:spLocks noGrp="1"/>
          </p:cNvSpPr>
          <p:nvPr>
            <p:ph type="ftr" sz="quarter" idx="15"/>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1" name="Picture Placeholder 9"/>
          <p:cNvSpPr>
            <a:spLocks noGrp="1" noChangeAspect="1"/>
          </p:cNvSpPr>
          <p:nvPr>
            <p:ph type="pic" sz="quarter" idx="16"/>
          </p:nvPr>
        </p:nvSpPr>
        <p:spPr>
          <a:xfrm>
            <a:off x="6096000" y="1124713"/>
            <a:ext cx="2743200" cy="2058059"/>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18" name="Text Placeholder 17"/>
          <p:cNvSpPr>
            <a:spLocks noGrp="1"/>
          </p:cNvSpPr>
          <p:nvPr>
            <p:ph type="body" sz="quarter" idx="18" hasCustomPrompt="1"/>
          </p:nvPr>
        </p:nvSpPr>
        <p:spPr bwMode="gray">
          <a:xfrm>
            <a:off x="6096000" y="3200400"/>
            <a:ext cx="2743200" cy="3984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
        <p:nvSpPr>
          <p:cNvPr id="19" name="Picture Placeholder 9"/>
          <p:cNvSpPr>
            <a:spLocks noGrp="1" noChangeAspect="1"/>
          </p:cNvSpPr>
          <p:nvPr>
            <p:ph type="pic" sz="quarter" idx="19"/>
          </p:nvPr>
        </p:nvSpPr>
        <p:spPr>
          <a:xfrm>
            <a:off x="6096000" y="3698051"/>
            <a:ext cx="2743200" cy="2058059"/>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20" name="Text Placeholder 17"/>
          <p:cNvSpPr>
            <a:spLocks noGrp="1"/>
          </p:cNvSpPr>
          <p:nvPr>
            <p:ph type="body" sz="quarter" idx="20" hasCustomPrompt="1"/>
          </p:nvPr>
        </p:nvSpPr>
        <p:spPr bwMode="gray">
          <a:xfrm>
            <a:off x="6096000" y="5773738"/>
            <a:ext cx="2743200" cy="3984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Pictures and Two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10" name="Text Placeholder 9"/>
          <p:cNvSpPr>
            <a:spLocks noGrp="1"/>
          </p:cNvSpPr>
          <p:nvPr>
            <p:ph type="body" sz="quarter" idx="10" hasCustomPrompt="1"/>
          </p:nvPr>
        </p:nvSpPr>
        <p:spPr bwMode="gray">
          <a:xfrm>
            <a:off x="179388" y="991425"/>
            <a:ext cx="5611812" cy="2606520"/>
          </a:xfrm>
        </p:spPr>
        <p:txBody>
          <a:bodyPr/>
          <a:lstStyle>
            <a:lvl5pPr>
              <a:defRPr/>
            </a:lvl5pPr>
            <a:lvl6pPr>
              <a:defRPr baseline="0"/>
            </a:lvl6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p:txBody>
      </p:sp>
      <p:sp>
        <p:nvSpPr>
          <p:cNvPr id="14" name="Text Placeholder 13"/>
          <p:cNvSpPr>
            <a:spLocks noGrp="1"/>
          </p:cNvSpPr>
          <p:nvPr>
            <p:ph type="body" sz="quarter" idx="12" hasCustomPrompt="1"/>
          </p:nvPr>
        </p:nvSpPr>
        <p:spPr bwMode="gray">
          <a:xfrm>
            <a:off x="179388" y="3716338"/>
            <a:ext cx="5611812" cy="2608262"/>
          </a:xfrm>
        </p:spPr>
        <p:txBody>
          <a:body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p:txBody>
      </p:sp>
      <p:sp>
        <p:nvSpPr>
          <p:cNvPr id="7" name="Slide Number Placeholder 6"/>
          <p:cNvSpPr>
            <a:spLocks noGrp="1"/>
          </p:cNvSpPr>
          <p:nvPr>
            <p:ph type="sldNum" sz="quarter" idx="14"/>
          </p:nvPr>
        </p:nvSpPr>
        <p:spPr/>
        <p:txBody>
          <a:bodyPr/>
          <a:lstStyle/>
          <a:p>
            <a:fld id="{5476B369-913A-4901-82AF-CE742431369E}" type="slidenum">
              <a:rPr lang="en-US" smtClean="0"/>
              <a:pPr/>
              <a:t>‹#›</a:t>
            </a:fld>
            <a:endParaRPr lang="en-US" dirty="0"/>
          </a:p>
        </p:txBody>
      </p:sp>
      <p:sp>
        <p:nvSpPr>
          <p:cNvPr id="8" name="Footer Placeholder 7"/>
          <p:cNvSpPr>
            <a:spLocks noGrp="1"/>
          </p:cNvSpPr>
          <p:nvPr>
            <p:ph type="ftr" sz="quarter" idx="15"/>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1" name="Picture Placeholder 9"/>
          <p:cNvSpPr>
            <a:spLocks noGrp="1" noChangeAspect="1"/>
          </p:cNvSpPr>
          <p:nvPr>
            <p:ph type="pic" sz="quarter" idx="16"/>
          </p:nvPr>
        </p:nvSpPr>
        <p:spPr>
          <a:xfrm>
            <a:off x="6096000" y="990600"/>
            <a:ext cx="2743200" cy="2093149"/>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18" name="Text Placeholder 17"/>
          <p:cNvSpPr>
            <a:spLocks noGrp="1"/>
          </p:cNvSpPr>
          <p:nvPr>
            <p:ph type="body" sz="quarter" idx="18" hasCustomPrompt="1"/>
          </p:nvPr>
        </p:nvSpPr>
        <p:spPr bwMode="gray">
          <a:xfrm>
            <a:off x="6096000" y="3124200"/>
            <a:ext cx="2743200" cy="4746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
        <p:nvSpPr>
          <p:cNvPr id="19" name="Picture Placeholder 9"/>
          <p:cNvSpPr>
            <a:spLocks noGrp="1" noChangeAspect="1"/>
          </p:cNvSpPr>
          <p:nvPr>
            <p:ph type="pic" sz="quarter" idx="19"/>
          </p:nvPr>
        </p:nvSpPr>
        <p:spPr>
          <a:xfrm>
            <a:off x="6096000" y="3698051"/>
            <a:ext cx="2743200" cy="2093149"/>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20" name="Text Placeholder 17"/>
          <p:cNvSpPr>
            <a:spLocks noGrp="1"/>
          </p:cNvSpPr>
          <p:nvPr>
            <p:ph type="body" sz="quarter" idx="20" hasCustomPrompt="1"/>
          </p:nvPr>
        </p:nvSpPr>
        <p:spPr bwMode="gray">
          <a:xfrm>
            <a:off x="6096000" y="5831651"/>
            <a:ext cx="2743200" cy="4746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ne Picture Lef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4645149" y="1124744"/>
            <a:ext cx="4248026" cy="5047455"/>
          </a:xfrm>
        </p:spPr>
        <p:txBody>
          <a:bodyPr/>
          <a:lstStyle>
            <a:lvl2pPr>
              <a:defRPr/>
            </a:lvl2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1" name="Picture Placeholder 9"/>
          <p:cNvSpPr>
            <a:spLocks noGrp="1"/>
          </p:cNvSpPr>
          <p:nvPr>
            <p:ph type="pic" sz="quarter" idx="15"/>
          </p:nvPr>
        </p:nvSpPr>
        <p:spPr>
          <a:xfrm>
            <a:off x="164592" y="1124712"/>
            <a:ext cx="4267200" cy="4590288"/>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12" name="Text Placeholder 17"/>
          <p:cNvSpPr>
            <a:spLocks noGrp="1"/>
          </p:cNvSpPr>
          <p:nvPr>
            <p:ph type="body" sz="quarter" idx="16" hasCustomPrompt="1"/>
          </p:nvPr>
        </p:nvSpPr>
        <p:spPr bwMode="gray">
          <a:xfrm>
            <a:off x="179388" y="5791200"/>
            <a:ext cx="4240212" cy="3984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ne Picture Righ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164592" y="1124744"/>
            <a:ext cx="4248026" cy="5047455"/>
          </a:xfrm>
        </p:spPr>
        <p:txBody>
          <a:bodyPr/>
          <a:lstStyle>
            <a:lvl2pPr>
              <a:defRPr baseline="0"/>
            </a:lvl2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1" name="Picture Placeholder 9"/>
          <p:cNvSpPr>
            <a:spLocks noGrp="1"/>
          </p:cNvSpPr>
          <p:nvPr>
            <p:ph type="pic" sz="quarter" idx="15"/>
          </p:nvPr>
        </p:nvSpPr>
        <p:spPr>
          <a:xfrm>
            <a:off x="4648200" y="1124712"/>
            <a:ext cx="4267200" cy="4590288"/>
          </a:xfrm>
        </p:spPr>
        <p:txBody>
          <a:bodyPr/>
          <a:lstStyle>
            <a:lvl1pPr marL="0" marR="0" indent="0" algn="l" defTabSz="914400" rtl="0" eaLnBrk="1" fontAlgn="auto" latinLnBrk="0" hangingPunct="1">
              <a:lnSpc>
                <a:spcPct val="100000"/>
              </a:lnSpc>
              <a:spcBef>
                <a:spcPts val="1200"/>
              </a:spcBef>
              <a:spcAft>
                <a:spcPts val="0"/>
              </a:spcAft>
              <a:buClrTx/>
              <a:buSzTx/>
              <a:buFont typeface="Arial" pitchFamily="34" charset="0"/>
              <a:buNone/>
              <a:tabLst/>
              <a:defRPr/>
            </a:lvl1pPr>
          </a:lstStyle>
          <a:p>
            <a:r>
              <a:rPr lang="en-US" smtClean="0"/>
              <a:t>Click icon to add picture</a:t>
            </a:r>
            <a:endParaRPr lang="en-GB" dirty="0" smtClean="0"/>
          </a:p>
        </p:txBody>
      </p:sp>
      <p:sp>
        <p:nvSpPr>
          <p:cNvPr id="8" name="Text Placeholder 17"/>
          <p:cNvSpPr>
            <a:spLocks noGrp="1"/>
          </p:cNvSpPr>
          <p:nvPr>
            <p:ph type="body" sz="quarter" idx="16" hasCustomPrompt="1"/>
          </p:nvPr>
        </p:nvSpPr>
        <p:spPr bwMode="gray">
          <a:xfrm>
            <a:off x="4648200" y="5791200"/>
            <a:ext cx="4240212" cy="398462"/>
          </a:xfrm>
        </p:spPr>
        <p:txBody>
          <a:bodyPr/>
          <a:lstStyle>
            <a:lvl1pPr>
              <a:spcBef>
                <a:spcPts val="0"/>
              </a:spcBef>
              <a:defRPr lang="en-US" sz="1400" b="0" dirty="0" smtClean="0">
                <a:solidFill>
                  <a:schemeClr val="tx1"/>
                </a:solidFill>
              </a:defRPr>
            </a:lvl1pPr>
          </a:lstStyle>
          <a:p>
            <a:pPr lvl="0"/>
            <a:r>
              <a:rPr lang="en-US" dirty="0" smtClean="0"/>
              <a:t>Caption Text in Arial Regular 14pt on auto line spacing</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Lar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4267200" y="1124745"/>
            <a:ext cx="4648200" cy="1161255"/>
          </a:xfrm>
        </p:spPr>
        <p:txBody>
          <a:bodyPr/>
          <a:lstStyle>
            <a:lvl1pPr>
              <a:defRPr baseline="0"/>
            </a:lvl1pPr>
            <a:lvl2pPr>
              <a:defRPr sz="2000"/>
            </a:lvl2pPr>
            <a:lvl5pPr>
              <a:defRPr/>
            </a:lvl5pPr>
          </a:lstStyle>
          <a:p>
            <a:pPr lvl="1"/>
            <a:r>
              <a:rPr lang="en-US" dirty="0" smtClean="0"/>
              <a:t>This placeholder text is intended to show the correct position and size of the real text used in this location. Ensure that you have the correct size, color and location.</a:t>
            </a:r>
          </a:p>
        </p:txBody>
      </p:sp>
      <p:sp>
        <p:nvSpPr>
          <p:cNvPr id="6" name="Chart Placeholder 5"/>
          <p:cNvSpPr>
            <a:spLocks noGrp="1"/>
          </p:cNvSpPr>
          <p:nvPr>
            <p:ph type="chart" sz="quarter" idx="12"/>
          </p:nvPr>
        </p:nvSpPr>
        <p:spPr bwMode="gray">
          <a:xfrm>
            <a:off x="179388" y="2362200"/>
            <a:ext cx="8736012" cy="3810000"/>
          </a:xfrm>
        </p:spPr>
        <p:txBody>
          <a:bodyPr anchor="ctr"/>
          <a:lstStyle>
            <a:lvl1pPr algn="ctr">
              <a:defRPr sz="2000"/>
            </a:lvl1pPr>
          </a:lstStyle>
          <a:p>
            <a:r>
              <a:rPr lang="en-US" smtClean="0"/>
              <a:t>Click icon to add chart</a:t>
            </a:r>
            <a:endParaRPr lang="en-GB"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0" name="Text Placeholder 9"/>
          <p:cNvSpPr>
            <a:spLocks noGrp="1"/>
          </p:cNvSpPr>
          <p:nvPr>
            <p:ph type="body" sz="quarter" idx="15" hasCustomPrompt="1"/>
          </p:nvPr>
        </p:nvSpPr>
        <p:spPr>
          <a:xfrm>
            <a:off x="182880" y="1127760"/>
            <a:ext cx="4008120" cy="551180"/>
          </a:xfrm>
        </p:spPr>
        <p:txBody>
          <a:bodyPr/>
          <a:lstStyle>
            <a:lvl1pPr>
              <a:defRPr sz="1800">
                <a:solidFill>
                  <a:schemeClr val="accent1"/>
                </a:solidFill>
              </a:defRPr>
            </a:lvl1pPr>
          </a:lstStyle>
          <a:p>
            <a:pPr lvl="0"/>
            <a:r>
              <a:rPr lang="en-US" dirty="0" smtClean="0"/>
              <a:t>Sub-heading for chart in Arial Bold 18pt</a:t>
            </a:r>
          </a:p>
        </p:txBody>
      </p:sp>
      <p:sp>
        <p:nvSpPr>
          <p:cNvPr id="11" name="Text Placeholder 9"/>
          <p:cNvSpPr>
            <a:spLocks noGrp="1"/>
          </p:cNvSpPr>
          <p:nvPr>
            <p:ph type="body" sz="quarter" idx="16" hasCustomPrompt="1"/>
          </p:nvPr>
        </p:nvSpPr>
        <p:spPr>
          <a:xfrm>
            <a:off x="182880" y="1752600"/>
            <a:ext cx="4008120" cy="533400"/>
          </a:xfrm>
        </p:spPr>
        <p:txBody>
          <a:bodyPr/>
          <a:lstStyle>
            <a:lvl1pPr>
              <a:defRPr sz="1800" b="0" baseline="0">
                <a:solidFill>
                  <a:schemeClr val="tx1"/>
                </a:solidFill>
              </a:defRPr>
            </a:lvl1pPr>
          </a:lstStyle>
          <a:p>
            <a:pPr lvl="0"/>
            <a:r>
              <a:rPr lang="en-US" dirty="0" smtClean="0"/>
              <a:t>Sub-title for chart in Arial Regular 18pt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One Chart Lef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4645149" y="1124744"/>
            <a:ext cx="4248026" cy="5123655"/>
          </a:xfrm>
        </p:spPr>
        <p:txBody>
          <a:bodyPr/>
          <a:lstStyle>
            <a:lvl1pPr>
              <a:defRPr baseline="0"/>
            </a:lvl1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3" name="Chart Placeholder 5"/>
          <p:cNvSpPr>
            <a:spLocks noGrp="1"/>
          </p:cNvSpPr>
          <p:nvPr>
            <p:ph type="chart" sz="quarter" idx="12"/>
          </p:nvPr>
        </p:nvSpPr>
        <p:spPr bwMode="gray">
          <a:xfrm>
            <a:off x="234252" y="2438400"/>
            <a:ext cx="4248150" cy="3200399"/>
          </a:xfrm>
        </p:spPr>
        <p:txBody>
          <a:bodyPr anchor="ctr"/>
          <a:lstStyle>
            <a:lvl1pPr algn="ctr">
              <a:defRPr/>
            </a:lvl1pPr>
          </a:lstStyle>
          <a:p>
            <a:r>
              <a:rPr lang="en-US" smtClean="0"/>
              <a:t>Click icon to add chart</a:t>
            </a:r>
            <a:endParaRPr lang="en-GB" dirty="0"/>
          </a:p>
        </p:txBody>
      </p:sp>
      <p:sp>
        <p:nvSpPr>
          <p:cNvPr id="14" name="Text Placeholder 9"/>
          <p:cNvSpPr>
            <a:spLocks noGrp="1"/>
          </p:cNvSpPr>
          <p:nvPr>
            <p:ph type="body" sz="quarter" idx="15" hasCustomPrompt="1"/>
          </p:nvPr>
        </p:nvSpPr>
        <p:spPr>
          <a:xfrm>
            <a:off x="237744" y="1127760"/>
            <a:ext cx="4242816" cy="609600"/>
          </a:xfrm>
        </p:spPr>
        <p:txBody>
          <a:bodyPr/>
          <a:lstStyle>
            <a:lvl1pPr>
              <a:defRPr sz="1800">
                <a:solidFill>
                  <a:schemeClr val="accent1"/>
                </a:solidFill>
              </a:defRPr>
            </a:lvl1pPr>
          </a:lstStyle>
          <a:p>
            <a:pPr lvl="0"/>
            <a:r>
              <a:rPr lang="en-US" dirty="0" smtClean="0"/>
              <a:t>Sub-heading for chart in Arial Bold 18pt</a:t>
            </a:r>
          </a:p>
        </p:txBody>
      </p:sp>
      <p:sp>
        <p:nvSpPr>
          <p:cNvPr id="15" name="Text Placeholder 9"/>
          <p:cNvSpPr>
            <a:spLocks noGrp="1"/>
          </p:cNvSpPr>
          <p:nvPr>
            <p:ph type="body" sz="quarter" idx="16" hasCustomPrompt="1"/>
          </p:nvPr>
        </p:nvSpPr>
        <p:spPr>
          <a:xfrm>
            <a:off x="237744" y="1752600"/>
            <a:ext cx="4242816" cy="609600"/>
          </a:xfrm>
        </p:spPr>
        <p:txBody>
          <a:bodyPr/>
          <a:lstStyle>
            <a:lvl1pPr>
              <a:defRPr sz="1800" b="0">
                <a:solidFill>
                  <a:schemeClr val="tx1"/>
                </a:solidFill>
              </a:defRPr>
            </a:lvl1pPr>
          </a:lstStyle>
          <a:p>
            <a:pPr lvl="0"/>
            <a:r>
              <a:rPr lang="en-US" dirty="0" smtClean="0"/>
              <a:t>Sub-title for chart in Arial Regular 18pt</a:t>
            </a:r>
          </a:p>
        </p:txBody>
      </p:sp>
      <p:sp>
        <p:nvSpPr>
          <p:cNvPr id="16" name="Text Placeholder 17"/>
          <p:cNvSpPr>
            <a:spLocks noGrp="1"/>
          </p:cNvSpPr>
          <p:nvPr>
            <p:ph type="body" sz="quarter" idx="17" hasCustomPrompt="1"/>
          </p:nvPr>
        </p:nvSpPr>
        <p:spPr bwMode="gray">
          <a:xfrm>
            <a:off x="228600" y="5687568"/>
            <a:ext cx="4240212" cy="560832"/>
          </a:xfrm>
        </p:spPr>
        <p:txBody>
          <a:bodyPr/>
          <a:lstStyle>
            <a:lvl1pPr>
              <a:spcBef>
                <a:spcPts val="0"/>
              </a:spcBef>
              <a:defRPr lang="en-US" sz="1800" b="0" dirty="0" smtClean="0">
                <a:solidFill>
                  <a:schemeClr val="tx1"/>
                </a:solidFill>
              </a:defRPr>
            </a:lvl1pPr>
          </a:lstStyle>
          <a:p>
            <a:pPr lvl="0"/>
            <a:r>
              <a:rPr lang="en-US" dirty="0" smtClean="0"/>
              <a:t>Caption Text in Arial Regular 18pt on auto line spacing</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One Chart Righ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201168" y="1124744"/>
            <a:ext cx="4248026" cy="5123655"/>
          </a:xfrm>
        </p:spPr>
        <p:txBody>
          <a:bodyPr/>
          <a:lstStyle>
            <a:lvl1pPr>
              <a:defRPr baseline="0"/>
            </a:lvl1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6" name="Chart Placeholder 5"/>
          <p:cNvSpPr>
            <a:spLocks noGrp="1"/>
          </p:cNvSpPr>
          <p:nvPr>
            <p:ph type="chart" sz="quarter" idx="12"/>
          </p:nvPr>
        </p:nvSpPr>
        <p:spPr bwMode="gray">
          <a:xfrm>
            <a:off x="4644708" y="2438400"/>
            <a:ext cx="4248150" cy="3200399"/>
          </a:xfrm>
        </p:spPr>
        <p:txBody>
          <a:bodyPr anchor="ctr"/>
          <a:lstStyle>
            <a:lvl1pPr algn="ctr">
              <a:defRPr/>
            </a:lvl1pPr>
          </a:lstStyle>
          <a:p>
            <a:r>
              <a:rPr lang="en-US" smtClean="0"/>
              <a:t>Click icon to add chart</a:t>
            </a:r>
            <a:endParaRPr lang="en-GB"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0" name="Text Placeholder 9"/>
          <p:cNvSpPr>
            <a:spLocks noGrp="1"/>
          </p:cNvSpPr>
          <p:nvPr>
            <p:ph type="body" sz="quarter" idx="15" hasCustomPrompt="1"/>
          </p:nvPr>
        </p:nvSpPr>
        <p:spPr>
          <a:xfrm>
            <a:off x="4648200" y="1127760"/>
            <a:ext cx="4242816" cy="609600"/>
          </a:xfrm>
        </p:spPr>
        <p:txBody>
          <a:bodyPr/>
          <a:lstStyle>
            <a:lvl1pPr>
              <a:defRPr sz="1800">
                <a:solidFill>
                  <a:schemeClr val="accent1"/>
                </a:solidFill>
              </a:defRPr>
            </a:lvl1pPr>
          </a:lstStyle>
          <a:p>
            <a:pPr lvl="0"/>
            <a:r>
              <a:rPr lang="en-US" dirty="0" smtClean="0"/>
              <a:t>Sub-heading for chart in Arial Bold 18pt</a:t>
            </a:r>
          </a:p>
        </p:txBody>
      </p:sp>
      <p:sp>
        <p:nvSpPr>
          <p:cNvPr id="11" name="Text Placeholder 9"/>
          <p:cNvSpPr>
            <a:spLocks noGrp="1"/>
          </p:cNvSpPr>
          <p:nvPr>
            <p:ph type="body" sz="quarter" idx="16" hasCustomPrompt="1"/>
          </p:nvPr>
        </p:nvSpPr>
        <p:spPr>
          <a:xfrm>
            <a:off x="4648200" y="1752600"/>
            <a:ext cx="4242816" cy="609600"/>
          </a:xfrm>
        </p:spPr>
        <p:txBody>
          <a:bodyPr/>
          <a:lstStyle>
            <a:lvl1pPr>
              <a:defRPr sz="1800" b="0">
                <a:solidFill>
                  <a:schemeClr val="tx1"/>
                </a:solidFill>
              </a:defRPr>
            </a:lvl1pPr>
          </a:lstStyle>
          <a:p>
            <a:pPr lvl="0"/>
            <a:r>
              <a:rPr lang="en-US" dirty="0" smtClean="0"/>
              <a:t>Sub-title for chart in Arial Regular 18pt</a:t>
            </a:r>
          </a:p>
        </p:txBody>
      </p:sp>
      <p:sp>
        <p:nvSpPr>
          <p:cNvPr id="12" name="Text Placeholder 17"/>
          <p:cNvSpPr>
            <a:spLocks noGrp="1"/>
          </p:cNvSpPr>
          <p:nvPr>
            <p:ph type="body" sz="quarter" idx="17" hasCustomPrompt="1"/>
          </p:nvPr>
        </p:nvSpPr>
        <p:spPr bwMode="gray">
          <a:xfrm>
            <a:off x="4639056" y="5687568"/>
            <a:ext cx="4240212" cy="560832"/>
          </a:xfrm>
        </p:spPr>
        <p:txBody>
          <a:bodyPr/>
          <a:lstStyle>
            <a:lvl1pPr>
              <a:spcBef>
                <a:spcPts val="0"/>
              </a:spcBef>
              <a:defRPr lang="en-US" sz="1800" b="0" dirty="0" smtClean="0">
                <a:solidFill>
                  <a:schemeClr val="tx1"/>
                </a:solidFill>
              </a:defRPr>
            </a:lvl1pPr>
          </a:lstStyle>
          <a:p>
            <a:pPr lvl="0"/>
            <a:r>
              <a:rPr lang="en-US" dirty="0" smtClean="0"/>
              <a:t>Caption Text in Arial Regular 18pt on auto line spacing</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ne Large Table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8" name="Table Placeholder 6"/>
          <p:cNvSpPr>
            <a:spLocks noGrp="1"/>
          </p:cNvSpPr>
          <p:nvPr>
            <p:ph type="tbl" sz="quarter" idx="18"/>
          </p:nvPr>
        </p:nvSpPr>
        <p:spPr bwMode="gray">
          <a:xfrm>
            <a:off x="179388" y="2438400"/>
            <a:ext cx="8736012" cy="3733800"/>
          </a:xfrm>
        </p:spPr>
        <p:txBody>
          <a:bodyPr anchor="ctr"/>
          <a:lstStyle>
            <a:lvl1pPr algn="ctr">
              <a:defRPr/>
            </a:lvl1pPr>
          </a:lstStyle>
          <a:p>
            <a:r>
              <a:rPr lang="en-US" smtClean="0"/>
              <a:t>Click icon to add table</a:t>
            </a:r>
            <a:endParaRPr lang="en-GB" dirty="0"/>
          </a:p>
        </p:txBody>
      </p:sp>
      <p:sp>
        <p:nvSpPr>
          <p:cNvPr id="9" name="Text Placeholder 4"/>
          <p:cNvSpPr>
            <a:spLocks noGrp="1"/>
          </p:cNvSpPr>
          <p:nvPr>
            <p:ph type="body" sz="quarter" idx="11" hasCustomPrompt="1"/>
          </p:nvPr>
        </p:nvSpPr>
        <p:spPr bwMode="gray">
          <a:xfrm>
            <a:off x="4267200" y="1124745"/>
            <a:ext cx="4648200" cy="1237455"/>
          </a:xfrm>
        </p:spPr>
        <p:txBody>
          <a:bodyPr/>
          <a:lstStyle>
            <a:lvl1pPr>
              <a:defRPr baseline="0"/>
            </a:lvl1pPr>
            <a:lvl2pPr>
              <a:defRPr sz="2000"/>
            </a:lvl2pPr>
            <a:lvl5pPr>
              <a:defRPr/>
            </a:lvl5pPr>
          </a:lstStyle>
          <a:p>
            <a:pPr lvl="1"/>
            <a:r>
              <a:rPr lang="en-US" dirty="0" smtClean="0"/>
              <a:t>This placeholder text is intended to show the correct position and size of the real text used in this location. Ensure that you have the correct size, color and location.</a:t>
            </a:r>
          </a:p>
        </p:txBody>
      </p:sp>
      <p:sp>
        <p:nvSpPr>
          <p:cNvPr id="10" name="Text Placeholder 9"/>
          <p:cNvSpPr>
            <a:spLocks noGrp="1"/>
          </p:cNvSpPr>
          <p:nvPr>
            <p:ph type="body" sz="quarter" idx="15" hasCustomPrompt="1"/>
          </p:nvPr>
        </p:nvSpPr>
        <p:spPr>
          <a:xfrm>
            <a:off x="182880" y="1127760"/>
            <a:ext cx="4008120" cy="551180"/>
          </a:xfrm>
        </p:spPr>
        <p:txBody>
          <a:bodyPr/>
          <a:lstStyle>
            <a:lvl1pPr>
              <a:defRPr sz="1800">
                <a:solidFill>
                  <a:schemeClr val="accent1"/>
                </a:solidFill>
              </a:defRPr>
            </a:lvl1pPr>
          </a:lstStyle>
          <a:p>
            <a:pPr lvl="0"/>
            <a:r>
              <a:rPr lang="en-US" dirty="0" smtClean="0"/>
              <a:t>Sub-heading for table in Arial Bold 18pt</a:t>
            </a:r>
          </a:p>
        </p:txBody>
      </p:sp>
      <p:sp>
        <p:nvSpPr>
          <p:cNvPr id="11" name="Text Placeholder 9"/>
          <p:cNvSpPr>
            <a:spLocks noGrp="1"/>
          </p:cNvSpPr>
          <p:nvPr>
            <p:ph type="body" sz="quarter" idx="16" hasCustomPrompt="1"/>
          </p:nvPr>
        </p:nvSpPr>
        <p:spPr>
          <a:xfrm>
            <a:off x="182880" y="1752600"/>
            <a:ext cx="4008120" cy="609600"/>
          </a:xfrm>
        </p:spPr>
        <p:txBody>
          <a:bodyPr/>
          <a:lstStyle>
            <a:lvl1pPr>
              <a:defRPr sz="1800" b="0" baseline="0">
                <a:solidFill>
                  <a:schemeClr val="tx1"/>
                </a:solidFill>
              </a:defRPr>
            </a:lvl1pPr>
          </a:lstStyle>
          <a:p>
            <a:pPr lvl="0"/>
            <a:r>
              <a:rPr lang="en-US" dirty="0" smtClean="0"/>
              <a:t>Sub-title for table in Arial Regular 18pt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ne Table Lef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4645149" y="1124744"/>
            <a:ext cx="4248026" cy="5123655"/>
          </a:xfrm>
        </p:spPr>
        <p:txBody>
          <a:bodyPr/>
          <a:lstStyle>
            <a:lvl1pPr>
              <a:defRPr/>
            </a:lvl1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8" name="Table Placeholder 6"/>
          <p:cNvSpPr>
            <a:spLocks noGrp="1"/>
          </p:cNvSpPr>
          <p:nvPr>
            <p:ph type="tbl" sz="quarter" idx="18"/>
          </p:nvPr>
        </p:nvSpPr>
        <p:spPr bwMode="gray">
          <a:xfrm>
            <a:off x="228600" y="2438400"/>
            <a:ext cx="4248150" cy="3200399"/>
          </a:xfrm>
        </p:spPr>
        <p:txBody>
          <a:bodyPr anchor="ctr"/>
          <a:lstStyle>
            <a:lvl1pPr algn="ctr">
              <a:defRPr/>
            </a:lvl1pPr>
          </a:lstStyle>
          <a:p>
            <a:r>
              <a:rPr lang="en-US" smtClean="0"/>
              <a:t>Click icon to add table</a:t>
            </a:r>
            <a:endParaRPr lang="en-GB" dirty="0"/>
          </a:p>
        </p:txBody>
      </p:sp>
      <p:sp>
        <p:nvSpPr>
          <p:cNvPr id="12" name="Text Placeholder 17"/>
          <p:cNvSpPr>
            <a:spLocks noGrp="1"/>
          </p:cNvSpPr>
          <p:nvPr>
            <p:ph type="body" sz="quarter" idx="17" hasCustomPrompt="1"/>
          </p:nvPr>
        </p:nvSpPr>
        <p:spPr bwMode="gray">
          <a:xfrm>
            <a:off x="228600" y="5687568"/>
            <a:ext cx="4240212" cy="560832"/>
          </a:xfrm>
        </p:spPr>
        <p:txBody>
          <a:bodyPr/>
          <a:lstStyle>
            <a:lvl1pPr>
              <a:spcBef>
                <a:spcPts val="0"/>
              </a:spcBef>
              <a:defRPr lang="en-US" sz="1800" b="0" dirty="0" smtClean="0">
                <a:solidFill>
                  <a:schemeClr val="tx1"/>
                </a:solidFill>
              </a:defRPr>
            </a:lvl1pPr>
          </a:lstStyle>
          <a:p>
            <a:pPr lvl="0"/>
            <a:r>
              <a:rPr lang="en-US" dirty="0" smtClean="0"/>
              <a:t>Caption Text in Arial Regular 18pt on auto line spacing</a:t>
            </a:r>
          </a:p>
        </p:txBody>
      </p:sp>
      <p:sp>
        <p:nvSpPr>
          <p:cNvPr id="13" name="Text Placeholder 9"/>
          <p:cNvSpPr>
            <a:spLocks noGrp="1"/>
          </p:cNvSpPr>
          <p:nvPr>
            <p:ph type="body" sz="quarter" idx="15" hasCustomPrompt="1"/>
          </p:nvPr>
        </p:nvSpPr>
        <p:spPr>
          <a:xfrm>
            <a:off x="237744" y="1127760"/>
            <a:ext cx="4242816" cy="609600"/>
          </a:xfrm>
        </p:spPr>
        <p:txBody>
          <a:bodyPr/>
          <a:lstStyle>
            <a:lvl1pPr>
              <a:defRPr sz="1800">
                <a:solidFill>
                  <a:schemeClr val="accent1"/>
                </a:solidFill>
              </a:defRPr>
            </a:lvl1pPr>
          </a:lstStyle>
          <a:p>
            <a:pPr lvl="0"/>
            <a:r>
              <a:rPr lang="en-US" dirty="0" smtClean="0"/>
              <a:t>Sub-heading for table in Arial Bold 18pt</a:t>
            </a:r>
          </a:p>
        </p:txBody>
      </p:sp>
      <p:sp>
        <p:nvSpPr>
          <p:cNvPr id="14" name="Text Placeholder 9"/>
          <p:cNvSpPr>
            <a:spLocks noGrp="1"/>
          </p:cNvSpPr>
          <p:nvPr>
            <p:ph type="body" sz="quarter" idx="16" hasCustomPrompt="1"/>
          </p:nvPr>
        </p:nvSpPr>
        <p:spPr>
          <a:xfrm>
            <a:off x="237744" y="1752600"/>
            <a:ext cx="4242816" cy="609600"/>
          </a:xfrm>
        </p:spPr>
        <p:txBody>
          <a:bodyPr/>
          <a:lstStyle>
            <a:lvl1pPr>
              <a:defRPr sz="1800" b="0">
                <a:solidFill>
                  <a:schemeClr val="tx1"/>
                </a:solidFill>
              </a:defRPr>
            </a:lvl1pPr>
          </a:lstStyle>
          <a:p>
            <a:pPr lvl="0"/>
            <a:r>
              <a:rPr lang="en-US" dirty="0" smtClean="0"/>
              <a:t>Sub-title for table in Arial Regular 18pt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1">
    <p:spTree>
      <p:nvGrpSpPr>
        <p:cNvPr id="1" name=""/>
        <p:cNvGrpSpPr/>
        <p:nvPr/>
      </p:nvGrpSpPr>
      <p:grpSpPr>
        <a:xfrm>
          <a:off x="0" y="0"/>
          <a:ext cx="0" cy="0"/>
          <a:chOff x="0" y="0"/>
          <a:chExt cx="0" cy="0"/>
        </a:xfrm>
      </p:grpSpPr>
      <p:pic>
        <p:nvPicPr>
          <p:cNvPr id="6" name="Picture 6" descr="Copyright_no trans.png"/>
          <p:cNvPicPr>
            <a:picLocks noChangeAspect="1"/>
          </p:cNvPicPr>
          <p:nvPr userDrawn="1"/>
        </p:nvPicPr>
        <p:blipFill>
          <a:blip r:embed="rId2" cstate="screen"/>
          <a:srcRect/>
          <a:stretch>
            <a:fillRect/>
          </a:stretch>
        </p:blipFill>
        <p:spPr bwMode="auto">
          <a:xfrm>
            <a:off x="0" y="0"/>
            <a:ext cx="5021263" cy="3225800"/>
          </a:xfrm>
          <a:prstGeom prst="rect">
            <a:avLst/>
          </a:prstGeom>
          <a:noFill/>
          <a:ln w="9525">
            <a:noFill/>
            <a:miter lim="800000"/>
            <a:headEnd/>
            <a:tailEnd/>
          </a:ln>
        </p:spPr>
      </p:pic>
      <p:sp>
        <p:nvSpPr>
          <p:cNvPr id="8" name="Title 7"/>
          <p:cNvSpPr>
            <a:spLocks noGrp="1"/>
          </p:cNvSpPr>
          <p:nvPr>
            <p:ph type="title" hasCustomPrompt="1"/>
          </p:nvPr>
        </p:nvSpPr>
        <p:spPr bwMode="gray">
          <a:xfrm>
            <a:off x="323528" y="578768"/>
            <a:ext cx="4248472" cy="18596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Title style in Arial Bold, sentence case 30pt, line spacing is set to multiple at 1.08</a:t>
            </a:r>
            <a:endParaRPr lang="en-GB" dirty="0"/>
          </a:p>
        </p:txBody>
      </p:sp>
      <p:pic>
        <p:nvPicPr>
          <p:cNvPr id="4" name="Picture 4" descr="Logo-blue"/>
          <p:cNvPicPr>
            <a:picLocks noChangeAspect="1" noChangeArrowheads="1"/>
          </p:cNvPicPr>
          <p:nvPr userDrawn="1"/>
        </p:nvPicPr>
        <p:blipFill>
          <a:blip r:embed="rId3"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ne Table Right and One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nvPr>
        </p:nvSpPr>
        <p:spPr bwMode="gray">
          <a:xfrm>
            <a:off x="201168" y="1124744"/>
            <a:ext cx="4248026" cy="5123655"/>
          </a:xfrm>
        </p:spPr>
        <p:txBody>
          <a:bodyPr/>
          <a:lstStyle>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3" name="Table Placeholder 6"/>
          <p:cNvSpPr>
            <a:spLocks noGrp="1"/>
          </p:cNvSpPr>
          <p:nvPr>
            <p:ph type="tbl" sz="quarter" idx="18"/>
          </p:nvPr>
        </p:nvSpPr>
        <p:spPr bwMode="gray">
          <a:xfrm>
            <a:off x="4648200" y="2438400"/>
            <a:ext cx="4248150" cy="3200399"/>
          </a:xfrm>
        </p:spPr>
        <p:txBody>
          <a:bodyPr anchor="ctr"/>
          <a:lstStyle>
            <a:lvl1pPr algn="ctr">
              <a:defRPr/>
            </a:lvl1pPr>
          </a:lstStyle>
          <a:p>
            <a:r>
              <a:rPr lang="en-US" smtClean="0"/>
              <a:t>Click icon to add table</a:t>
            </a:r>
            <a:endParaRPr lang="en-GB" dirty="0"/>
          </a:p>
        </p:txBody>
      </p:sp>
      <p:sp>
        <p:nvSpPr>
          <p:cNvPr id="14" name="Text Placeholder 17"/>
          <p:cNvSpPr>
            <a:spLocks noGrp="1"/>
          </p:cNvSpPr>
          <p:nvPr>
            <p:ph type="body" sz="quarter" idx="17" hasCustomPrompt="1"/>
          </p:nvPr>
        </p:nvSpPr>
        <p:spPr bwMode="gray">
          <a:xfrm>
            <a:off x="4648200" y="5687568"/>
            <a:ext cx="4240212" cy="560832"/>
          </a:xfrm>
        </p:spPr>
        <p:txBody>
          <a:bodyPr/>
          <a:lstStyle>
            <a:lvl1pPr>
              <a:spcBef>
                <a:spcPts val="0"/>
              </a:spcBef>
              <a:defRPr lang="en-US" sz="1800" b="0" dirty="0" smtClean="0">
                <a:solidFill>
                  <a:schemeClr val="tx1"/>
                </a:solidFill>
              </a:defRPr>
            </a:lvl1pPr>
          </a:lstStyle>
          <a:p>
            <a:pPr lvl="0"/>
            <a:r>
              <a:rPr lang="en-US" dirty="0" smtClean="0"/>
              <a:t>Caption Text in Arial Regular 18pt on auto line spacing</a:t>
            </a:r>
          </a:p>
        </p:txBody>
      </p:sp>
      <p:sp>
        <p:nvSpPr>
          <p:cNvPr id="15" name="Text Placeholder 9"/>
          <p:cNvSpPr>
            <a:spLocks noGrp="1"/>
          </p:cNvSpPr>
          <p:nvPr>
            <p:ph type="body" sz="quarter" idx="15" hasCustomPrompt="1"/>
          </p:nvPr>
        </p:nvSpPr>
        <p:spPr>
          <a:xfrm>
            <a:off x="4657344" y="1127760"/>
            <a:ext cx="4242816" cy="609600"/>
          </a:xfrm>
        </p:spPr>
        <p:txBody>
          <a:bodyPr/>
          <a:lstStyle>
            <a:lvl1pPr>
              <a:defRPr sz="1800">
                <a:solidFill>
                  <a:schemeClr val="accent1"/>
                </a:solidFill>
              </a:defRPr>
            </a:lvl1pPr>
          </a:lstStyle>
          <a:p>
            <a:pPr lvl="0"/>
            <a:r>
              <a:rPr lang="en-US" dirty="0" smtClean="0"/>
              <a:t>Sub-heading for table in Arial Bold 18pt</a:t>
            </a:r>
          </a:p>
        </p:txBody>
      </p:sp>
      <p:sp>
        <p:nvSpPr>
          <p:cNvPr id="16" name="Text Placeholder 9"/>
          <p:cNvSpPr>
            <a:spLocks noGrp="1"/>
          </p:cNvSpPr>
          <p:nvPr>
            <p:ph type="body" sz="quarter" idx="16" hasCustomPrompt="1"/>
          </p:nvPr>
        </p:nvSpPr>
        <p:spPr>
          <a:xfrm>
            <a:off x="4657344" y="1752600"/>
            <a:ext cx="4242816" cy="609600"/>
          </a:xfrm>
        </p:spPr>
        <p:txBody>
          <a:bodyPr/>
          <a:lstStyle>
            <a:lvl1pPr>
              <a:defRPr sz="1800" b="0">
                <a:solidFill>
                  <a:schemeClr val="tx1"/>
                </a:solidFill>
              </a:defRPr>
            </a:lvl1pPr>
          </a:lstStyle>
          <a:p>
            <a:pPr lvl="0"/>
            <a:r>
              <a:rPr lang="en-US" dirty="0" smtClean="0"/>
              <a:t>Sub-title for table in Arial Regular 18pt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6" name="Text Placeholder 4"/>
          <p:cNvSpPr>
            <a:spLocks noGrp="1"/>
          </p:cNvSpPr>
          <p:nvPr>
            <p:ph type="body" sz="quarter" idx="10" hasCustomPrompt="1"/>
          </p:nvPr>
        </p:nvSpPr>
        <p:spPr bwMode="gray">
          <a:xfrm>
            <a:off x="179512" y="1124745"/>
            <a:ext cx="8712968" cy="2375693"/>
          </a:xfrm>
        </p:spPr>
        <p:txBody>
          <a:bodyPr/>
          <a:lstStyle>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p:txBody>
      </p:sp>
      <p:sp>
        <p:nvSpPr>
          <p:cNvPr id="7" name="Text Placeholder 4"/>
          <p:cNvSpPr>
            <a:spLocks noGrp="1"/>
          </p:cNvSpPr>
          <p:nvPr>
            <p:ph type="body" sz="quarter" idx="11" hasCustomPrompt="1"/>
          </p:nvPr>
        </p:nvSpPr>
        <p:spPr bwMode="gray">
          <a:xfrm>
            <a:off x="179512" y="3717132"/>
            <a:ext cx="8712968" cy="2375693"/>
          </a:xfrm>
        </p:spPr>
        <p:txBody>
          <a:bodyPr/>
          <a:lstStyle>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p:txBody>
      </p:sp>
      <p:sp>
        <p:nvSpPr>
          <p:cNvPr id="5" name="Slide Number Placeholder 4"/>
          <p:cNvSpPr>
            <a:spLocks noGrp="1"/>
          </p:cNvSpPr>
          <p:nvPr>
            <p:ph type="sldNum" sz="quarter" idx="12"/>
          </p:nvPr>
        </p:nvSpPr>
        <p:spPr/>
        <p:txBody>
          <a:bodyPr/>
          <a:lstStyle/>
          <a:p>
            <a:fld id="{5476B369-913A-4901-82AF-CE742431369E}" type="slidenum">
              <a:rPr lang="en-US" smtClean="0"/>
              <a:pPr/>
              <a:t>‹#›</a:t>
            </a:fld>
            <a:endParaRPr lang="en-US" dirty="0"/>
          </a:p>
        </p:txBody>
      </p:sp>
      <p:sp>
        <p:nvSpPr>
          <p:cNvPr id="8" name="Footer Placeholder 7"/>
          <p:cNvSpPr>
            <a:spLocks noGrp="1"/>
          </p:cNvSpPr>
          <p:nvPr>
            <p:ph type="ftr" sz="quarter" idx="13"/>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7" name="Text Placeholder 4"/>
          <p:cNvSpPr>
            <a:spLocks noGrp="1"/>
          </p:cNvSpPr>
          <p:nvPr>
            <p:ph type="body" sz="quarter" idx="11" hasCustomPrompt="1"/>
          </p:nvPr>
        </p:nvSpPr>
        <p:spPr bwMode="gray">
          <a:xfrm>
            <a:off x="179512" y="3717132"/>
            <a:ext cx="8712968" cy="2375693"/>
          </a:xfrm>
        </p:spPr>
        <p:txBody>
          <a:bodyPr/>
          <a:lstStyle>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
        <p:nvSpPr>
          <p:cNvPr id="5" name="Slide Number Placeholder 4"/>
          <p:cNvSpPr>
            <a:spLocks noGrp="1"/>
          </p:cNvSpPr>
          <p:nvPr>
            <p:ph type="sldNum" sz="quarter" idx="13"/>
          </p:nvPr>
        </p:nvSpPr>
        <p:spPr/>
        <p:txBody>
          <a:bodyPr/>
          <a:lstStyle/>
          <a:p>
            <a:fld id="{5476B369-913A-4901-82AF-CE742431369E}" type="slidenum">
              <a:rPr lang="en-US" smtClean="0"/>
              <a:pPr/>
              <a:t>‹#›</a:t>
            </a:fld>
            <a:endParaRPr lang="en-US" dirty="0"/>
          </a:p>
        </p:txBody>
      </p:sp>
      <p:sp>
        <p:nvSpPr>
          <p:cNvPr id="6" name="Footer Placeholder 5"/>
          <p:cNvSpPr>
            <a:spLocks noGrp="1"/>
          </p:cNvSpPr>
          <p:nvPr>
            <p:ph type="ftr" sz="quarter" idx="1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476B369-913A-4901-82AF-CE742431369E}" type="slidenum">
              <a:rPr lang="en-US" smtClean="0"/>
              <a:pPr/>
              <a:t>‹#›</a:t>
            </a:fld>
            <a:endParaRPr lang="en-US" dirty="0"/>
          </a:p>
        </p:txBody>
      </p:sp>
      <p:sp>
        <p:nvSpPr>
          <p:cNvPr id="3" name="Footer Placeholder 2"/>
          <p:cNvSpPr>
            <a:spLocks noGrp="1"/>
          </p:cNvSpPr>
          <p:nvPr>
            <p:ph type="ftr" sz="quarter" idx="1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 name="Text Placeholder 20"/>
          <p:cNvSpPr>
            <a:spLocks noGrp="1"/>
          </p:cNvSpPr>
          <p:nvPr>
            <p:ph type="body" sz="quarter" idx="27" hasCustomPrompt="1"/>
          </p:nvPr>
        </p:nvSpPr>
        <p:spPr bwMode="gray">
          <a:xfrm>
            <a:off x="3167918" y="1125538"/>
            <a:ext cx="269361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2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Current Events/Actions</a:t>
            </a:r>
          </a:p>
        </p:txBody>
      </p:sp>
      <p:sp>
        <p:nvSpPr>
          <p:cNvPr id="12" name="Text Placeholder 20"/>
          <p:cNvSpPr>
            <a:spLocks noGrp="1"/>
          </p:cNvSpPr>
          <p:nvPr>
            <p:ph type="body" sz="quarter" idx="26" hasCustomPrompt="1"/>
          </p:nvPr>
        </p:nvSpPr>
        <p:spPr bwMode="gray">
          <a:xfrm>
            <a:off x="179387" y="1125538"/>
            <a:ext cx="2693619"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2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Past Events/Actions</a:t>
            </a:r>
          </a:p>
        </p:txBody>
      </p:sp>
      <p:sp>
        <p:nvSpPr>
          <p:cNvPr id="13" name="Text Placeholder 20"/>
          <p:cNvSpPr>
            <a:spLocks noGrp="1"/>
          </p:cNvSpPr>
          <p:nvPr>
            <p:ph type="body" sz="quarter" idx="28" hasCustomPrompt="1"/>
          </p:nvPr>
        </p:nvSpPr>
        <p:spPr bwMode="gray">
          <a:xfrm>
            <a:off x="6206147" y="1125538"/>
            <a:ext cx="269361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2000" b="1" kern="1200" baseline="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Future Events/Actions</a:t>
            </a:r>
          </a:p>
        </p:txBody>
      </p:sp>
      <p:sp>
        <p:nvSpPr>
          <p:cNvPr id="6" name="Title 5"/>
          <p:cNvSpPr>
            <a:spLocks noGrp="1"/>
          </p:cNvSpPr>
          <p:nvPr>
            <p:ph type="title" hasCustomPrompt="1"/>
          </p:nvPr>
        </p:nvSpPr>
        <p:spPr bwMode="gray"/>
        <p:txBody>
          <a:bodyPr/>
          <a:lstStyle>
            <a:lvl1pPr>
              <a:defRPr/>
            </a:lvl1pPr>
          </a:lstStyle>
          <a:p>
            <a:pPr lvl="0"/>
            <a:r>
              <a:rPr lang="en-US" dirty="0" smtClean="0"/>
              <a:t>Timeline / Plan</a:t>
            </a:r>
            <a:endParaRPr lang="en-GB" dirty="0"/>
          </a:p>
        </p:txBody>
      </p:sp>
      <p:sp>
        <p:nvSpPr>
          <p:cNvPr id="30" name="Text Placeholder 29"/>
          <p:cNvSpPr>
            <a:spLocks noGrp="1"/>
          </p:cNvSpPr>
          <p:nvPr>
            <p:ph type="body" sz="quarter" idx="13" hasCustomPrompt="1"/>
          </p:nvPr>
        </p:nvSpPr>
        <p:spPr bwMode="gray">
          <a:xfrm>
            <a:off x="179387" y="1752601"/>
            <a:ext cx="2693619" cy="4038600"/>
          </a:xfrm>
          <a:noFill/>
        </p:spPr>
        <p:txBody>
          <a:bodyPr/>
          <a:lstStyle>
            <a:lvl4pPr>
              <a:defRPr/>
            </a:lvl4pPr>
            <a:lvl5pPr>
              <a:defRPr/>
            </a:lvl5p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p>
        </p:txBody>
      </p:sp>
      <p:sp>
        <p:nvSpPr>
          <p:cNvPr id="31" name="Text Placeholder 29"/>
          <p:cNvSpPr>
            <a:spLocks noGrp="1"/>
          </p:cNvSpPr>
          <p:nvPr>
            <p:ph type="body" sz="quarter" idx="14" hasCustomPrompt="1"/>
          </p:nvPr>
        </p:nvSpPr>
        <p:spPr bwMode="gray">
          <a:xfrm>
            <a:off x="3173781" y="1752601"/>
            <a:ext cx="2693619" cy="4038600"/>
          </a:xfrm>
          <a:noFill/>
        </p:spPr>
        <p:txBody>
          <a:bodyPr/>
          <a:lstStyle>
            <a:lvl4pPr>
              <a:defRPr/>
            </a:lvl4pPr>
            <a:lvl5pPr>
              <a:defRPr/>
            </a:lvl5p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p>
        </p:txBody>
      </p:sp>
      <p:sp>
        <p:nvSpPr>
          <p:cNvPr id="32" name="Text Placeholder 29"/>
          <p:cNvSpPr>
            <a:spLocks noGrp="1"/>
          </p:cNvSpPr>
          <p:nvPr>
            <p:ph type="body" sz="quarter" idx="15" hasCustomPrompt="1"/>
          </p:nvPr>
        </p:nvSpPr>
        <p:spPr bwMode="gray">
          <a:xfrm>
            <a:off x="6172200" y="1752601"/>
            <a:ext cx="2693619" cy="4038600"/>
          </a:xfrm>
          <a:noFill/>
        </p:spPr>
        <p:txBody>
          <a:bodyPr/>
          <a:lstStyle>
            <a:lvl4pPr>
              <a:defRPr/>
            </a:lvl4pPr>
            <a:lvl5pPr>
              <a:defRPr/>
            </a:lvl5pPr>
          </a:lstStyle>
          <a:p>
            <a:pPr lvl="0"/>
            <a:r>
              <a:rPr lang="en-US" dirty="0" smtClean="0"/>
              <a:t>Sub-heading in Arial Bold 20pt</a:t>
            </a:r>
          </a:p>
          <a:p>
            <a:pPr lvl="1"/>
            <a:r>
              <a:rPr lang="en-US" dirty="0" smtClean="0"/>
              <a:t>Second level in Arial 20pt</a:t>
            </a:r>
          </a:p>
          <a:p>
            <a:pPr lvl="2"/>
            <a:r>
              <a:rPr lang="en-US" dirty="0" smtClean="0"/>
              <a:t>Third level in Arial 20pt</a:t>
            </a:r>
          </a:p>
          <a:p>
            <a:pPr lvl="3"/>
            <a:r>
              <a:rPr lang="en-US" dirty="0" smtClean="0"/>
              <a:t>Fourth level in Arial 18pt</a:t>
            </a:r>
          </a:p>
          <a:p>
            <a:pPr lvl="4"/>
            <a:r>
              <a:rPr lang="en-US" dirty="0" smtClean="0"/>
              <a:t>Fifth level in Arial 16pt</a:t>
            </a:r>
          </a:p>
        </p:txBody>
      </p:sp>
      <p:sp>
        <p:nvSpPr>
          <p:cNvPr id="15" name="Slide Number Placeholder 14"/>
          <p:cNvSpPr>
            <a:spLocks noGrp="1"/>
          </p:cNvSpPr>
          <p:nvPr>
            <p:ph type="sldNum" sz="quarter" idx="30"/>
          </p:nvPr>
        </p:nvSpPr>
        <p:spPr/>
        <p:txBody>
          <a:bodyPr/>
          <a:lstStyle/>
          <a:p>
            <a:fld id="{5476B369-913A-4901-82AF-CE742431369E}" type="slidenum">
              <a:rPr lang="en-US" smtClean="0"/>
              <a:pPr/>
              <a:t>‹#›</a:t>
            </a:fld>
            <a:endParaRPr lang="en-US" dirty="0"/>
          </a:p>
        </p:txBody>
      </p:sp>
      <p:sp>
        <p:nvSpPr>
          <p:cNvPr id="16" name="Footer Placeholder 15"/>
          <p:cNvSpPr>
            <a:spLocks noGrp="1"/>
          </p:cNvSpPr>
          <p:nvPr>
            <p:ph type="ftr" sz="quarter" idx="3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8" name="Snip Same Side Corner Rectangle 17"/>
          <p:cNvSpPr/>
          <p:nvPr userDrawn="1"/>
        </p:nvSpPr>
        <p:spPr>
          <a:xfrm flipV="1">
            <a:off x="173736" y="5791200"/>
            <a:ext cx="8705088" cy="533400"/>
          </a:xfrm>
          <a:prstGeom prst="snip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9"/>
          <p:cNvSpPr>
            <a:spLocks noGrp="1"/>
          </p:cNvSpPr>
          <p:nvPr>
            <p:ph type="body" sz="quarter" idx="32" hasCustomPrompt="1"/>
          </p:nvPr>
        </p:nvSpPr>
        <p:spPr bwMode="gray">
          <a:xfrm>
            <a:off x="201982" y="5815584"/>
            <a:ext cx="8637218" cy="475488"/>
          </a:xfrm>
        </p:spPr>
        <p:txBody>
          <a:bodyPr/>
          <a:lstStyle>
            <a:lvl1pPr algn="ctr">
              <a:defRPr b="0" baseline="0">
                <a:solidFill>
                  <a:schemeClr val="bg1"/>
                </a:solidFill>
              </a:defRPr>
            </a:lvl1pPr>
          </a:lstStyle>
          <a:p>
            <a:pPr lvl="0"/>
            <a:r>
              <a:rPr lang="en-US" dirty="0" smtClean="0"/>
              <a:t>Overall/Common Element across past, current and future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8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855662"/>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8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8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8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hasCustomPrompt="1"/>
          </p:nvPr>
        </p:nvSpPr>
        <p:spPr bwMode="gray"/>
        <p:txBody>
          <a:bodyPr/>
          <a:lstStyle>
            <a:lvl1pPr>
              <a:defRPr/>
            </a:lvl1p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30" name="Text Placeholder 29"/>
          <p:cNvSpPr>
            <a:spLocks noGrp="1"/>
          </p:cNvSpPr>
          <p:nvPr>
            <p:ph type="body" sz="quarter" idx="13" hasCustomPrompt="1"/>
          </p:nvPr>
        </p:nvSpPr>
        <p:spPr bwMode="gray">
          <a:xfrm>
            <a:off x="179388" y="2057399"/>
            <a:ext cx="2016125" cy="4035425"/>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31" name="Text Placeholder 29"/>
          <p:cNvSpPr>
            <a:spLocks noGrp="1"/>
          </p:cNvSpPr>
          <p:nvPr>
            <p:ph type="body" sz="quarter" idx="14" hasCustomPrompt="1"/>
          </p:nvPr>
        </p:nvSpPr>
        <p:spPr bwMode="gray">
          <a:xfrm>
            <a:off x="2417276" y="2057399"/>
            <a:ext cx="2016125" cy="4035425"/>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32" name="Text Placeholder 29"/>
          <p:cNvSpPr>
            <a:spLocks noGrp="1"/>
          </p:cNvSpPr>
          <p:nvPr>
            <p:ph type="body" sz="quarter" idx="15" hasCustomPrompt="1"/>
          </p:nvPr>
        </p:nvSpPr>
        <p:spPr bwMode="gray">
          <a:xfrm>
            <a:off x="4609491" y="2057399"/>
            <a:ext cx="2016125" cy="4035425"/>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33" name="Text Placeholder 29"/>
          <p:cNvSpPr>
            <a:spLocks noGrp="1"/>
          </p:cNvSpPr>
          <p:nvPr>
            <p:ph type="body" sz="quarter" idx="16" hasCustomPrompt="1"/>
          </p:nvPr>
        </p:nvSpPr>
        <p:spPr bwMode="gray">
          <a:xfrm>
            <a:off x="6877050" y="2057399"/>
            <a:ext cx="2016125" cy="4035425"/>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15" name="Slide Number Placeholder 14"/>
          <p:cNvSpPr>
            <a:spLocks noGrp="1"/>
          </p:cNvSpPr>
          <p:nvPr>
            <p:ph type="sldNum" sz="quarter" idx="30"/>
          </p:nvPr>
        </p:nvSpPr>
        <p:spPr/>
        <p:txBody>
          <a:bodyPr/>
          <a:lstStyle/>
          <a:p>
            <a:fld id="{5476B369-913A-4901-82AF-CE742431369E}" type="slidenum">
              <a:rPr lang="en-US" smtClean="0"/>
              <a:pPr/>
              <a:t>‹#›</a:t>
            </a:fld>
            <a:endParaRPr lang="en-US" dirty="0"/>
          </a:p>
        </p:txBody>
      </p:sp>
      <p:sp>
        <p:nvSpPr>
          <p:cNvPr id="16" name="Footer Placeholder 15"/>
          <p:cNvSpPr>
            <a:spLocks noGrp="1"/>
          </p:cNvSpPr>
          <p:nvPr>
            <p:ph type="ftr" sz="quarter" idx="3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hasCustomPrompt="1"/>
          </p:nvPr>
        </p:nvSpPr>
        <p:spPr bwMode="gray"/>
        <p:txBody>
          <a:bodyPr>
            <a:noAutofit/>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26" name="Text Placeholder 29"/>
          <p:cNvSpPr>
            <a:spLocks noGrp="1"/>
          </p:cNvSpPr>
          <p:nvPr>
            <p:ph type="body" sz="quarter" idx="13" hasCustomPrompt="1"/>
          </p:nvPr>
        </p:nvSpPr>
        <p:spPr bwMode="gray">
          <a:xfrm>
            <a:off x="179388" y="2057399"/>
            <a:ext cx="1595575" cy="4267201"/>
          </a:xfrm>
        </p:spPr>
        <p:txBody>
          <a:bodyPr>
            <a:noAutofit/>
          </a:bodyPr>
          <a:lstStyle>
            <a:lvl1pPr>
              <a:defRPr sz="1600"/>
            </a:lvl1pPr>
            <a:lvl2pPr>
              <a:defRPr sz="1600"/>
            </a:lvl2pPr>
            <a:lvl3pPr>
              <a:defRPr sz="1600"/>
            </a:lvl3pPr>
            <a:lvl4pPr>
              <a:defRPr sz="1600"/>
            </a:lvl4pPr>
            <a:lvl5pPr>
              <a:defRPr sz="1600"/>
            </a:lvl5pPr>
            <a:lvl6pPr>
              <a:defRPr sz="1400"/>
            </a:lvl6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27" name="Text Placeholder 29"/>
          <p:cNvSpPr>
            <a:spLocks noGrp="1"/>
          </p:cNvSpPr>
          <p:nvPr>
            <p:ph type="body" sz="quarter" idx="14" hasCustomPrompt="1"/>
          </p:nvPr>
        </p:nvSpPr>
        <p:spPr bwMode="gray">
          <a:xfrm>
            <a:off x="1958941" y="2057399"/>
            <a:ext cx="1595575" cy="4267201"/>
          </a:xfrm>
        </p:spPr>
        <p:txBody>
          <a:bodyPr>
            <a:noAutofit/>
          </a:bodyPr>
          <a:lstStyle>
            <a:lvl1pPr>
              <a:defRPr sz="1600"/>
            </a:lvl1pPr>
            <a:lvl2pPr>
              <a:defRPr sz="1600"/>
            </a:lvl2pPr>
            <a:lvl3pPr>
              <a:defRPr sz="1600"/>
            </a:lvl3pPr>
            <a:lvl4pPr>
              <a:defRPr sz="1600"/>
            </a:lvl4pPr>
            <a:lvl5pPr>
              <a:defRPr sz="1600"/>
            </a:lvl5pPr>
            <a:lvl6pPr>
              <a:defRPr sz="1400"/>
            </a:lvl6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28" name="Text Placeholder 29"/>
          <p:cNvSpPr>
            <a:spLocks noGrp="1"/>
          </p:cNvSpPr>
          <p:nvPr>
            <p:ph type="body" sz="quarter" idx="15" hasCustomPrompt="1"/>
          </p:nvPr>
        </p:nvSpPr>
        <p:spPr bwMode="gray">
          <a:xfrm>
            <a:off x="3738494" y="2057399"/>
            <a:ext cx="1595575" cy="4267201"/>
          </a:xfrm>
        </p:spPr>
        <p:txBody>
          <a:bodyPr>
            <a:noAutofit/>
          </a:bodyPr>
          <a:lstStyle>
            <a:lvl1pPr>
              <a:defRPr sz="1600"/>
            </a:lvl1pPr>
            <a:lvl2pPr>
              <a:defRPr sz="1600"/>
            </a:lvl2pPr>
            <a:lvl3pPr>
              <a:defRPr sz="1600"/>
            </a:lvl3pPr>
            <a:lvl4pPr>
              <a:defRPr sz="1400"/>
            </a:lvl4pPr>
            <a:lvl5pPr>
              <a:defRPr sz="1600"/>
            </a:lvl5pPr>
            <a:lvl6pPr>
              <a:defRPr sz="1400"/>
            </a:lvl6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0" name="Text Placeholder 29"/>
          <p:cNvSpPr>
            <a:spLocks noGrp="1"/>
          </p:cNvSpPr>
          <p:nvPr>
            <p:ph type="body" sz="quarter" idx="16" hasCustomPrompt="1"/>
          </p:nvPr>
        </p:nvSpPr>
        <p:spPr bwMode="gray">
          <a:xfrm>
            <a:off x="5518047" y="2057399"/>
            <a:ext cx="1595575" cy="4267201"/>
          </a:xfrm>
        </p:spPr>
        <p:txBody>
          <a:bodyPr>
            <a:noAutofit/>
          </a:bodyPr>
          <a:lstStyle>
            <a:lvl1pPr>
              <a:defRPr sz="1600"/>
            </a:lvl1pPr>
            <a:lvl2pPr>
              <a:defRPr sz="1600"/>
            </a:lvl2pPr>
            <a:lvl3pPr>
              <a:defRPr sz="1600"/>
            </a:lvl3pPr>
            <a:lvl4pPr>
              <a:defRPr sz="1400"/>
            </a:lvl4pPr>
            <a:lvl5pPr>
              <a:defRPr sz="1600"/>
            </a:lvl5pPr>
            <a:lvl6pPr>
              <a:defRPr sz="1400"/>
            </a:lvl6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7" name="Text Placeholder 29"/>
          <p:cNvSpPr>
            <a:spLocks noGrp="1"/>
          </p:cNvSpPr>
          <p:nvPr>
            <p:ph type="body" sz="quarter" idx="17" hasCustomPrompt="1"/>
          </p:nvPr>
        </p:nvSpPr>
        <p:spPr bwMode="gray">
          <a:xfrm>
            <a:off x="7297600" y="2057399"/>
            <a:ext cx="1595575" cy="4267201"/>
          </a:xfrm>
        </p:spPr>
        <p:txBody>
          <a:bodyPr>
            <a:noAutofit/>
          </a:bodyPr>
          <a:lstStyle>
            <a:lvl1pPr>
              <a:defRPr sz="1600"/>
            </a:lvl1pPr>
            <a:lvl2pPr>
              <a:defRPr sz="1600"/>
            </a:lvl2pPr>
            <a:lvl3pPr>
              <a:defRPr sz="1600"/>
            </a:lvl3pPr>
            <a:lvl4pPr>
              <a:defRPr sz="1400"/>
            </a:lvl4pPr>
            <a:lvl5pPr>
              <a:defRPr sz="1600"/>
            </a:lvl5pPr>
            <a:lvl6pPr>
              <a:defRPr sz="1400"/>
            </a:lvl6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14" name="Text Placeholder 20"/>
          <p:cNvSpPr>
            <a:spLocks noGrp="1"/>
          </p:cNvSpPr>
          <p:nvPr>
            <p:ph type="body" sz="quarter" idx="27"/>
          </p:nvPr>
        </p:nvSpPr>
        <p:spPr bwMode="gray">
          <a:xfrm>
            <a:off x="1824141" y="1125538"/>
            <a:ext cx="1853900"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6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8" y="1125538"/>
            <a:ext cx="1725611" cy="855662"/>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6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603694" y="1125538"/>
            <a:ext cx="1853900"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6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383247" y="1125538"/>
            <a:ext cx="1853900"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6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162800" y="1125538"/>
            <a:ext cx="1853900" cy="855662"/>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6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Slide Number Placeholder 12"/>
          <p:cNvSpPr>
            <a:spLocks noGrp="1"/>
          </p:cNvSpPr>
          <p:nvPr>
            <p:ph type="sldNum" sz="quarter" idx="31"/>
          </p:nvPr>
        </p:nvSpPr>
        <p:spPr/>
        <p:txBody>
          <a:bodyPr/>
          <a:lstStyle/>
          <a:p>
            <a:fld id="{5476B369-913A-4901-82AF-CE742431369E}" type="slidenum">
              <a:rPr lang="en-US" smtClean="0"/>
              <a:pPr/>
              <a:t>‹#›</a:t>
            </a:fld>
            <a:endParaRPr lang="en-US" dirty="0"/>
          </a:p>
        </p:txBody>
      </p:sp>
      <p:sp>
        <p:nvSpPr>
          <p:cNvPr id="18" name="Footer Placeholder 17"/>
          <p:cNvSpPr>
            <a:spLocks noGrp="1"/>
          </p:cNvSpPr>
          <p:nvPr>
            <p:ph type="ftr" sz="quarter" idx="32"/>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hasCustomPrompt="1"/>
          </p:nvPr>
        </p:nvSpPr>
        <p:spPr bwMode="gray"/>
        <p:txBody>
          <a:bodyPr>
            <a:noAutofit/>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noAutofit/>
          </a:bodyPr>
          <a:lstStyle>
            <a:lvl1pPr algn="ctr">
              <a:defRPr sz="1200">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hasCustomPrompt="1"/>
          </p:nvPr>
        </p:nvSpPr>
        <p:spPr bwMode="gray">
          <a:xfrm>
            <a:off x="179388" y="1557337"/>
            <a:ext cx="3478212" cy="1944688"/>
          </a:xfrm>
          <a:solidFill>
            <a:schemeClr val="bg1"/>
          </a:solidFill>
          <a:ln w="12700">
            <a:solidFill>
              <a:srgbClr val="409DAD"/>
            </a:solidFill>
          </a:ln>
        </p:spPr>
        <p:txBody>
          <a:bodyPr lIns="54000" tIns="54000" rIns="54000" bIns="54000">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0" name="Text Placeholder 20"/>
          <p:cNvSpPr>
            <a:spLocks noGrp="1"/>
          </p:cNvSpPr>
          <p:nvPr>
            <p:ph type="body" sz="quarter" idx="23" hasCustomPrompt="1"/>
          </p:nvPr>
        </p:nvSpPr>
        <p:spPr bwMode="gray">
          <a:xfrm>
            <a:off x="179388" y="4148137"/>
            <a:ext cx="3478212" cy="1944688"/>
          </a:xfrm>
          <a:solidFill>
            <a:schemeClr val="bg1"/>
          </a:solidFill>
          <a:ln w="12700">
            <a:solidFill>
              <a:srgbClr val="409DAD"/>
            </a:solidFill>
          </a:ln>
        </p:spPr>
        <p:txBody>
          <a:bodyPr lIns="54000" tIns="54000" rIns="54000" bIns="54000">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1" name="Text Placeholder 20"/>
          <p:cNvSpPr>
            <a:spLocks noGrp="1"/>
          </p:cNvSpPr>
          <p:nvPr>
            <p:ph type="body" sz="quarter" idx="24" hasCustomPrompt="1"/>
          </p:nvPr>
        </p:nvSpPr>
        <p:spPr bwMode="gray">
          <a:xfrm>
            <a:off x="5410200" y="1557337"/>
            <a:ext cx="3482975" cy="1944688"/>
          </a:xfrm>
          <a:solidFill>
            <a:schemeClr val="bg1"/>
          </a:solidFill>
          <a:ln w="12700">
            <a:solidFill>
              <a:srgbClr val="409DAD"/>
            </a:solidFill>
          </a:ln>
        </p:spPr>
        <p:txBody>
          <a:bodyPr lIns="54000" tIns="54000" rIns="54000" bIns="54000">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2" name="Text Placeholder 20"/>
          <p:cNvSpPr>
            <a:spLocks noGrp="1"/>
          </p:cNvSpPr>
          <p:nvPr>
            <p:ph type="body" sz="quarter" idx="25" hasCustomPrompt="1"/>
          </p:nvPr>
        </p:nvSpPr>
        <p:spPr bwMode="gray">
          <a:xfrm>
            <a:off x="5410200" y="4148137"/>
            <a:ext cx="3482975" cy="1944688"/>
          </a:xfrm>
          <a:solidFill>
            <a:schemeClr val="bg1"/>
          </a:solidFill>
          <a:ln w="12700">
            <a:solidFill>
              <a:srgbClr val="409DAD"/>
            </a:solidFill>
          </a:ln>
        </p:spPr>
        <p:txBody>
          <a:bodyPr lIns="54000" tIns="54000" rIns="54000" bIns="54000">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dirty="0" smtClean="0"/>
              <a:t>Sub-heading in Arial Bold 16pt</a:t>
            </a:r>
          </a:p>
          <a:p>
            <a:pPr lvl="1"/>
            <a:r>
              <a:rPr lang="en-US" dirty="0" smtClean="0"/>
              <a:t>Second level in Arial 16pt</a:t>
            </a:r>
          </a:p>
          <a:p>
            <a:pPr lvl="2"/>
            <a:r>
              <a:rPr lang="en-US" dirty="0" smtClean="0"/>
              <a:t>Third level in Arial 16pt</a:t>
            </a:r>
          </a:p>
          <a:p>
            <a:pPr lvl="3"/>
            <a:r>
              <a:rPr lang="en-US" dirty="0" smtClean="0"/>
              <a:t>Fourth level in Arial 16pt</a:t>
            </a:r>
          </a:p>
          <a:p>
            <a:pPr lvl="4"/>
            <a:r>
              <a:rPr lang="en-US" dirty="0" smtClean="0"/>
              <a:t>Fifth level in Arial 16pt</a:t>
            </a:r>
          </a:p>
        </p:txBody>
      </p:sp>
      <p:sp>
        <p:nvSpPr>
          <p:cNvPr id="35" name="Text Placeholder 20"/>
          <p:cNvSpPr>
            <a:spLocks noGrp="1"/>
          </p:cNvSpPr>
          <p:nvPr>
            <p:ph type="body" sz="quarter" idx="26"/>
          </p:nvPr>
        </p:nvSpPr>
        <p:spPr bwMode="gray">
          <a:xfrm>
            <a:off x="179388" y="1125538"/>
            <a:ext cx="34782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410200" y="1125538"/>
            <a:ext cx="3482975"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4782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410200" y="3716339"/>
            <a:ext cx="3482975"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Slide Number Placeholder 15"/>
          <p:cNvSpPr>
            <a:spLocks noGrp="1"/>
          </p:cNvSpPr>
          <p:nvPr>
            <p:ph type="sldNum" sz="quarter" idx="30"/>
          </p:nvPr>
        </p:nvSpPr>
        <p:spPr/>
        <p:txBody>
          <a:bodyPr/>
          <a:lstStyle/>
          <a:p>
            <a:fld id="{5476B369-913A-4901-82AF-CE742431369E}" type="slidenum">
              <a:rPr lang="en-US" smtClean="0"/>
              <a:pPr/>
              <a:t>‹#›</a:t>
            </a:fld>
            <a:endParaRPr lang="en-US" dirty="0"/>
          </a:p>
        </p:txBody>
      </p:sp>
      <p:sp>
        <p:nvSpPr>
          <p:cNvPr id="17" name="Footer Placeholder 16"/>
          <p:cNvSpPr>
            <a:spLocks noGrp="1"/>
          </p:cNvSpPr>
          <p:nvPr>
            <p:ph type="ftr" sz="quarter" idx="3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p:txBody>
          <a:bodyPr>
            <a:noAutofit/>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21" name="Text Placeholder 20"/>
          <p:cNvSpPr>
            <a:spLocks noGrp="1"/>
          </p:cNvSpPr>
          <p:nvPr>
            <p:ph type="body" sz="quarter" idx="21" hasCustomPrompt="1"/>
          </p:nvPr>
        </p:nvSpPr>
        <p:spPr bwMode="gray">
          <a:xfrm>
            <a:off x="173526" y="1557337"/>
            <a:ext cx="4254012" cy="4535488"/>
          </a:xfrm>
          <a:solidFill>
            <a:schemeClr val="bg1"/>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3" name="Text Placeholder 20"/>
          <p:cNvSpPr>
            <a:spLocks noGrp="1"/>
          </p:cNvSpPr>
          <p:nvPr>
            <p:ph type="body" sz="quarter" idx="22" hasCustomPrompt="1"/>
          </p:nvPr>
        </p:nvSpPr>
        <p:spPr bwMode="gray">
          <a:xfrm>
            <a:off x="4639162" y="1557337"/>
            <a:ext cx="4254012" cy="4535488"/>
          </a:xfrm>
          <a:solidFill>
            <a:schemeClr val="bg1"/>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Slide Number Placeholder 6"/>
          <p:cNvSpPr>
            <a:spLocks noGrp="1"/>
          </p:cNvSpPr>
          <p:nvPr>
            <p:ph type="sldNum" sz="quarter" idx="28"/>
          </p:nvPr>
        </p:nvSpPr>
        <p:spPr/>
        <p:txBody>
          <a:bodyPr/>
          <a:lstStyle/>
          <a:p>
            <a:fld id="{5476B369-913A-4901-82AF-CE742431369E}" type="slidenum">
              <a:rPr lang="en-US" smtClean="0"/>
              <a:pPr/>
              <a:t>‹#›</a:t>
            </a:fld>
            <a:endParaRPr lang="en-US" dirty="0"/>
          </a:p>
        </p:txBody>
      </p:sp>
      <p:sp>
        <p:nvSpPr>
          <p:cNvPr id="8" name="Footer Placeholder 7"/>
          <p:cNvSpPr>
            <a:spLocks noGrp="1"/>
          </p:cNvSpPr>
          <p:nvPr>
            <p:ph type="ftr" sz="quarter" idx="29"/>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p:txBody>
          <a:bodyPr>
            <a:noAutofit/>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21" name="Text Placeholder 20"/>
          <p:cNvSpPr>
            <a:spLocks noGrp="1"/>
          </p:cNvSpPr>
          <p:nvPr>
            <p:ph type="body" sz="quarter" idx="21" hasCustomPrompt="1"/>
          </p:nvPr>
        </p:nvSpPr>
        <p:spPr bwMode="gray">
          <a:xfrm>
            <a:off x="173526" y="1557336"/>
            <a:ext cx="4254012" cy="2024063"/>
          </a:xfrm>
          <a:solidFill>
            <a:schemeClr val="bg1"/>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3" name="Text Placeholder 20"/>
          <p:cNvSpPr>
            <a:spLocks noGrp="1"/>
          </p:cNvSpPr>
          <p:nvPr>
            <p:ph type="body" sz="quarter" idx="22" hasCustomPrompt="1"/>
          </p:nvPr>
        </p:nvSpPr>
        <p:spPr bwMode="gray">
          <a:xfrm>
            <a:off x="4639162" y="1557336"/>
            <a:ext cx="4254012" cy="2024063"/>
          </a:xfrm>
          <a:solidFill>
            <a:schemeClr val="bg1"/>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5" name="Text Placeholder 20"/>
          <p:cNvSpPr>
            <a:spLocks noGrp="1"/>
          </p:cNvSpPr>
          <p:nvPr>
            <p:ph type="body" sz="quarter" idx="23" hasCustomPrompt="1"/>
          </p:nvPr>
        </p:nvSpPr>
        <p:spPr bwMode="gray">
          <a:xfrm>
            <a:off x="173526" y="4148136"/>
            <a:ext cx="4254012" cy="2024063"/>
          </a:xfrm>
          <a:solidFill>
            <a:srgbClr val="BFDEE4"/>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6" name="Text Placeholder 20"/>
          <p:cNvSpPr>
            <a:spLocks noGrp="1"/>
          </p:cNvSpPr>
          <p:nvPr>
            <p:ph type="body" sz="quarter" idx="24" hasCustomPrompt="1"/>
          </p:nvPr>
        </p:nvSpPr>
        <p:spPr bwMode="gray">
          <a:xfrm>
            <a:off x="4639162" y="4148136"/>
            <a:ext cx="4254012" cy="2024063"/>
          </a:xfrm>
          <a:solidFill>
            <a:srgbClr val="BFDEE4"/>
          </a:solidFill>
          <a:ln w="12700">
            <a:solidFill>
              <a:srgbClr val="409DAD"/>
            </a:solidFill>
          </a:ln>
        </p:spPr>
        <p:txBody>
          <a:bodyPr lIns="54000" tIns="54000" rIns="54000" bIns="54000">
            <a:noAutofit/>
          </a:bodyPr>
          <a:lstStyle>
            <a:lvl1pPr>
              <a:defRPr sz="1800"/>
            </a:lvl1pPr>
            <a:lvl2pPr>
              <a:defRPr sz="1800"/>
            </a:lvl2pPr>
            <a:lvl3pPr>
              <a:defRPr sz="1800"/>
            </a:lvl3pPr>
            <a:lvl4pPr>
              <a:defRPr sz="1600"/>
            </a:lvl4pPr>
            <a:lvl5pPr>
              <a:defRPr sz="1600"/>
            </a:lvl5pPr>
            <a:lvl6pPr>
              <a:defRPr baseline="0"/>
            </a:lvl6pPr>
            <a:lvl7pPr>
              <a:defRPr baseline="0"/>
            </a:lvl7pPr>
            <a:lvl8pPr>
              <a:defRPr baseline="0"/>
            </a:lvl8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Autofit/>
          </a:bodyPr>
          <a:lstStyle>
            <a:lvl1pPr>
              <a:defRPr lang="en-US" sz="1800" b="1" kern="1200" noProof="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Slide Number Placeholder 10"/>
          <p:cNvSpPr>
            <a:spLocks noGrp="1"/>
          </p:cNvSpPr>
          <p:nvPr>
            <p:ph type="sldNum" sz="quarter" idx="30"/>
          </p:nvPr>
        </p:nvSpPr>
        <p:spPr/>
        <p:txBody>
          <a:bodyPr/>
          <a:lstStyle/>
          <a:p>
            <a:fld id="{5476B369-913A-4901-82AF-CE742431369E}" type="slidenum">
              <a:rPr lang="en-US" smtClean="0"/>
              <a:pPr/>
              <a:t>‹#›</a:t>
            </a:fld>
            <a:endParaRPr lang="en-US" dirty="0"/>
          </a:p>
        </p:txBody>
      </p:sp>
      <p:sp>
        <p:nvSpPr>
          <p:cNvPr id="12" name="Footer Placeholder 11"/>
          <p:cNvSpPr>
            <a:spLocks noGrp="1"/>
          </p:cNvSpPr>
          <p:nvPr>
            <p:ph type="ftr" sz="quarter" idx="3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2">
    <p:spTree>
      <p:nvGrpSpPr>
        <p:cNvPr id="1" name=""/>
        <p:cNvGrpSpPr/>
        <p:nvPr/>
      </p:nvGrpSpPr>
      <p:grpSpPr>
        <a:xfrm>
          <a:off x="0" y="0"/>
          <a:ext cx="0" cy="0"/>
          <a:chOff x="0" y="0"/>
          <a:chExt cx="0" cy="0"/>
        </a:xfrm>
      </p:grpSpPr>
      <p:pic>
        <p:nvPicPr>
          <p:cNvPr id="11" name="Picture 6" descr="Contents_trans.png"/>
          <p:cNvPicPr>
            <a:picLocks noChangeAspect="1"/>
          </p:cNvPicPr>
          <p:nvPr userDrawn="1"/>
        </p:nvPicPr>
        <p:blipFill>
          <a:blip r:embed="rId2" cstate="screen"/>
          <a:srcRect/>
          <a:stretch>
            <a:fillRect/>
          </a:stretch>
        </p:blipFill>
        <p:spPr bwMode="auto">
          <a:xfrm>
            <a:off x="0" y="0"/>
            <a:ext cx="5029200" cy="5183746"/>
          </a:xfrm>
          <a:prstGeom prst="rect">
            <a:avLst/>
          </a:prstGeom>
          <a:noFill/>
          <a:ln w="9525">
            <a:noFill/>
            <a:miter lim="800000"/>
            <a:headEnd/>
            <a:tailEnd/>
          </a:ln>
        </p:spPr>
      </p:pic>
      <p:sp>
        <p:nvSpPr>
          <p:cNvPr id="12" name="Text Placeholder 11"/>
          <p:cNvSpPr>
            <a:spLocks noGrp="1"/>
          </p:cNvSpPr>
          <p:nvPr>
            <p:ph type="body" sz="quarter" idx="10" hasCustomPrompt="1"/>
          </p:nvPr>
        </p:nvSpPr>
        <p:spPr bwMode="gray">
          <a:xfrm>
            <a:off x="323528" y="2514600"/>
            <a:ext cx="3410272" cy="2438400"/>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This placeholder text is intended to show the correct position and size of the real text used in this location. Ensure that you have the correct size, color and location.</a:t>
            </a:r>
          </a:p>
        </p:txBody>
      </p:sp>
      <p:sp>
        <p:nvSpPr>
          <p:cNvPr id="13" name="Title 7"/>
          <p:cNvSpPr>
            <a:spLocks noGrp="1"/>
          </p:cNvSpPr>
          <p:nvPr>
            <p:ph type="title" hasCustomPrompt="1"/>
          </p:nvPr>
        </p:nvSpPr>
        <p:spPr bwMode="gray">
          <a:xfrm>
            <a:off x="323528" y="578768"/>
            <a:ext cx="4248472" cy="18596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Title style in Arial Bold, sentence case 30pt, line spacing is set to multiple at 1.08</a:t>
            </a:r>
            <a:endParaRPr lang="en-GB" dirty="0"/>
          </a:p>
        </p:txBody>
      </p:sp>
      <p:pic>
        <p:nvPicPr>
          <p:cNvPr id="5" name="Picture 4" descr="Logo-blue"/>
          <p:cNvPicPr>
            <a:picLocks noChangeAspect="1" noChangeArrowheads="1"/>
          </p:cNvPicPr>
          <p:nvPr userDrawn="1"/>
        </p:nvPicPr>
        <p:blipFill>
          <a:blip r:embed="rId3"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hasCustomPrompt="1"/>
          </p:nvPr>
        </p:nvSpPr>
        <p:spPr bwMode="gray">
          <a:xfrm>
            <a:off x="6168751" y="3716338"/>
            <a:ext cx="2723204" cy="2455862"/>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10" name="Title 9"/>
          <p:cNvSpPr>
            <a:spLocks noGrp="1"/>
          </p:cNvSpPr>
          <p:nvPr>
            <p:ph type="title" hasCustomPrompt="1"/>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hasCustomPrompt="1"/>
          </p:nvPr>
        </p:nvSpPr>
        <p:spPr bwMode="gray">
          <a:xfrm>
            <a:off x="179388" y="3716338"/>
            <a:ext cx="2723204" cy="2455862"/>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26" name="Text Placeholder 17"/>
          <p:cNvSpPr>
            <a:spLocks noGrp="1"/>
          </p:cNvSpPr>
          <p:nvPr>
            <p:ph type="body" sz="quarter" idx="18" hasCustomPrompt="1"/>
          </p:nvPr>
        </p:nvSpPr>
        <p:spPr bwMode="gray">
          <a:xfrm>
            <a:off x="3172573" y="3716338"/>
            <a:ext cx="2723204" cy="2455862"/>
          </a:xfrm>
        </p:spPr>
        <p:txBody>
          <a:bodyPr/>
          <a:lstStyle>
            <a:lvl1pPr>
              <a:defRPr sz="1800"/>
            </a:lvl1pPr>
            <a:lvl2pPr>
              <a:defRPr sz="1800"/>
            </a:lvl2pPr>
            <a:lvl3pPr>
              <a:defRPr sz="1800"/>
            </a:lvl3pPr>
            <a:lvl4pPr>
              <a:defRPr sz="1600"/>
            </a:lvl4pPr>
            <a:lvl5pPr>
              <a:defRPr sz="1600"/>
            </a:lvl5pPr>
          </a:lstStyle>
          <a:p>
            <a:pPr lvl="0"/>
            <a:r>
              <a:rPr lang="en-US" dirty="0" smtClean="0"/>
              <a:t>Sub-heading in Arial Bold 18pt</a:t>
            </a:r>
          </a:p>
          <a:p>
            <a:pPr lvl="1"/>
            <a:r>
              <a:rPr lang="en-US" dirty="0" smtClean="0"/>
              <a:t>Second level in Arial 18pt</a:t>
            </a:r>
          </a:p>
          <a:p>
            <a:pPr lvl="2"/>
            <a:r>
              <a:rPr lang="en-US" dirty="0" smtClean="0"/>
              <a:t>Third level in Arial 18pt</a:t>
            </a:r>
          </a:p>
          <a:p>
            <a:pPr lvl="3"/>
            <a:r>
              <a:rPr lang="en-US" dirty="0" smtClean="0"/>
              <a:t>Fourth level in Arial 16pt</a:t>
            </a:r>
          </a:p>
          <a:p>
            <a:pPr lvl="4"/>
            <a:r>
              <a:rPr lang="en-US" dirty="0" smtClean="0"/>
              <a:t>Fifth level in Arial 16pt</a:t>
            </a:r>
          </a:p>
        </p:txBody>
      </p:sp>
      <p:sp>
        <p:nvSpPr>
          <p:cNvPr id="9" name="Slide Number Placeholder 8"/>
          <p:cNvSpPr>
            <a:spLocks noGrp="1"/>
          </p:cNvSpPr>
          <p:nvPr>
            <p:ph type="sldNum" sz="quarter" idx="23"/>
          </p:nvPr>
        </p:nvSpPr>
        <p:spPr/>
        <p:txBody>
          <a:bodyPr/>
          <a:lstStyle/>
          <a:p>
            <a:fld id="{5476B369-913A-4901-82AF-CE742431369E}" type="slidenum">
              <a:rPr lang="en-US" smtClean="0"/>
              <a:pPr/>
              <a:t>‹#›</a:t>
            </a:fld>
            <a:endParaRPr lang="en-US" dirty="0"/>
          </a:p>
        </p:txBody>
      </p:sp>
      <p:sp>
        <p:nvSpPr>
          <p:cNvPr id="11" name="Footer Placeholder 10"/>
          <p:cNvSpPr>
            <a:spLocks noGrp="1"/>
          </p:cNvSpPr>
          <p:nvPr>
            <p:ph type="ftr" sz="quarter" idx="24"/>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15" name="Picture Placeholder 13"/>
          <p:cNvSpPr>
            <a:spLocks noGrp="1"/>
          </p:cNvSpPr>
          <p:nvPr>
            <p:ph type="pic" sz="quarter" idx="25"/>
          </p:nvPr>
        </p:nvSpPr>
        <p:spPr>
          <a:xfrm>
            <a:off x="6163056" y="1115568"/>
            <a:ext cx="2724912" cy="2395728"/>
          </a:xfrm>
        </p:spPr>
        <p:txBody>
          <a:bodyPr/>
          <a:lstStyle>
            <a:lvl1pPr>
              <a:defRPr/>
            </a:lvl1pPr>
          </a:lstStyle>
          <a:p>
            <a:r>
              <a:rPr lang="en-US" smtClean="0"/>
              <a:t>Click icon to add picture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 and Answer with Lin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dirty="0" smtClean="0"/>
              <a:t>Questions and Answers – Q&amp;A</a:t>
            </a:r>
            <a:endParaRPr lang="en-GB" dirty="0"/>
          </a:p>
        </p:txBody>
      </p:sp>
      <p:sp>
        <p:nvSpPr>
          <p:cNvPr id="3" name="Slide Number Placeholder 2"/>
          <p:cNvSpPr>
            <a:spLocks noGrp="1"/>
          </p:cNvSpPr>
          <p:nvPr>
            <p:ph type="sldNum" sz="quarter" idx="10"/>
          </p:nvPr>
        </p:nvSpPr>
        <p:spPr/>
        <p:txBody>
          <a:bodyPr/>
          <a:lstStyle/>
          <a:p>
            <a:fld id="{5476B369-913A-4901-82AF-CE742431369E}" type="slidenum">
              <a:rPr lang="en-US" smtClean="0"/>
              <a:pPr/>
              <a:t>‹#›</a:t>
            </a:fld>
            <a:endParaRPr lang="en-US" dirty="0"/>
          </a:p>
        </p:txBody>
      </p:sp>
      <p:sp>
        <p:nvSpPr>
          <p:cNvPr id="4" name="Footer Placeholder 3"/>
          <p:cNvSpPr>
            <a:spLocks noGrp="1"/>
          </p:cNvSpPr>
          <p:nvPr>
            <p:ph type="ftr" sz="quarter" idx="11"/>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4098" name="Picture 2"/>
          <p:cNvPicPr>
            <a:picLocks noChangeAspect="1" noChangeArrowheads="1"/>
          </p:cNvPicPr>
          <p:nvPr userDrawn="1"/>
        </p:nvPicPr>
        <p:blipFill>
          <a:blip r:embed="rId2" cstate="screen"/>
          <a:srcRect/>
          <a:stretch>
            <a:fillRect/>
          </a:stretch>
        </p:blipFill>
        <p:spPr bwMode="auto">
          <a:xfrm>
            <a:off x="127000" y="1044575"/>
            <a:ext cx="8888413" cy="5127625"/>
          </a:xfrm>
          <a:prstGeom prst="rect">
            <a:avLst/>
          </a:prstGeom>
          <a:noFill/>
          <a:ln w="9525">
            <a:noFill/>
            <a:miter lim="800000"/>
            <a:headEnd/>
            <a:tailEnd/>
          </a:ln>
          <a:effec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5">
    <p:spTree>
      <p:nvGrpSpPr>
        <p:cNvPr id="1" name=""/>
        <p:cNvGrpSpPr/>
        <p:nvPr/>
      </p:nvGrpSpPr>
      <p:grpSpPr>
        <a:xfrm>
          <a:off x="0" y="0"/>
          <a:ext cx="0" cy="0"/>
          <a:chOff x="0" y="0"/>
          <a:chExt cx="0" cy="0"/>
        </a:xfrm>
      </p:grpSpPr>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hasCustomPrompt="1"/>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Presentation by Name Surname</a:t>
            </a:r>
          </a:p>
        </p:txBody>
      </p:sp>
      <p:sp>
        <p:nvSpPr>
          <p:cNvPr id="10" name="Rectangle 9"/>
          <p:cNvSpPr/>
          <p:nvPr userDrawn="1"/>
        </p:nvSpPr>
        <p:spPr>
          <a:xfrm>
            <a:off x="304800" y="1371600"/>
            <a:ext cx="3733800" cy="553998"/>
          </a:xfrm>
          <a:prstGeom prst="rect">
            <a:avLst/>
          </a:prstGeom>
        </p:spPr>
        <p:txBody>
          <a:bodyPr wrap="square">
            <a:spAutoFit/>
          </a:bodyPr>
          <a:lstStyle/>
          <a:p>
            <a:r>
              <a:rPr lang="en-US" sz="3000" b="1" dirty="0" smtClean="0">
                <a:solidFill>
                  <a:schemeClr val="bg1"/>
                </a:solidFill>
              </a:rPr>
              <a:t>Thank You</a:t>
            </a:r>
            <a:endParaRPr lang="en-US" sz="3000" b="1" dirty="0">
              <a:solidFill>
                <a:schemeClr val="bg1"/>
              </a:solidFill>
            </a:endParaRPr>
          </a:p>
        </p:txBody>
      </p:sp>
      <p:pic>
        <p:nvPicPr>
          <p:cNvPr id="5"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sclaimer - Global">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nvGrpSpPr>
          <p:cNvPr id="10" name="Group 9"/>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13" name="Text Placeholder 8"/>
          <p:cNvSpPr>
            <a:spLocks noGrp="1"/>
          </p:cNvSpPr>
          <p:nvPr>
            <p:ph type="body" sz="quarter" idx="10" hasCustomPrompt="1"/>
          </p:nvPr>
        </p:nvSpPr>
        <p:spPr>
          <a:xfrm>
            <a:off x="304800" y="3505200"/>
            <a:ext cx="3581400" cy="2514600"/>
          </a:xfrm>
        </p:spPr>
        <p:txBody>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1100" b="0" dirty="0" smtClean="0">
                <a:solidFill>
                  <a:schemeClr val="tx1"/>
                </a:solidFill>
              </a:defRPr>
            </a:lvl1pPr>
            <a:lvl2pPr>
              <a:defRPr lang="en-US" sz="1050" dirty="0" smtClean="0">
                <a:solidFill>
                  <a:schemeClr val="tx1"/>
                </a:solidFill>
              </a:defRPr>
            </a:lvl2pPr>
            <a:lvl3pPr>
              <a:defRPr lang="en-US" sz="1050" dirty="0" smtClean="0">
                <a:solidFill>
                  <a:schemeClr val="tx1"/>
                </a:solidFill>
              </a:defRPr>
            </a:lvl3pPr>
            <a:lvl4pPr>
              <a:defRPr lang="en-US" sz="1050" dirty="0" smtClean="0">
                <a:solidFill>
                  <a:schemeClr val="tx1"/>
                </a:solidFill>
              </a:defRPr>
            </a:lvl4pPr>
            <a:lvl5pPr>
              <a:defRPr lang="en-US" sz="1050" dirty="0">
                <a:solidFill>
                  <a:schemeClr val="tx1"/>
                </a:solidFill>
              </a:defRPr>
            </a:lvl5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z="1050" dirty="0" smtClean="0"/>
              <a:t>© [year]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br>
              <a:rPr lang="en-US" sz="1050" dirty="0" smtClean="0"/>
            </a:br>
            <a:r>
              <a:rPr lang="en-US" sz="1050" dirty="0" smtClean="0"/>
              <a:t/>
            </a:r>
            <a:br>
              <a:rPr lang="en-US" sz="1050" dirty="0" smtClean="0"/>
            </a:br>
            <a:r>
              <a:rPr lang="en-US" sz="1050" dirty="0" smtClean="0"/>
              <a:t>The KPMG name, logo and "cutting through complexity" are registered trademarks or trademarks of KPMG International Cooperative ("KPMG International").</a:t>
            </a:r>
          </a:p>
        </p:txBody>
      </p:sp>
      <p:pic>
        <p:nvPicPr>
          <p:cNvPr id="7"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
        <p:nvSpPr>
          <p:cNvPr id="8" name="Text Placeholder 12"/>
          <p:cNvSpPr>
            <a:spLocks noGrp="1"/>
          </p:cNvSpPr>
          <p:nvPr>
            <p:ph type="body" sz="quarter" idx="11" hasCustomPrompt="1"/>
          </p:nvPr>
        </p:nvSpPr>
        <p:spPr>
          <a:xfrm>
            <a:off x="251520" y="1700808"/>
            <a:ext cx="3384550" cy="936625"/>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Disclaimer</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sclaimer - Local">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nvGrpSpPr>
          <p:cNvPr id="2" name="Group 9"/>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13" name="Text Placeholder 8"/>
          <p:cNvSpPr>
            <a:spLocks noGrp="1"/>
          </p:cNvSpPr>
          <p:nvPr>
            <p:ph type="body" sz="quarter" idx="10" hasCustomPrompt="1"/>
          </p:nvPr>
        </p:nvSpPr>
        <p:spPr>
          <a:xfrm>
            <a:off x="304800" y="3505200"/>
            <a:ext cx="3581400" cy="2514600"/>
          </a:xfrm>
        </p:spPr>
        <p:txBody>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1100" b="0" baseline="0" dirty="0" smtClean="0">
                <a:solidFill>
                  <a:schemeClr val="tx1"/>
                </a:solidFill>
              </a:defRPr>
            </a:lvl1pPr>
            <a:lvl2pPr>
              <a:defRPr lang="en-US" sz="1050" dirty="0" smtClean="0">
                <a:solidFill>
                  <a:schemeClr val="tx1"/>
                </a:solidFill>
              </a:defRPr>
            </a:lvl2pPr>
            <a:lvl3pPr>
              <a:defRPr lang="en-US" sz="1050" dirty="0" smtClean="0">
                <a:solidFill>
                  <a:schemeClr val="tx1"/>
                </a:solidFill>
              </a:defRPr>
            </a:lvl3pPr>
            <a:lvl4pPr>
              <a:defRPr lang="en-US" sz="1050" dirty="0" smtClean="0">
                <a:solidFill>
                  <a:schemeClr val="tx1"/>
                </a:solidFill>
              </a:defRPr>
            </a:lvl4pPr>
            <a:lvl5pPr>
              <a:defRPr lang="en-US" sz="1050" dirty="0">
                <a:solidFill>
                  <a:schemeClr val="tx1"/>
                </a:solidFill>
              </a:defRPr>
            </a:lvl5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z="1050" dirty="0" smtClean="0"/>
              <a:t>© [year] [legal member firm name], a [jurisdiction] [legal structure] and a member firm of the KPMG network of independent member firms affiliated with KPMG International Cooperative ("KPMG International"), a Swiss entity. All rights reserved.</a:t>
            </a:r>
            <a:br>
              <a:rPr lang="en-US" sz="1050" dirty="0" smtClean="0"/>
            </a:br>
            <a:r>
              <a:rPr lang="en-US" sz="1050" dirty="0" smtClean="0"/>
              <a:t/>
            </a:r>
            <a:br>
              <a:rPr lang="en-US" sz="1050" dirty="0" smtClean="0"/>
            </a:br>
            <a:r>
              <a:rPr lang="en-US" sz="1050" dirty="0" smtClean="0"/>
              <a:t>The KPMG name, logo and "cutting through complexity" are registered trademarks or trademarks of KPMG International Cooperative ("KPMG International").</a:t>
            </a:r>
          </a:p>
        </p:txBody>
      </p:sp>
      <p:pic>
        <p:nvPicPr>
          <p:cNvPr id="7"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a:off x="179388" y="1125538"/>
            <a:ext cx="4248150" cy="4967287"/>
          </a:xfrm>
        </p:spPr>
        <p:txBody>
          <a:bodyPr>
            <a:no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a:off x="4643438" y="1125538"/>
            <a:ext cx="4248150" cy="4967287"/>
          </a:xfrm>
        </p:spPr>
        <p:txBody>
          <a:bodyPr>
            <a:no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Content Placeholder 4"/>
          <p:cNvSpPr>
            <a:spLocks noGrp="1"/>
          </p:cNvSpPr>
          <p:nvPr>
            <p:ph sz="quarter" idx="10"/>
          </p:nvPr>
        </p:nvSpPr>
        <p:spPr/>
        <p:txBody>
          <a:bodyPr>
            <a:no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Section Break Slide 3">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bwMode="ltGray">
          <a:xfrm>
            <a:off x="300597" y="525600"/>
            <a:ext cx="4860000" cy="2357454"/>
          </a:xfrm>
          <a:prstGeom prst="rect">
            <a:avLst/>
          </a:prstGeom>
        </p:spPr>
        <p:txBody>
          <a:bodyPr/>
          <a:lstStyle>
            <a:lvl1pPr algn="l">
              <a:lnSpc>
                <a:spcPts val="3240"/>
              </a:lnSpc>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8" name="Content Placeholder 7"/>
          <p:cNvSpPr>
            <a:spLocks noGrp="1"/>
          </p:cNvSpPr>
          <p:nvPr>
            <p:ph sz="quarter" idx="13"/>
          </p:nvPr>
        </p:nvSpPr>
        <p:spPr>
          <a:xfrm>
            <a:off x="4607859" y="1274400"/>
            <a:ext cx="4176000" cy="4885765"/>
          </a:xfrm>
          <a:prstGeom prst="rect">
            <a:avLst/>
          </a:prstGeom>
        </p:spPr>
        <p:txBody>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9"/>
          <p:cNvSpPr>
            <a:spLocks noGrp="1"/>
          </p:cNvSpPr>
          <p:nvPr>
            <p:ph sz="quarter" idx="14"/>
          </p:nvPr>
        </p:nvSpPr>
        <p:spPr>
          <a:xfrm>
            <a:off x="259200" y="1274400"/>
            <a:ext cx="4177552" cy="4885391"/>
          </a:xfrm>
          <a:prstGeom prst="rect">
            <a:avLst/>
          </a:prstGeom>
        </p:spPr>
        <p:txBody>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5"/>
          <p:cNvSpPr>
            <a:spLocks noGrp="1"/>
          </p:cNvSpPr>
          <p:nvPr>
            <p:ph type="ftr" sz="quarter" idx="15"/>
          </p:nvPr>
        </p:nvSpPr>
        <p:spPr>
          <a:ln/>
        </p:spPr>
        <p:txBody>
          <a:bodyPr/>
          <a:lstStyle>
            <a:lvl1pPr>
              <a:defRPr/>
            </a:lvl1pPr>
          </a:lstStyle>
          <a:p>
            <a:pPr>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6" name="Slide Number Placeholder 6"/>
          <p:cNvSpPr>
            <a:spLocks noGrp="1"/>
          </p:cNvSpPr>
          <p:nvPr>
            <p:ph type="sldNum" sz="quarter" idx="16"/>
          </p:nvPr>
        </p:nvSpPr>
        <p:spPr>
          <a:ln/>
        </p:spPr>
        <p:txBody>
          <a:bodyPr/>
          <a:lstStyle>
            <a:lvl1pPr>
              <a:defRPr/>
            </a:lvl1pPr>
          </a:lstStyle>
          <a:p>
            <a:pPr>
              <a:defRPr/>
            </a:pPr>
            <a:fld id="{FD10DA0D-6AD3-41A9-910E-71B988FEC2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3">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hasCustomPrompt="1"/>
          </p:nvPr>
        </p:nvSpPr>
        <p:spPr bwMode="gray">
          <a:xfrm>
            <a:off x="323528" y="1066800"/>
            <a:ext cx="5239072" cy="23168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Title style in Arial Bold, sentence case 30pt, line spacing is set to multiple at 1.08</a:t>
            </a:r>
            <a:endParaRPr lang="en-GB" dirty="0"/>
          </a:p>
        </p:txBody>
      </p:sp>
      <p:sp>
        <p:nvSpPr>
          <p:cNvPr id="12" name="Text Placeholder 11"/>
          <p:cNvSpPr>
            <a:spLocks noGrp="1"/>
          </p:cNvSpPr>
          <p:nvPr>
            <p:ph type="body" sz="quarter" idx="10" hasCustomPrompt="1"/>
          </p:nvPr>
        </p:nvSpPr>
        <p:spPr bwMode="gray">
          <a:xfrm>
            <a:off x="323528" y="3459832"/>
            <a:ext cx="4705672" cy="2864768"/>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This placeholder text is intended to show the correct position and size of the real text used in this location. Ensure that you have the correct size, color and location.</a:t>
            </a:r>
          </a:p>
        </p:txBody>
      </p:sp>
      <p:pic>
        <p:nvPicPr>
          <p:cNvPr id="5"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vl1pPr>
          </a:lstStyle>
          <a:p>
            <a:r>
              <a:rPr lang="en-US" dirty="0" smtClean="0"/>
              <a:t>Click to edit Master title style</a:t>
            </a:r>
            <a:endParaRPr lang="en-US" dirty="0"/>
          </a:p>
        </p:txBody>
      </p:sp>
      <p:sp>
        <p:nvSpPr>
          <p:cNvPr id="8" name="Content Placeholder 7"/>
          <p:cNvSpPr>
            <a:spLocks noGrp="1"/>
          </p:cNvSpPr>
          <p:nvPr>
            <p:ph sz="quarter" idx="16"/>
          </p:nvPr>
        </p:nvSpPr>
        <p:spPr>
          <a:xfrm>
            <a:off x="259200" y="1274400"/>
            <a:ext cx="8568000" cy="4860000"/>
          </a:xfrm>
          <a:prstGeom prst="rect">
            <a:avLst/>
          </a:prstGeom>
        </p:spPr>
        <p:txBody>
          <a:bodyPr>
            <a:noAutofit/>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Footer Placeholder 5"/>
          <p:cNvSpPr>
            <a:spLocks noGrp="1"/>
          </p:cNvSpPr>
          <p:nvPr>
            <p:ph type="ftr" sz="quarter" idx="17"/>
          </p:nvPr>
        </p:nvSpPr>
        <p:spPr>
          <a:xfrm>
            <a:off x="111747" y="6492457"/>
            <a:ext cx="5662612" cy="279400"/>
          </a:xfrm>
          <a:ln/>
        </p:spPr>
        <p:txBody>
          <a:bodyPr/>
          <a:lstStyle>
            <a:lvl1pPr>
              <a:defRPr/>
            </a:lvl1pPr>
          </a:lstStyle>
          <a:p>
            <a:pPr>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5" name="Slide Number Placeholder 6"/>
          <p:cNvSpPr>
            <a:spLocks noGrp="1"/>
          </p:cNvSpPr>
          <p:nvPr>
            <p:ph type="sldNum" sz="quarter" idx="18"/>
          </p:nvPr>
        </p:nvSpPr>
        <p:spPr>
          <a:ln/>
        </p:spPr>
        <p:txBody>
          <a:bodyPr/>
          <a:lstStyle>
            <a:lvl1pPr>
              <a:defRPr/>
            </a:lvl1pPr>
          </a:lstStyle>
          <a:p>
            <a:pPr>
              <a:defRPr/>
            </a:pPr>
            <a:fld id="{E39AA0A6-5D9C-49E8-9345-B2398BAD6035}"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ltGray"/>
        <p:txBody>
          <a:bodyPr/>
          <a:lstStyle>
            <a:lvl1pPr>
              <a:defRPr>
                <a:solidFill>
                  <a:schemeClr val="bg1"/>
                </a:solidFill>
              </a:defRPr>
            </a:lvl1pPr>
          </a:lstStyle>
          <a:p>
            <a:r>
              <a:rPr lang="en-US" dirty="0" smtClean="0"/>
              <a:t>Click to edit Master title style</a:t>
            </a:r>
            <a:endParaRPr lang="en-CA" dirty="0"/>
          </a:p>
        </p:txBody>
      </p:sp>
      <p:sp>
        <p:nvSpPr>
          <p:cNvPr id="10" name="Content Placeholder 9"/>
          <p:cNvSpPr>
            <a:spLocks noGrp="1"/>
          </p:cNvSpPr>
          <p:nvPr>
            <p:ph sz="quarter" idx="14"/>
          </p:nvPr>
        </p:nvSpPr>
        <p:spPr>
          <a:xfrm>
            <a:off x="259200" y="2003184"/>
            <a:ext cx="4177552" cy="4176000"/>
          </a:xfrm>
          <a:prstGeom prst="rect">
            <a:avLst/>
          </a:prstGeom>
          <a:solidFill>
            <a:schemeClr val="accent5">
              <a:lumMod val="20000"/>
              <a:lumOff val="80000"/>
            </a:schemeClr>
          </a:solidFill>
        </p:spPr>
        <p:txBody>
          <a:bodyPr>
            <a:noAutofit/>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Text Placeholder 10"/>
          <p:cNvSpPr>
            <a:spLocks noGrp="1"/>
          </p:cNvSpPr>
          <p:nvPr>
            <p:ph type="body" sz="quarter" idx="15"/>
          </p:nvPr>
        </p:nvSpPr>
        <p:spPr>
          <a:xfrm>
            <a:off x="259200" y="1274400"/>
            <a:ext cx="4176000" cy="720000"/>
          </a:xfrm>
          <a:prstGeom prst="rect">
            <a:avLst/>
          </a:prstGeom>
          <a:solidFill>
            <a:schemeClr val="accent1">
              <a:lumMod val="20000"/>
              <a:lumOff val="80000"/>
            </a:schemeClr>
          </a:solidFill>
        </p:spPr>
        <p:txBody>
          <a:bodyPr anchor="ctr"/>
          <a:lstStyle>
            <a:lvl1pPr algn="ctr">
              <a:buNone/>
              <a:defRPr sz="2000" b="1"/>
            </a:lvl1pPr>
            <a:lvl2pPr algn="ctr">
              <a:buNone/>
              <a:defRPr/>
            </a:lvl2pPr>
            <a:lvl3pPr algn="ctr">
              <a:buNone/>
              <a:defRPr/>
            </a:lvl3pPr>
            <a:lvl4pPr algn="ctr">
              <a:buNone/>
              <a:defRPr/>
            </a:lvl4pPr>
            <a:lvl5pPr algn="ctr">
              <a:buNone/>
              <a:defRPr/>
            </a:lvl5pPr>
          </a:lstStyle>
          <a:p>
            <a:pPr lvl="0"/>
            <a:r>
              <a:rPr lang="en-US" dirty="0" smtClean="0"/>
              <a:t>Click to edit Master text styles</a:t>
            </a:r>
            <a:endParaRPr lang="en-CA" dirty="0"/>
          </a:p>
        </p:txBody>
      </p:sp>
      <p:sp>
        <p:nvSpPr>
          <p:cNvPr id="12" name="Content Placeholder 9"/>
          <p:cNvSpPr>
            <a:spLocks noGrp="1"/>
          </p:cNvSpPr>
          <p:nvPr>
            <p:ph sz="quarter" idx="16"/>
          </p:nvPr>
        </p:nvSpPr>
        <p:spPr>
          <a:xfrm>
            <a:off x="4598895" y="1995186"/>
            <a:ext cx="4177552" cy="4176000"/>
          </a:xfrm>
          <a:prstGeom prst="rect">
            <a:avLst/>
          </a:prstGeom>
          <a:solidFill>
            <a:schemeClr val="accent5">
              <a:lumMod val="20000"/>
              <a:lumOff val="80000"/>
            </a:schemeClr>
          </a:solidFill>
        </p:spPr>
        <p:txBody>
          <a:bodyPr>
            <a:noAutofit/>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3" name="Text Placeholder 10"/>
          <p:cNvSpPr>
            <a:spLocks noGrp="1"/>
          </p:cNvSpPr>
          <p:nvPr>
            <p:ph type="body" sz="quarter" idx="17"/>
          </p:nvPr>
        </p:nvSpPr>
        <p:spPr>
          <a:xfrm>
            <a:off x="4577977" y="1260000"/>
            <a:ext cx="4176000" cy="720000"/>
          </a:xfrm>
          <a:prstGeom prst="rect">
            <a:avLst/>
          </a:prstGeom>
          <a:solidFill>
            <a:schemeClr val="accent1">
              <a:lumMod val="20000"/>
              <a:lumOff val="80000"/>
            </a:schemeClr>
          </a:solidFill>
        </p:spPr>
        <p:txBody>
          <a:bodyPr anchor="ctr"/>
          <a:lstStyle>
            <a:lvl1pPr algn="ctr">
              <a:buNone/>
              <a:defRPr sz="2000" b="1"/>
            </a:lvl1pPr>
            <a:lvl2pPr algn="ctr">
              <a:buNone/>
              <a:defRPr/>
            </a:lvl2pPr>
            <a:lvl3pPr algn="ctr">
              <a:buNone/>
              <a:defRPr/>
            </a:lvl3pPr>
            <a:lvl4pPr algn="ctr">
              <a:buNone/>
              <a:defRPr/>
            </a:lvl4pPr>
            <a:lvl5pPr algn="ctr">
              <a:buNone/>
              <a:defRPr/>
            </a:lvl5pPr>
          </a:lstStyle>
          <a:p>
            <a:pPr lvl="0"/>
            <a:r>
              <a:rPr lang="en-US" dirty="0" smtClean="0"/>
              <a:t>Click to edit Master text styles</a:t>
            </a:r>
            <a:endParaRPr lang="en-CA" dirty="0"/>
          </a:p>
        </p:txBody>
      </p:sp>
      <p:sp>
        <p:nvSpPr>
          <p:cNvPr id="7" name="Footer Placeholder 5"/>
          <p:cNvSpPr>
            <a:spLocks noGrp="1"/>
          </p:cNvSpPr>
          <p:nvPr>
            <p:ph type="ftr" sz="quarter" idx="18"/>
          </p:nvPr>
        </p:nvSpPr>
        <p:spPr>
          <a:ln/>
        </p:spPr>
        <p:txBody>
          <a:bodyPr/>
          <a:lstStyle>
            <a:lvl1pPr>
              <a:defRPr/>
            </a:lvl1pPr>
          </a:lstStyle>
          <a:p>
            <a:pPr>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8" name="Slide Number Placeholder 6"/>
          <p:cNvSpPr>
            <a:spLocks noGrp="1"/>
          </p:cNvSpPr>
          <p:nvPr>
            <p:ph type="sldNum" sz="quarter" idx="19"/>
          </p:nvPr>
        </p:nvSpPr>
        <p:spPr>
          <a:ln/>
        </p:spPr>
        <p:txBody>
          <a:bodyPr/>
          <a:lstStyle>
            <a:lvl1pPr>
              <a:defRPr/>
            </a:lvl1pPr>
          </a:lstStyle>
          <a:p>
            <a:pPr>
              <a:defRPr/>
            </a:pPr>
            <a:fld id="{5AB302E3-84A6-4C6B-8336-3CFCB15CD38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CA" dirty="0"/>
          </a:p>
        </p:txBody>
      </p:sp>
      <p:sp>
        <p:nvSpPr>
          <p:cNvPr id="3" name="Footer Placeholder 5"/>
          <p:cNvSpPr>
            <a:spLocks noGrp="1"/>
          </p:cNvSpPr>
          <p:nvPr>
            <p:ph type="ftr" sz="quarter" idx="10"/>
          </p:nvPr>
        </p:nvSpPr>
        <p:spPr>
          <a:ln/>
        </p:spPr>
        <p:txBody>
          <a:bodyPr/>
          <a:lstStyle>
            <a:lvl1pPr>
              <a:defRPr/>
            </a:lvl1pPr>
          </a:lstStyle>
          <a:p>
            <a:pPr>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4" name="Slide Number Placeholder 6"/>
          <p:cNvSpPr>
            <a:spLocks noGrp="1"/>
          </p:cNvSpPr>
          <p:nvPr>
            <p:ph type="sldNum" sz="quarter" idx="11"/>
          </p:nvPr>
        </p:nvSpPr>
        <p:spPr>
          <a:ln/>
        </p:spPr>
        <p:txBody>
          <a:bodyPr/>
          <a:lstStyle>
            <a:lvl1pPr>
              <a:defRPr/>
            </a:lvl1pPr>
          </a:lstStyle>
          <a:p>
            <a:pPr>
              <a:defRPr/>
            </a:pPr>
            <a:fld id="{F94CFB43-04D4-4721-947C-3070A6EE424C}"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Section Break Slide 3">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bwMode="ltGray">
          <a:xfrm>
            <a:off x="300597" y="525600"/>
            <a:ext cx="4860000" cy="2357454"/>
          </a:xfrm>
          <a:prstGeom prst="rect">
            <a:avLst/>
          </a:prstGeom>
        </p:spPr>
        <p:txBody>
          <a:bodyPr/>
          <a:lstStyle>
            <a:lvl1pPr algn="l">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6" name="Slide Number Placeholder 6"/>
          <p:cNvSpPr>
            <a:spLocks noGrp="1"/>
          </p:cNvSpPr>
          <p:nvPr>
            <p:ph type="sldNum" sz="quarter" idx="16"/>
          </p:nvPr>
        </p:nvSpPr>
        <p:spPr>
          <a:xfrm>
            <a:off x="8297863" y="6386513"/>
            <a:ext cx="658812" cy="279400"/>
          </a:xfrm>
          <a:prstGeom prst="rect">
            <a:avLst/>
          </a:prstGeom>
          <a:ln/>
        </p:spPr>
        <p:txBody>
          <a:bodyPr/>
          <a:lstStyle>
            <a:lvl1pPr algn="r">
              <a:defRPr sz="900">
                <a:solidFill>
                  <a:schemeClr val="accent1"/>
                </a:solidFill>
              </a:defRPr>
            </a:lvl1pPr>
          </a:lstStyle>
          <a:p>
            <a:pPr>
              <a:defRPr/>
            </a:pPr>
            <a:fld id="{FD10DA0D-6AD3-41A9-910E-71B988FEC22B}" type="slidenum">
              <a:rPr lang="en-US" smtClean="0">
                <a:solidFill>
                  <a:srgbClr val="00338D"/>
                </a:solidFill>
              </a:rPr>
              <a:pPr>
                <a:defRPr/>
              </a:pPr>
              <a:t>‹#›</a:t>
            </a:fld>
            <a:endParaRPr lang="en-US" dirty="0">
              <a:solidFill>
                <a:srgbClr val="00338D"/>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3" name="Picture 6" descr="Contents_trans.png"/>
          <p:cNvPicPr>
            <a:picLocks noChangeAspect="1"/>
          </p:cNvPicPr>
          <p:nvPr userDrawn="1"/>
        </p:nvPicPr>
        <p:blipFill>
          <a:blip r:embed="rId2" cstate="print"/>
          <a:srcRect/>
          <a:stretch>
            <a:fillRect/>
          </a:stretch>
        </p:blipFill>
        <p:spPr bwMode="auto">
          <a:xfrm>
            <a:off x="0" y="0"/>
            <a:ext cx="4959350" cy="3218213"/>
          </a:xfrm>
          <a:prstGeom prst="rect">
            <a:avLst/>
          </a:prstGeom>
          <a:noFill/>
          <a:ln w="9525">
            <a:noFill/>
            <a:miter lim="800000"/>
            <a:headEnd/>
            <a:tailEnd/>
          </a:ln>
        </p:spPr>
      </p:pic>
      <p:sp>
        <p:nvSpPr>
          <p:cNvPr id="4" name="TextBox 3"/>
          <p:cNvSpPr txBox="1"/>
          <p:nvPr userDrawn="1"/>
        </p:nvSpPr>
        <p:spPr>
          <a:xfrm>
            <a:off x="391886" y="451262"/>
            <a:ext cx="4702628"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FFFFFF"/>
                </a:solidFill>
              </a:rPr>
              <a:t>Learning Journal</a:t>
            </a:r>
            <a:endParaRPr lang="en-US" sz="2800" b="1"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hasCustomPrompt="1"/>
          </p:nvPr>
        </p:nvSpPr>
        <p:spPr bwMode="gray">
          <a:xfrm>
            <a:off x="323528" y="381000"/>
            <a:ext cx="5543872" cy="5642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Agenda</a:t>
            </a:r>
            <a:endParaRPr lang="en-GB" dirty="0"/>
          </a:p>
        </p:txBody>
      </p:sp>
      <p:sp>
        <p:nvSpPr>
          <p:cNvPr id="12" name="Text Placeholder 11"/>
          <p:cNvSpPr>
            <a:spLocks noGrp="1"/>
          </p:cNvSpPr>
          <p:nvPr>
            <p:ph type="body" sz="quarter" idx="10" hasCustomPrompt="1"/>
          </p:nvPr>
        </p:nvSpPr>
        <p:spPr bwMode="gray">
          <a:xfrm>
            <a:off x="323528" y="1021432"/>
            <a:ext cx="4705672" cy="5226968"/>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marL="273050" indent="-273050" algn="l" defTabSz="914400" rtl="0" eaLnBrk="1" latinLnBrk="0" hangingPunct="1">
              <a:lnSpc>
                <a:spcPct val="100000"/>
              </a:lnSpc>
              <a:spcBef>
                <a:spcPts val="1200"/>
              </a:spcBef>
              <a:buClr>
                <a:schemeClr val="bg1"/>
              </a:buClr>
              <a:buFont typeface="Arial" pitchFamily="34" charset="0"/>
              <a:buChar char="■"/>
              <a:defRPr lang="en-US" sz="2000" b="0" kern="1200" baseline="0" noProof="0" dirty="0" smtClean="0">
                <a:solidFill>
                  <a:schemeClr val="bg1"/>
                </a:solidFill>
                <a:latin typeface="Arial"/>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Agenda 1</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Agenda 2</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Agenda 3</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Agenda 4</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Agenda 5</a:t>
            </a:r>
          </a:p>
        </p:txBody>
      </p:sp>
      <p:pic>
        <p:nvPicPr>
          <p:cNvPr id="5"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sp>
        <p:nvSpPr>
          <p:cNvPr id="15" name="Title 14"/>
          <p:cNvSpPr>
            <a:spLocks noGrp="1"/>
          </p:cNvSpPr>
          <p:nvPr>
            <p:ph type="title" hasCustomPrompt="1"/>
          </p:nvPr>
        </p:nvSpPr>
        <p:spPr bwMode="gray"/>
        <p:txBody>
          <a:bodyPr/>
          <a:lstStyle>
            <a:lvl1pPr>
              <a:defRPr/>
            </a:lvl1pPr>
          </a:lstStyle>
          <a:p>
            <a:pPr lvl="0"/>
            <a:r>
              <a:rPr lang="en-US" dirty="0" smtClean="0"/>
              <a:t>Some housekeeping items to go through…</a:t>
            </a:r>
            <a:endParaRPr lang="en-GB" dirty="0"/>
          </a:p>
        </p:txBody>
      </p:sp>
      <p:sp>
        <p:nvSpPr>
          <p:cNvPr id="4" name="Slide Number Placeholder 3"/>
          <p:cNvSpPr>
            <a:spLocks noGrp="1"/>
          </p:cNvSpPr>
          <p:nvPr>
            <p:ph type="sldNum" sz="quarter" idx="11"/>
          </p:nvPr>
        </p:nvSpPr>
        <p:spPr/>
        <p:txBody>
          <a:bodyPr/>
          <a:lstStyle/>
          <a:p>
            <a:fld id="{5476B369-913A-4901-82AF-CE742431369E}" type="slidenum">
              <a:rPr lang="en-US" smtClean="0"/>
              <a:pPr/>
              <a:t>‹#›</a:t>
            </a:fld>
            <a:endParaRPr lang="en-US" dirty="0"/>
          </a:p>
        </p:txBody>
      </p:sp>
      <p:sp>
        <p:nvSpPr>
          <p:cNvPr id="5" name="Footer Placeholder 4"/>
          <p:cNvSpPr>
            <a:spLocks noGrp="1"/>
          </p:cNvSpPr>
          <p:nvPr>
            <p:ph type="ftr" sz="quarter" idx="12"/>
          </p:nvPr>
        </p:nvSpPr>
        <p:spPr/>
        <p:txBody>
          <a:body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sp>
        <p:nvSpPr>
          <p:cNvPr id="9" name="SmartArt Placeholder 6"/>
          <p:cNvSpPr>
            <a:spLocks noGrp="1"/>
          </p:cNvSpPr>
          <p:nvPr>
            <p:ph type="dgm" sz="quarter" idx="14"/>
          </p:nvPr>
        </p:nvSpPr>
        <p:spPr>
          <a:xfrm>
            <a:off x="381000" y="1066800"/>
            <a:ext cx="8382000" cy="5073316"/>
          </a:xfrm>
        </p:spPr>
        <p:txBody>
          <a:bodyPr/>
          <a:lstStyle/>
          <a:p>
            <a:r>
              <a:rPr lang="en-US" smtClean="0"/>
              <a:t>Click icon to add SmartArt graphic</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rse Objectives">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hasCustomPrompt="1"/>
          </p:nvPr>
        </p:nvSpPr>
        <p:spPr bwMode="gray">
          <a:xfrm>
            <a:off x="323527" y="381000"/>
            <a:ext cx="5542787" cy="5642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Course Objectives</a:t>
            </a:r>
            <a:endParaRPr lang="en-GB" dirty="0"/>
          </a:p>
        </p:txBody>
      </p:sp>
      <p:sp>
        <p:nvSpPr>
          <p:cNvPr id="12" name="Text Placeholder 11"/>
          <p:cNvSpPr>
            <a:spLocks noGrp="1"/>
          </p:cNvSpPr>
          <p:nvPr>
            <p:ph type="body" sz="quarter" idx="10" hasCustomPrompt="1"/>
          </p:nvPr>
        </p:nvSpPr>
        <p:spPr bwMode="gray">
          <a:xfrm>
            <a:off x="323528" y="1676400"/>
            <a:ext cx="4705672" cy="4572000"/>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marL="273050" indent="-273050" algn="l" defTabSz="914400" rtl="0" eaLnBrk="1" latinLnBrk="0" hangingPunct="1">
              <a:lnSpc>
                <a:spcPct val="100000"/>
              </a:lnSpc>
              <a:spcBef>
                <a:spcPts val="1200"/>
              </a:spcBef>
              <a:buClr>
                <a:schemeClr val="bg1"/>
              </a:buClr>
              <a:buFont typeface="Wingdings" pitchFamily="2" charset="2"/>
              <a:buChar char="q"/>
              <a:defRPr lang="en-US" sz="2000" b="0" kern="1200" baseline="0" noProof="0" dirty="0" smtClean="0">
                <a:solidFill>
                  <a:schemeClr val="bg1"/>
                </a:solidFill>
                <a:latin typeface="Arial"/>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Objective 1</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Objective 2</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Objective 3</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Objective 4</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Objective 5</a:t>
            </a:r>
          </a:p>
        </p:txBody>
      </p:sp>
      <p:sp>
        <p:nvSpPr>
          <p:cNvPr id="11" name="Text Placeholder 10"/>
          <p:cNvSpPr>
            <a:spLocks noGrp="1"/>
          </p:cNvSpPr>
          <p:nvPr>
            <p:ph type="body" sz="quarter" idx="11" hasCustomPrompt="1"/>
          </p:nvPr>
        </p:nvSpPr>
        <p:spPr>
          <a:xfrm>
            <a:off x="304800" y="990600"/>
            <a:ext cx="5562600" cy="609600"/>
          </a:xfrm>
        </p:spPr>
        <p:txBody>
          <a:bodyPr/>
          <a:lstStyle>
            <a:lvl1pPr>
              <a:defRPr b="0">
                <a:solidFill>
                  <a:schemeClr val="bg1"/>
                </a:solidFill>
              </a:defRPr>
            </a:lvl1pPr>
          </a:lstStyle>
          <a:p>
            <a:pPr lvl="0"/>
            <a:r>
              <a:rPr lang="en-US" dirty="0" smtClean="0"/>
              <a:t>By completing this course, you will be able to:</a:t>
            </a:r>
            <a:endParaRPr lang="en-US" dirty="0"/>
          </a:p>
        </p:txBody>
      </p:sp>
      <p:pic>
        <p:nvPicPr>
          <p:cNvPr id="6"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hasCustomPrompt="1"/>
          </p:nvPr>
        </p:nvSpPr>
        <p:spPr bwMode="gray">
          <a:xfrm>
            <a:off x="323528" y="381000"/>
            <a:ext cx="5543872" cy="564232"/>
          </a:xfrm>
          <a:noFill/>
          <a:ln w="9525">
            <a:noFill/>
            <a:miter lim="800000"/>
            <a:headEnd/>
            <a:tailEnd/>
          </a:ln>
        </p:spPr>
        <p:txBody>
          <a:bodyPr vert="horz" wrap="square" lIns="0" tIns="0" rIns="0" bIns="0" numCol="1" anchor="t" anchorCtr="0" compatLnSpc="1">
            <a:prstTxWarp prst="textNoShape">
              <a:avLst/>
            </a:prstTxWarp>
            <a:noAutofit/>
          </a:bodyPr>
          <a:lstStyle>
            <a:lvl1pPr algn="l" defTabSz="914400" rtl="0" eaLnBrk="1" fontAlgn="base" latinLnBrk="0" hangingPunct="1">
              <a:spcBef>
                <a:spcPct val="40000"/>
              </a:spcBef>
              <a:spcAft>
                <a:spcPct val="0"/>
              </a:spcAft>
              <a:buNone/>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Summary</a:t>
            </a:r>
            <a:endParaRPr lang="en-GB" dirty="0"/>
          </a:p>
        </p:txBody>
      </p:sp>
      <p:sp>
        <p:nvSpPr>
          <p:cNvPr id="12" name="Text Placeholder 11"/>
          <p:cNvSpPr>
            <a:spLocks noGrp="1"/>
          </p:cNvSpPr>
          <p:nvPr>
            <p:ph type="body" sz="quarter" idx="10" hasCustomPrompt="1"/>
          </p:nvPr>
        </p:nvSpPr>
        <p:spPr bwMode="gray">
          <a:xfrm>
            <a:off x="323528" y="1021432"/>
            <a:ext cx="4705672" cy="5226968"/>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marL="273050" indent="-273050" algn="l" defTabSz="914400" rtl="0" eaLnBrk="1" latinLnBrk="0" hangingPunct="1">
              <a:lnSpc>
                <a:spcPct val="100000"/>
              </a:lnSpc>
              <a:spcBef>
                <a:spcPts val="1200"/>
              </a:spcBef>
              <a:buClr>
                <a:schemeClr val="bg1"/>
              </a:buClr>
              <a:buFont typeface="Wingdings" pitchFamily="2" charset="2"/>
              <a:buChar char="q"/>
              <a:defRPr lang="en-US" sz="2000" b="0" kern="1200" baseline="0" noProof="0" dirty="0" smtClean="0">
                <a:solidFill>
                  <a:schemeClr val="bg1"/>
                </a:solidFill>
                <a:latin typeface="Arial"/>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Summary 1</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Summary 2</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Summary 3</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Summary 4</a:t>
            </a:r>
          </a:p>
          <a:p>
            <a:pPr marL="273050" lvl="2" indent="-273050" algn="l" defTabSz="914400" rtl="0" eaLnBrk="1" latinLnBrk="0" hangingPunct="1">
              <a:lnSpc>
                <a:spcPct val="100000"/>
              </a:lnSpc>
              <a:spcBef>
                <a:spcPts val="1200"/>
              </a:spcBef>
              <a:buClr>
                <a:schemeClr val="bg1"/>
              </a:buClr>
              <a:buFont typeface="Arial" pitchFamily="34" charset="0"/>
              <a:buChar char="■"/>
            </a:pPr>
            <a:r>
              <a:rPr lang="en-US" dirty="0" smtClean="0"/>
              <a:t>Summary 5</a:t>
            </a:r>
          </a:p>
        </p:txBody>
      </p:sp>
      <p:pic>
        <p:nvPicPr>
          <p:cNvPr id="5" name="Picture 4" descr="Logo-blue"/>
          <p:cNvPicPr>
            <a:picLocks noChangeAspect="1" noChangeArrowheads="1"/>
          </p:cNvPicPr>
          <p:nvPr userDrawn="1"/>
        </p:nvPicPr>
        <p:blipFill>
          <a:blip r:embed="rId2" cstate="screen"/>
          <a:srcRect/>
          <a:stretch>
            <a:fillRect/>
          </a:stretch>
        </p:blipFill>
        <p:spPr bwMode="auto">
          <a:xfrm>
            <a:off x="7893050" y="5602288"/>
            <a:ext cx="1250950" cy="12557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48"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65" r:id="rId2"/>
    <p:sldLayoutId id="2147483849" r:id="rId3"/>
    <p:sldLayoutId id="2147483850" r:id="rId4"/>
    <p:sldLayoutId id="2147483858" r:id="rId5"/>
    <p:sldLayoutId id="2147483862" r:id="rId6"/>
    <p:sldLayoutId id="2147483868" r:id="rId7"/>
    <p:sldLayoutId id="2147483780" r:id="rId8"/>
    <p:sldLayoutId id="2147483863" r:id="rId9"/>
    <p:sldLayoutId id="2147483859" r:id="rId10"/>
    <p:sldLayoutId id="2147483860" r:id="rId11"/>
    <p:sldLayoutId id="2147483846" r:id="rId12"/>
    <p:sldLayoutId id="2147483777" r:id="rId13"/>
    <p:sldLayoutId id="2147483834" r:id="rId14"/>
    <p:sldLayoutId id="2147483837" r:id="rId15"/>
    <p:sldLayoutId id="2147483776" r:id="rId16"/>
    <p:sldLayoutId id="2147483861" r:id="rId17"/>
    <p:sldLayoutId id="2147483789" r:id="rId18"/>
    <p:sldLayoutId id="2147483866" r:id="rId19"/>
    <p:sldLayoutId id="2147483839" r:id="rId20"/>
    <p:sldLayoutId id="2147483867" r:id="rId21"/>
    <p:sldLayoutId id="2147483838" r:id="rId22"/>
    <p:sldLayoutId id="2147483835" r:id="rId23"/>
    <p:sldLayoutId id="2147483836" r:id="rId24"/>
    <p:sldLayoutId id="2147483842" r:id="rId25"/>
    <p:sldLayoutId id="2147483790" r:id="rId26"/>
    <p:sldLayoutId id="2147483840" r:id="rId27"/>
    <p:sldLayoutId id="2147483843" r:id="rId28"/>
    <p:sldLayoutId id="2147483791" r:id="rId29"/>
    <p:sldLayoutId id="2147483841" r:id="rId30"/>
    <p:sldLayoutId id="2147483785" r:id="rId31"/>
    <p:sldLayoutId id="2147483792" r:id="rId32"/>
    <p:sldLayoutId id="2147483778" r:id="rId33"/>
    <p:sldLayoutId id="2147483847" r:id="rId34"/>
    <p:sldLayoutId id="2147483793" r:id="rId35"/>
    <p:sldLayoutId id="2147483794" r:id="rId36"/>
    <p:sldLayoutId id="2147483795" r:id="rId37"/>
    <p:sldLayoutId id="2147483798" r:id="rId38"/>
    <p:sldLayoutId id="2147483796" r:id="rId39"/>
    <p:sldLayoutId id="2147483797" r:id="rId40"/>
    <p:sldLayoutId id="2147483845" r:id="rId41"/>
    <p:sldLayoutId id="2147483833" r:id="rId42"/>
    <p:sldLayoutId id="2147483784" r:id="rId43"/>
    <p:sldLayoutId id="2147483848" r:id="rId44"/>
    <p:sldLayoutId id="2147483900" r:id="rId45"/>
    <p:sldLayoutId id="2147483901" r:id="rId46"/>
  </p:sldLayoutIdLst>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8"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38" y="6486107"/>
            <a:ext cx="8529637" cy="0"/>
          </a:xfrm>
          <a:prstGeom prst="line">
            <a:avLst/>
          </a:prstGeom>
          <a:noFill/>
          <a:ln w="3175">
            <a:solidFill>
              <a:srgbClr val="000000"/>
            </a:solidFill>
            <a:round/>
            <a:headEnd/>
            <a:tailEnd/>
          </a:ln>
        </p:spPr>
        <p:txBody>
          <a:bodyPr/>
          <a:lstStyle/>
          <a:p>
            <a:pPr fontAlgn="base">
              <a:spcBef>
                <a:spcPct val="0"/>
              </a:spcBef>
              <a:spcAft>
                <a:spcPct val="0"/>
              </a:spcAft>
              <a:defRPr/>
            </a:pPr>
            <a:endParaRPr lang="en-US">
              <a:solidFill>
                <a:srgbClr val="000000"/>
              </a:solidFill>
            </a:endParaRPr>
          </a:p>
        </p:txBody>
      </p:sp>
      <p:sp>
        <p:nvSpPr>
          <p:cNvPr id="9" name="Line 10"/>
          <p:cNvSpPr>
            <a:spLocks noChangeShapeType="1"/>
          </p:cNvSpPr>
          <p:nvPr/>
        </p:nvSpPr>
        <p:spPr bwMode="auto">
          <a:xfrm>
            <a:off x="201613" y="6486107"/>
            <a:ext cx="8639175" cy="0"/>
          </a:xfrm>
          <a:prstGeom prst="line">
            <a:avLst/>
          </a:prstGeom>
          <a:noFill/>
          <a:ln w="3175">
            <a:solidFill>
              <a:schemeClr val="bg2"/>
            </a:solidFill>
            <a:round/>
            <a:headEnd/>
            <a:tailEnd/>
          </a:ln>
        </p:spPr>
        <p:txBody>
          <a:bodyPr/>
          <a:lstStyle/>
          <a:p>
            <a:pPr fontAlgn="base">
              <a:spcBef>
                <a:spcPct val="0"/>
              </a:spcBef>
              <a:spcAft>
                <a:spcPct val="0"/>
              </a:spcAft>
              <a:defRPr/>
            </a:pPr>
            <a:endParaRPr lang="en-US">
              <a:solidFill>
                <a:srgbClr val="000000"/>
              </a:solidFill>
            </a:endParaRPr>
          </a:p>
        </p:txBody>
      </p:sp>
      <p:sp>
        <p:nvSpPr>
          <p:cNvPr id="1029" name="Rectangle 2"/>
          <p:cNvSpPr>
            <a:spLocks noGrp="1" noChangeArrowheads="1"/>
          </p:cNvSpPr>
          <p:nvPr>
            <p:ph type="title"/>
          </p:nvPr>
        </p:nvSpPr>
        <p:spPr bwMode="ltGray">
          <a:xfrm>
            <a:off x="203200" y="115888"/>
            <a:ext cx="694213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Footer Placeholder 5"/>
          <p:cNvSpPr>
            <a:spLocks noGrp="1"/>
          </p:cNvSpPr>
          <p:nvPr>
            <p:ph type="ftr" sz="quarter" idx="3"/>
          </p:nvPr>
        </p:nvSpPr>
        <p:spPr bwMode="auto">
          <a:xfrm>
            <a:off x="114923" y="6492457"/>
            <a:ext cx="56626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600">
                <a:solidFill>
                  <a:srgbClr val="00338D"/>
                </a:solidFill>
              </a:defRPr>
            </a:lvl1pPr>
          </a:lstStyle>
          <a:p>
            <a:pPr fontAlgn="base">
              <a:spcBef>
                <a:spcPct val="0"/>
              </a:spcBef>
              <a:spcAft>
                <a:spcPct val="0"/>
              </a:spcAft>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13" name="Slide Number Placeholder 6"/>
          <p:cNvSpPr>
            <a:spLocks noGrp="1"/>
          </p:cNvSpPr>
          <p:nvPr>
            <p:ph type="sldNum" sz="quarter" idx="4"/>
          </p:nvPr>
        </p:nvSpPr>
        <p:spPr bwMode="auto">
          <a:xfrm>
            <a:off x="8297863" y="6498807"/>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defRPr>
            </a:lvl1pPr>
          </a:lstStyle>
          <a:p>
            <a:pPr fontAlgn="base">
              <a:spcBef>
                <a:spcPct val="0"/>
              </a:spcBef>
              <a:spcAft>
                <a:spcPct val="0"/>
              </a:spcAft>
              <a:defRPr/>
            </a:pPr>
            <a:fld id="{64D54BC9-954B-4BC6-9287-C7B3A5EBC63E}" type="slidenum">
              <a:rPr lang="en-US"/>
              <a:pPr fontAlgn="base">
                <a:spcBef>
                  <a:spcPct val="0"/>
                </a:spcBef>
                <a:spcAft>
                  <a:spcPct val="0"/>
                </a:spcAft>
                <a:defRPr/>
              </a:pPr>
              <a:t>‹#›</a:t>
            </a:fld>
            <a:endParaRPr lang="en-US"/>
          </a:p>
        </p:txBody>
      </p:sp>
      <p:pic>
        <p:nvPicPr>
          <p:cNvPr id="1032" name="Picture 11" descr="secondary-logo_white"/>
          <p:cNvPicPr>
            <a:picLocks noChangeAspect="1" noChangeArrowheads="1"/>
          </p:cNvPicPr>
          <p:nvPr/>
        </p:nvPicPr>
        <p:blipFill>
          <a:blip r:embed="rId9" cstate="print"/>
          <a:srcRect/>
          <a:stretch>
            <a:fillRect/>
          </a:stretch>
        </p:blipFill>
        <p:spPr bwMode="auto">
          <a:xfrm>
            <a:off x="7240588" y="28575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Lst>
  <p:hf sldNum="0" hdr="0" dt="0"/>
  <p:txStyles>
    <p:titleStyle>
      <a:lvl1pPr algn="l" rtl="0" eaLnBrk="0" fontAlgn="base" hangingPunct="0">
        <a:spcBef>
          <a:spcPct val="0"/>
        </a:spcBef>
        <a:spcAft>
          <a:spcPct val="0"/>
        </a:spcAft>
        <a:defRPr sz="2800" b="1" i="0" u="none" kern="1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ts val="600"/>
        </a:spcAft>
        <a:buClr>
          <a:schemeClr val="accent1"/>
        </a:buClr>
        <a:buFont typeface="Wingdings" pitchFamily="2" charset="2"/>
        <a:buChar char="§"/>
        <a:defRPr sz="2400">
          <a:solidFill>
            <a:schemeClr val="tx1"/>
          </a:solidFill>
          <a:latin typeface="+mn-lt"/>
          <a:ea typeface="+mn-ea"/>
          <a:cs typeface="+mn-cs"/>
        </a:defRPr>
      </a:lvl1pPr>
      <a:lvl2pPr marL="627063" indent="-269875" algn="l" rtl="0" eaLnBrk="0" fontAlgn="base" hangingPunct="0">
        <a:spcBef>
          <a:spcPct val="0"/>
        </a:spcBef>
        <a:spcAft>
          <a:spcPts val="600"/>
        </a:spcAft>
        <a:buClr>
          <a:schemeClr val="accent1"/>
        </a:buClr>
        <a:buChar char="–"/>
        <a:defRPr sz="2000">
          <a:solidFill>
            <a:schemeClr val="tx1"/>
          </a:solidFill>
          <a:latin typeface="+mn-lt"/>
          <a:cs typeface="+mn-cs"/>
        </a:defRPr>
      </a:lvl2pPr>
      <a:lvl3pPr marL="896938" indent="-273050" algn="l" rtl="0" eaLnBrk="0" fontAlgn="base" hangingPunct="0">
        <a:spcBef>
          <a:spcPct val="0"/>
        </a:spcBef>
        <a:spcAft>
          <a:spcPts val="600"/>
        </a:spcAft>
        <a:buClr>
          <a:schemeClr val="accent1"/>
        </a:buClr>
        <a:buChar char="•"/>
        <a:defRPr>
          <a:solidFill>
            <a:schemeClr val="tx1"/>
          </a:solidFill>
          <a:latin typeface="+mn-lt"/>
          <a:cs typeface="+mn-cs"/>
        </a:defRPr>
      </a:lvl3pPr>
      <a:lvl4pPr marL="1165225" indent="-266700"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4pPr>
      <a:lvl5pPr marL="1435100" indent="-268288"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108000" tIns="0" rIns="10800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2" y="6377244"/>
            <a:ext cx="3744416" cy="368169"/>
          </a:xfrm>
          <a:prstGeom prst="rect">
            <a:avLst/>
          </a:prstGeom>
          <a:noFill/>
          <a:ln w="9525">
            <a:noFill/>
            <a:miter lim="800000"/>
            <a:headEnd/>
            <a:tailEnd/>
          </a:ln>
          <a:effectLst/>
        </p:spPr>
        <p:txBody>
          <a:bodyPr wrap="square" lIns="0" tIns="72000" rIns="0" bIns="0" anchor="ctr">
            <a:spAutoFit/>
          </a:bodyPr>
          <a:lstStyle/>
          <a:p>
            <a:pPr>
              <a:spcBef>
                <a:spcPct val="40000"/>
              </a:spcBef>
              <a:defRPr/>
            </a:pPr>
            <a:r>
              <a:rPr lang="en-US" sz="800" dirty="0">
                <a:solidFill>
                  <a:srgbClr val="00338D"/>
                </a:solidFill>
              </a:rPr>
              <a:t>© 2013 KPMG IFRG Limited, a UK registered company limited by guarantee.  </a:t>
            </a:r>
          </a:p>
          <a:p>
            <a:pPr>
              <a:spcBef>
                <a:spcPct val="40000"/>
              </a:spcBef>
              <a:defRPr/>
            </a:pPr>
            <a:r>
              <a:rPr lang="en-US" sz="800" dirty="0">
                <a:solidFill>
                  <a:srgbClr val="00338D"/>
                </a:solidFill>
              </a:rPr>
              <a:t>All rights reserved. Internal use only.</a:t>
            </a:r>
          </a:p>
        </p:txBody>
      </p:sp>
      <p:sp>
        <p:nvSpPr>
          <p:cNvPr id="36" name="Rectangle 35"/>
          <p:cNvSpPr/>
          <p:nvPr/>
        </p:nvSpPr>
        <p:spPr bwMode="gray">
          <a:xfrm>
            <a:off x="4643438" y="6381332"/>
            <a:ext cx="3744986" cy="360000"/>
          </a:xfrm>
          <a:prstGeom prst="rect">
            <a:avLst/>
          </a:prstGeom>
          <a:ln>
            <a:miter lim="800000"/>
            <a:headEnd/>
            <a:tailEnd/>
          </a:ln>
        </p:spPr>
        <p:txBody>
          <a:bodyPr vert="horz" wrap="square" lIns="72000" tIns="72000" rIns="0" bIns="0" numCol="1" anchor="ctr" anchorCtr="0" compatLnSpc="1">
            <a:prstTxWarp prst="textNoShape">
              <a:avLst/>
            </a:prstTxWarp>
          </a:bodyPr>
          <a:lstStyle/>
          <a:p>
            <a:pPr algn="r" fontAlgn="base">
              <a:spcBef>
                <a:spcPct val="40000"/>
              </a:spcBef>
              <a:spcAft>
                <a:spcPct val="0"/>
              </a:spcAft>
            </a:pPr>
            <a:r>
              <a:rPr lang="en-GB" sz="800" dirty="0">
                <a:solidFill>
                  <a:srgbClr val="00338D"/>
                </a:solidFill>
              </a:rPr>
              <a:t>Revenue recognition: working together</a:t>
            </a:r>
            <a:endParaRPr lang="en-GB" sz="800" dirty="0">
              <a:solidFill>
                <a:srgbClr val="00338D"/>
              </a:solidFill>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8" name="Rectangle 7"/>
          <p:cNvSpPr/>
          <p:nvPr/>
        </p:nvSpPr>
        <p:spPr bwMode="gray">
          <a:xfrm>
            <a:off x="8532440" y="6381328"/>
            <a:ext cx="360610" cy="360000"/>
          </a:xfrm>
          <a:prstGeom prst="rect">
            <a:avLst/>
          </a:prstGeom>
          <a:ln>
            <a:miter lim="800000"/>
            <a:headEnd/>
            <a:tailEnd/>
          </a:ln>
        </p:spPr>
        <p:txBody>
          <a:bodyPr vert="horz" wrap="square" lIns="72000" tIns="72000" rIns="0" bIns="0" numCol="1" anchor="ctr" anchorCtr="0" compatLnSpc="1">
            <a:prstTxWarp prst="textNoShape">
              <a:avLst/>
            </a:prstTxWarp>
          </a:bodyPr>
          <a:lstStyle/>
          <a:p>
            <a:pPr algn="r" fontAlgn="base">
              <a:spcBef>
                <a:spcPct val="40000"/>
              </a:spcBef>
              <a:spcAft>
                <a:spcPct val="0"/>
              </a:spcAft>
            </a:pPr>
            <a:fld id="{358FC8E3-FE67-4452-9F4E-9A47A20D0542}" type="slidenum">
              <a:rPr lang="en-GB" sz="800">
                <a:solidFill>
                  <a:srgbClr val="00338D"/>
                </a:solidFill>
                <a:cs typeface="Arial" charset="0"/>
              </a:rPr>
              <a:pPr algn="r" fontAlgn="base">
                <a:spcBef>
                  <a:spcPct val="40000"/>
                </a:spcBef>
                <a:spcAft>
                  <a:spcPct val="0"/>
                </a:spcAft>
              </a:pPr>
              <a:t>‹#›</a:t>
            </a:fld>
            <a:endParaRPr lang="en-GB" sz="800" dirty="0">
              <a:solidFill>
                <a:srgbClr val="00338D"/>
              </a:solidFill>
              <a:cs typeface="Arial" charset="0"/>
            </a:endParaRPr>
          </a:p>
        </p:txBody>
      </p:sp>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0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0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000"/>
        </a:spcBef>
        <a:buClr>
          <a:srgbClr val="97989A"/>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000"/>
        </a:spcBef>
        <a:buClr>
          <a:srgbClr val="97989A"/>
        </a:buClr>
        <a:buFont typeface="Arial" pitchFamily="34" charset="0"/>
        <a:buChar char="–"/>
        <a:tabLst/>
        <a:defRPr lang="en-US" sz="20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000"/>
        </a:spcBef>
        <a:buClr>
          <a:srgbClr val="97989A"/>
        </a:buClr>
        <a:buFont typeface="Arial" pitchFamily="34" charset="0"/>
        <a:buChar char="■"/>
        <a:tabLst/>
        <a:defRPr lang="en-GB" sz="20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0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000"/>
        </a:spcBef>
        <a:buClr>
          <a:srgbClr val="97989A"/>
        </a:buClr>
        <a:buFont typeface="Arial" pitchFamily="34" charset="0"/>
        <a:buChar char="■"/>
        <a:defRPr lang="en-GB" sz="20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000"/>
        </a:spcBef>
        <a:buClr>
          <a:srgbClr val="97989A"/>
        </a:buClr>
        <a:buFont typeface="Arial" pitchFamily="34" charset="0"/>
        <a:buChar char="–"/>
        <a:defRPr lang="en-GB" sz="20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0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solidFill>
                <a:srgbClr val="000000"/>
              </a:solidFill>
            </a:endParaRPr>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2"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108000" tIns="0" rIns="10800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22" name="Freeform 20"/>
          <p:cNvSpPr>
            <a:spLocks noChangeAspect="1"/>
          </p:cNvSpPr>
          <p:nvPr userDrawn="1"/>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userDrawn="1"/>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pic>
        <p:nvPicPr>
          <p:cNvPr id="6" name="Picture 11" descr="secondary-logo_white"/>
          <p:cNvPicPr>
            <a:picLocks noChangeAspect="1" noChangeArrowheads="1"/>
          </p:cNvPicPr>
          <p:nvPr userDrawn="1"/>
        </p:nvPicPr>
        <p:blipFill>
          <a:blip r:embed="rId3"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4" r:id="rId1"/>
  </p:sldLayoutIdLst>
  <p:hf sldNum="0" hdr="0" dt="0"/>
  <p:txStyles>
    <p:titleStyle>
      <a:lvl1pPr algn="l" defTabSz="914400" rtl="0" eaLnBrk="1" latinLnBrk="0" hangingPunct="1">
        <a:spcBef>
          <a:spcPct val="0"/>
        </a:spcBef>
        <a:buNone/>
        <a:defRPr lang="en-GB" sz="28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20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20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20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solidFill>
                <a:srgbClr val="000000"/>
              </a:solidFill>
            </a:endParaRPr>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2"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solidFill>
                <a:srgbClr val="000000"/>
              </a:solidFill>
            </a:endParaRPr>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2"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solidFill>
                <a:srgbClr val="000000"/>
              </a:solidFill>
            </a:endParaRPr>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2"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First level in Arial (Body) 20pt</a:t>
            </a:r>
          </a:p>
          <a:p>
            <a:pPr lvl="3"/>
            <a:r>
              <a:rPr lang="en-US" dirty="0" smtClean="0"/>
              <a:t>Second level in Arial (Body) 18pt</a:t>
            </a:r>
          </a:p>
          <a:p>
            <a:pPr lvl="4"/>
            <a:r>
              <a:rPr lang="en-US" dirty="0" smtClean="0"/>
              <a:t>Third level in Arial (Body) 16pt</a:t>
            </a:r>
          </a:p>
          <a:p>
            <a:pPr lvl="5"/>
            <a:r>
              <a:rPr lang="en-US" dirty="0" smtClean="0"/>
              <a:t>Fourth level in Arial (Body) 16pt</a:t>
            </a:r>
            <a:endParaRPr lang="en-GB" dirty="0" smtClean="0"/>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a:spcBef>
                  <a:spcPct val="50000"/>
                </a:spcBef>
                <a:defRPr/>
              </a:pPr>
              <a:endParaRPr lang="en-GB" dirty="0" smtClean="0">
                <a:solidFill>
                  <a:srgbClr val="000000"/>
                </a:solidFil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fontAlgn="base">
                <a:spcBef>
                  <a:spcPct val="50000"/>
                </a:spcBef>
                <a:spcAft>
                  <a:spcPct val="0"/>
                </a:spcAft>
                <a:defRPr/>
              </a:pPr>
              <a:endParaRPr lang="en-GB" dirty="0">
                <a:solidFill>
                  <a:srgbClr val="000000"/>
                </a:solidFill>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fontAlgn="base">
              <a:spcBef>
                <a:spcPct val="50000"/>
              </a:spcBef>
              <a:spcAft>
                <a:spcPct val="0"/>
              </a:spcAft>
              <a:defRPr/>
            </a:pPr>
            <a:endParaRPr lang="en-GB" dirty="0">
              <a:solidFill>
                <a:srgbClr val="000000"/>
              </a:solidFil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solidFill>
                <a:srgbClr val="000000"/>
              </a:solidFill>
            </a:endParaRPr>
          </a:p>
        </p:txBody>
      </p:sp>
      <p:sp>
        <p:nvSpPr>
          <p:cNvPr id="46" name="Title Placeholder 45"/>
          <p:cNvSpPr>
            <a:spLocks noGrp="1"/>
          </p:cNvSpPr>
          <p:nvPr>
            <p:ph type="title"/>
          </p:nvPr>
        </p:nvSpPr>
        <p:spPr bwMode="gray">
          <a:xfrm>
            <a:off x="179512" y="0"/>
            <a:ext cx="6907088" cy="8382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Headline in Arial Bold 24pt on auto line spacing</a:t>
            </a:r>
            <a:br>
              <a:rPr lang="en-US" dirty="0" smtClean="0"/>
            </a:br>
            <a:r>
              <a:rPr lang="en-US" dirty="0" smtClean="0"/>
              <a:t>and can run on two lines</a:t>
            </a:r>
            <a:endParaRPr lang="en-GB" dirty="0"/>
          </a:p>
        </p:txBody>
      </p:sp>
      <p:sp>
        <p:nvSpPr>
          <p:cNvPr id="23" name="Slide Number Placeholder 20"/>
          <p:cNvSpPr>
            <a:spLocks noGrp="1"/>
          </p:cNvSpPr>
          <p:nvPr>
            <p:ph type="sldNum" sz="quarter" idx="4"/>
          </p:nvPr>
        </p:nvSpPr>
        <p:spPr>
          <a:xfrm>
            <a:off x="8382000" y="6419088"/>
            <a:ext cx="600456" cy="200024"/>
          </a:xfrm>
          <a:prstGeom prst="rect">
            <a:avLst/>
          </a:prstGeom>
        </p:spPr>
        <p:txBody>
          <a:bodyPr vert="horz" lIns="91440" tIns="45720" rIns="91440" bIns="45720" rtlCol="0" anchor="ctr"/>
          <a:lstStyle>
            <a:lvl1pPr algn="r">
              <a:defRPr sz="900">
                <a:solidFill>
                  <a:srgbClr val="00338D"/>
                </a:solidFill>
              </a:defRPr>
            </a:lvl1pPr>
          </a:lstStyle>
          <a:p>
            <a:fld id="{5476B369-913A-4901-82AF-CE742431369E}" type="slidenum">
              <a:rPr lang="en-US" smtClean="0"/>
              <a:pPr/>
              <a:t>‹#›</a:t>
            </a:fld>
            <a:endParaRPr lang="en-US" dirty="0"/>
          </a:p>
        </p:txBody>
      </p:sp>
      <p:sp>
        <p:nvSpPr>
          <p:cNvPr id="28" name="Footer Placeholder 19"/>
          <p:cNvSpPr>
            <a:spLocks noGrp="1"/>
          </p:cNvSpPr>
          <p:nvPr>
            <p:ph type="ftr" sz="quarter" idx="3"/>
          </p:nvPr>
        </p:nvSpPr>
        <p:spPr>
          <a:xfrm>
            <a:off x="91440" y="6382512"/>
            <a:ext cx="6172200" cy="457200"/>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TT" smtClean="0">
                <a:solidFill>
                  <a:srgbClr val="00338D"/>
                </a:solidFill>
              </a:rPr>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smtClean="0">
              <a:solidFill>
                <a:srgbClr val="00338D"/>
              </a:solidFill>
            </a:endParaRPr>
          </a:p>
        </p:txBody>
      </p:sp>
      <p:pic>
        <p:nvPicPr>
          <p:cNvPr id="19" name="Picture 11" descr="secondary-logo_white"/>
          <p:cNvPicPr>
            <a:picLocks noChangeAspect="1" noChangeArrowheads="1"/>
          </p:cNvPicPr>
          <p:nvPr userDrawn="1"/>
        </p:nvPicPr>
        <p:blipFill>
          <a:blip r:embed="rId2" cstate="screen"/>
          <a:srcRect/>
          <a:stretch>
            <a:fillRect/>
          </a:stretch>
        </p:blipFill>
        <p:spPr bwMode="auto">
          <a:xfrm>
            <a:off x="7164388" y="22860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spcBef>
          <a:spcPct val="0"/>
        </a:spcBef>
        <a:buNone/>
        <a:defRPr lang="en-GB" sz="2400" b="1" kern="1200" baseline="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chemeClr val="accent4"/>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chemeClr val="accent4"/>
        </a:buClr>
        <a:buFont typeface="Arial" pitchFamily="34" charset="0"/>
        <a:buChar char="–"/>
        <a:tabLst/>
        <a:defRPr lang="en-US" sz="18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chemeClr val="accent4"/>
        </a:buClr>
        <a:buFont typeface="Arial" pitchFamily="34" charset="0"/>
        <a:buChar char="›"/>
        <a:tabLst/>
        <a:defRPr lang="en-US"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chemeClr val="accent4"/>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38" y="6486107"/>
            <a:ext cx="8529637" cy="0"/>
          </a:xfrm>
          <a:prstGeom prst="line">
            <a:avLst/>
          </a:prstGeom>
          <a:noFill/>
          <a:ln w="3175">
            <a:solidFill>
              <a:srgbClr val="000000"/>
            </a:solidFill>
            <a:round/>
            <a:headEnd/>
            <a:tailEnd/>
          </a:ln>
        </p:spPr>
        <p:txBody>
          <a:bodyPr/>
          <a:lstStyle/>
          <a:p>
            <a:pPr fontAlgn="base">
              <a:spcBef>
                <a:spcPct val="0"/>
              </a:spcBef>
              <a:spcAft>
                <a:spcPct val="0"/>
              </a:spcAft>
              <a:defRPr/>
            </a:pPr>
            <a:endParaRPr lang="en-US">
              <a:solidFill>
                <a:srgbClr val="000000"/>
              </a:solidFill>
            </a:endParaRPr>
          </a:p>
        </p:txBody>
      </p:sp>
      <p:sp>
        <p:nvSpPr>
          <p:cNvPr id="9" name="Line 10"/>
          <p:cNvSpPr>
            <a:spLocks noChangeShapeType="1"/>
          </p:cNvSpPr>
          <p:nvPr/>
        </p:nvSpPr>
        <p:spPr bwMode="auto">
          <a:xfrm>
            <a:off x="201613" y="6486107"/>
            <a:ext cx="8639175" cy="0"/>
          </a:xfrm>
          <a:prstGeom prst="line">
            <a:avLst/>
          </a:prstGeom>
          <a:noFill/>
          <a:ln w="3175">
            <a:solidFill>
              <a:schemeClr val="bg2"/>
            </a:solidFill>
            <a:round/>
            <a:headEnd/>
            <a:tailEnd/>
          </a:ln>
        </p:spPr>
        <p:txBody>
          <a:bodyPr/>
          <a:lstStyle/>
          <a:p>
            <a:pPr fontAlgn="base">
              <a:spcBef>
                <a:spcPct val="0"/>
              </a:spcBef>
              <a:spcAft>
                <a:spcPct val="0"/>
              </a:spcAft>
              <a:defRPr/>
            </a:pPr>
            <a:endParaRPr lang="en-US">
              <a:solidFill>
                <a:srgbClr val="000000"/>
              </a:solidFill>
            </a:endParaRPr>
          </a:p>
        </p:txBody>
      </p:sp>
      <p:sp>
        <p:nvSpPr>
          <p:cNvPr id="1029" name="Rectangle 2"/>
          <p:cNvSpPr>
            <a:spLocks noGrp="1" noChangeArrowheads="1"/>
          </p:cNvSpPr>
          <p:nvPr>
            <p:ph type="title"/>
          </p:nvPr>
        </p:nvSpPr>
        <p:spPr bwMode="ltGray">
          <a:xfrm>
            <a:off x="203200" y="115888"/>
            <a:ext cx="694213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2" name="Footer Placeholder 5"/>
          <p:cNvSpPr>
            <a:spLocks noGrp="1"/>
          </p:cNvSpPr>
          <p:nvPr>
            <p:ph type="ftr" sz="quarter" idx="3"/>
          </p:nvPr>
        </p:nvSpPr>
        <p:spPr bwMode="auto">
          <a:xfrm>
            <a:off x="211138" y="6492457"/>
            <a:ext cx="56626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600">
                <a:solidFill>
                  <a:srgbClr val="00338D"/>
                </a:solidFill>
              </a:defRPr>
            </a:lvl1pPr>
          </a:lstStyle>
          <a:p>
            <a:pPr fontAlgn="base">
              <a:spcBef>
                <a:spcPct val="0"/>
              </a:spcBef>
              <a:spcAft>
                <a:spcPct val="0"/>
              </a:spcAft>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13" name="Slide Number Placeholder 6"/>
          <p:cNvSpPr>
            <a:spLocks noGrp="1"/>
          </p:cNvSpPr>
          <p:nvPr>
            <p:ph type="sldNum" sz="quarter" idx="4"/>
          </p:nvPr>
        </p:nvSpPr>
        <p:spPr bwMode="auto">
          <a:xfrm>
            <a:off x="8297863" y="6498807"/>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defRPr>
            </a:lvl1pPr>
          </a:lstStyle>
          <a:p>
            <a:pPr fontAlgn="base">
              <a:spcBef>
                <a:spcPct val="0"/>
              </a:spcBef>
              <a:spcAft>
                <a:spcPct val="0"/>
              </a:spcAft>
              <a:defRPr/>
            </a:pPr>
            <a:fld id="{64D54BC9-954B-4BC6-9287-C7B3A5EBC63E}" type="slidenum">
              <a:rPr lang="en-US"/>
              <a:pPr fontAlgn="base">
                <a:spcBef>
                  <a:spcPct val="0"/>
                </a:spcBef>
                <a:spcAft>
                  <a:spcPct val="0"/>
                </a:spcAft>
                <a:defRPr/>
              </a:pPr>
              <a:t>‹#›</a:t>
            </a:fld>
            <a:endParaRPr lang="en-US"/>
          </a:p>
        </p:txBody>
      </p:sp>
      <p:pic>
        <p:nvPicPr>
          <p:cNvPr id="1032" name="Picture 11" descr="secondary-logo_white"/>
          <p:cNvPicPr>
            <a:picLocks noChangeAspect="1" noChangeArrowheads="1"/>
          </p:cNvPicPr>
          <p:nvPr/>
        </p:nvPicPr>
        <p:blipFill>
          <a:blip r:embed="rId3" cstate="print"/>
          <a:srcRect/>
          <a:stretch>
            <a:fillRect/>
          </a:stretch>
        </p:blipFill>
        <p:spPr bwMode="auto">
          <a:xfrm>
            <a:off x="7240588" y="28575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400" b="1" kern="1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ts val="600"/>
        </a:spcAft>
        <a:buClr>
          <a:schemeClr val="accent1"/>
        </a:buClr>
        <a:buFont typeface="Wingdings" pitchFamily="2" charset="2"/>
        <a:buChar char="§"/>
        <a:defRPr sz="2400">
          <a:solidFill>
            <a:schemeClr val="tx1"/>
          </a:solidFill>
          <a:latin typeface="+mn-lt"/>
          <a:ea typeface="+mn-ea"/>
          <a:cs typeface="+mn-cs"/>
        </a:defRPr>
      </a:lvl1pPr>
      <a:lvl2pPr marL="627063" indent="-269875" algn="l" rtl="0" eaLnBrk="0" fontAlgn="base" hangingPunct="0">
        <a:spcBef>
          <a:spcPct val="0"/>
        </a:spcBef>
        <a:spcAft>
          <a:spcPts val="600"/>
        </a:spcAft>
        <a:buClr>
          <a:schemeClr val="accent1"/>
        </a:buClr>
        <a:buChar char="–"/>
        <a:defRPr sz="2000">
          <a:solidFill>
            <a:schemeClr val="tx1"/>
          </a:solidFill>
          <a:latin typeface="+mn-lt"/>
          <a:cs typeface="+mn-cs"/>
        </a:defRPr>
      </a:lvl2pPr>
      <a:lvl3pPr marL="896938" indent="-273050" algn="l" rtl="0" eaLnBrk="0" fontAlgn="base" hangingPunct="0">
        <a:spcBef>
          <a:spcPct val="0"/>
        </a:spcBef>
        <a:spcAft>
          <a:spcPts val="600"/>
        </a:spcAft>
        <a:buClr>
          <a:schemeClr val="accent1"/>
        </a:buClr>
        <a:buChar char="•"/>
        <a:defRPr>
          <a:solidFill>
            <a:schemeClr val="tx1"/>
          </a:solidFill>
          <a:latin typeface="+mn-lt"/>
          <a:cs typeface="+mn-cs"/>
        </a:defRPr>
      </a:lvl3pPr>
      <a:lvl4pPr marL="1165225" indent="-266700"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4pPr>
      <a:lvl5pPr marL="1435100" indent="-268288"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38" y="6486107"/>
            <a:ext cx="8529637" cy="0"/>
          </a:xfrm>
          <a:prstGeom prst="line">
            <a:avLst/>
          </a:prstGeom>
          <a:noFill/>
          <a:ln w="3175">
            <a:solidFill>
              <a:srgbClr val="000000"/>
            </a:solidFill>
            <a:round/>
            <a:headEnd/>
            <a:tailEnd/>
          </a:ln>
        </p:spPr>
        <p:txBody>
          <a:bodyPr/>
          <a:lstStyle/>
          <a:p>
            <a:pPr fontAlgn="base">
              <a:spcBef>
                <a:spcPct val="0"/>
              </a:spcBef>
              <a:spcAft>
                <a:spcPct val="0"/>
              </a:spcAft>
              <a:defRPr/>
            </a:pPr>
            <a:endParaRPr lang="en-US">
              <a:solidFill>
                <a:srgbClr val="000000"/>
              </a:solidFill>
            </a:endParaRPr>
          </a:p>
        </p:txBody>
      </p:sp>
      <p:sp>
        <p:nvSpPr>
          <p:cNvPr id="9" name="Line 10"/>
          <p:cNvSpPr>
            <a:spLocks noChangeShapeType="1"/>
          </p:cNvSpPr>
          <p:nvPr/>
        </p:nvSpPr>
        <p:spPr bwMode="auto">
          <a:xfrm>
            <a:off x="201613" y="6486107"/>
            <a:ext cx="8639175" cy="0"/>
          </a:xfrm>
          <a:prstGeom prst="line">
            <a:avLst/>
          </a:prstGeom>
          <a:noFill/>
          <a:ln w="3175">
            <a:solidFill>
              <a:schemeClr val="bg2"/>
            </a:solidFill>
            <a:round/>
            <a:headEnd/>
            <a:tailEnd/>
          </a:ln>
        </p:spPr>
        <p:txBody>
          <a:bodyPr/>
          <a:lstStyle/>
          <a:p>
            <a:pPr fontAlgn="base">
              <a:spcBef>
                <a:spcPct val="0"/>
              </a:spcBef>
              <a:spcAft>
                <a:spcPct val="0"/>
              </a:spcAft>
              <a:defRPr/>
            </a:pPr>
            <a:endParaRPr lang="en-US">
              <a:solidFill>
                <a:srgbClr val="000000"/>
              </a:solidFill>
            </a:endParaRPr>
          </a:p>
        </p:txBody>
      </p:sp>
      <p:sp>
        <p:nvSpPr>
          <p:cNvPr id="1029" name="Rectangle 2"/>
          <p:cNvSpPr>
            <a:spLocks noGrp="1" noChangeArrowheads="1"/>
          </p:cNvSpPr>
          <p:nvPr>
            <p:ph type="title"/>
          </p:nvPr>
        </p:nvSpPr>
        <p:spPr bwMode="ltGray">
          <a:xfrm>
            <a:off x="203200" y="115888"/>
            <a:ext cx="694213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2" name="Footer Placeholder 5"/>
          <p:cNvSpPr>
            <a:spLocks noGrp="1"/>
          </p:cNvSpPr>
          <p:nvPr>
            <p:ph type="ftr" sz="quarter" idx="3"/>
          </p:nvPr>
        </p:nvSpPr>
        <p:spPr bwMode="auto">
          <a:xfrm>
            <a:off x="211138" y="6492457"/>
            <a:ext cx="56626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600">
                <a:solidFill>
                  <a:srgbClr val="00338D"/>
                </a:solidFill>
              </a:defRPr>
            </a:lvl1pPr>
          </a:lstStyle>
          <a:p>
            <a:pPr fontAlgn="base">
              <a:spcBef>
                <a:spcPct val="0"/>
              </a:spcBef>
              <a:spcAft>
                <a:spcPct val="0"/>
              </a:spcAft>
              <a:defRPr/>
            </a:pPr>
            <a:r>
              <a:rPr lang="en-TT" smtClean="0"/>
              <a:t>© 2014 KPMG, a Trinidad &amp; Tobago partnership and a member firm of the KPMG network of independent member firms affiliated with KPMG International, a Swiss cooperative.  All rights reserved. KPMG and the KPMG logo are registered trademarks of KPMG Interna</a:t>
            </a:r>
            <a:endParaRPr lang="en-US" dirty="0"/>
          </a:p>
        </p:txBody>
      </p:sp>
      <p:sp>
        <p:nvSpPr>
          <p:cNvPr id="13" name="Slide Number Placeholder 6"/>
          <p:cNvSpPr>
            <a:spLocks noGrp="1"/>
          </p:cNvSpPr>
          <p:nvPr>
            <p:ph type="sldNum" sz="quarter" idx="4"/>
          </p:nvPr>
        </p:nvSpPr>
        <p:spPr bwMode="auto">
          <a:xfrm>
            <a:off x="8297863" y="6498807"/>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defRPr>
            </a:lvl1pPr>
          </a:lstStyle>
          <a:p>
            <a:pPr fontAlgn="base">
              <a:spcBef>
                <a:spcPct val="0"/>
              </a:spcBef>
              <a:spcAft>
                <a:spcPct val="0"/>
              </a:spcAft>
              <a:defRPr/>
            </a:pPr>
            <a:fld id="{64D54BC9-954B-4BC6-9287-C7B3A5EBC63E}" type="slidenum">
              <a:rPr lang="en-US"/>
              <a:pPr fontAlgn="base">
                <a:spcBef>
                  <a:spcPct val="0"/>
                </a:spcBef>
                <a:spcAft>
                  <a:spcPct val="0"/>
                </a:spcAft>
                <a:defRPr/>
              </a:pPr>
              <a:t>‹#›</a:t>
            </a:fld>
            <a:endParaRPr lang="en-US"/>
          </a:p>
        </p:txBody>
      </p:sp>
      <p:pic>
        <p:nvPicPr>
          <p:cNvPr id="1032" name="Picture 11" descr="secondary-logo_white"/>
          <p:cNvPicPr>
            <a:picLocks noChangeAspect="1" noChangeArrowheads="1"/>
          </p:cNvPicPr>
          <p:nvPr/>
        </p:nvPicPr>
        <p:blipFill>
          <a:blip r:embed="rId3" cstate="print"/>
          <a:srcRect/>
          <a:stretch>
            <a:fillRect/>
          </a:stretch>
        </p:blipFill>
        <p:spPr bwMode="auto">
          <a:xfrm>
            <a:off x="7240588" y="285750"/>
            <a:ext cx="1655762"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400" b="1" kern="1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ts val="600"/>
        </a:spcAft>
        <a:buClr>
          <a:schemeClr val="accent1"/>
        </a:buClr>
        <a:buFont typeface="Wingdings" pitchFamily="2" charset="2"/>
        <a:buChar char="§"/>
        <a:defRPr sz="2400">
          <a:solidFill>
            <a:schemeClr val="tx1"/>
          </a:solidFill>
          <a:latin typeface="+mn-lt"/>
          <a:ea typeface="+mn-ea"/>
          <a:cs typeface="+mn-cs"/>
        </a:defRPr>
      </a:lvl1pPr>
      <a:lvl2pPr marL="627063" indent="-269875" algn="l" rtl="0" eaLnBrk="0" fontAlgn="base" hangingPunct="0">
        <a:spcBef>
          <a:spcPct val="0"/>
        </a:spcBef>
        <a:spcAft>
          <a:spcPts val="600"/>
        </a:spcAft>
        <a:buClr>
          <a:schemeClr val="accent1"/>
        </a:buClr>
        <a:buChar char="–"/>
        <a:defRPr sz="2000">
          <a:solidFill>
            <a:schemeClr val="tx1"/>
          </a:solidFill>
          <a:latin typeface="+mn-lt"/>
          <a:cs typeface="+mn-cs"/>
        </a:defRPr>
      </a:lvl2pPr>
      <a:lvl3pPr marL="896938" indent="-273050" algn="l" rtl="0" eaLnBrk="0" fontAlgn="base" hangingPunct="0">
        <a:spcBef>
          <a:spcPct val="0"/>
        </a:spcBef>
        <a:spcAft>
          <a:spcPts val="600"/>
        </a:spcAft>
        <a:buClr>
          <a:schemeClr val="accent1"/>
        </a:buClr>
        <a:buChar char="•"/>
        <a:defRPr>
          <a:solidFill>
            <a:schemeClr val="tx1"/>
          </a:solidFill>
          <a:latin typeface="+mn-lt"/>
          <a:cs typeface="+mn-cs"/>
        </a:defRPr>
      </a:lvl3pPr>
      <a:lvl4pPr marL="1165225" indent="-266700"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4pPr>
      <a:lvl5pPr marL="1435100" indent="-268288" algn="l" rtl="0" eaLnBrk="0" fontAlgn="base" hangingPunct="0">
        <a:spcBef>
          <a:spcPct val="0"/>
        </a:spcBef>
        <a:spcAft>
          <a:spcPts val="600"/>
        </a:spcAft>
        <a:buClr>
          <a:schemeClr val="accent1"/>
        </a:buClr>
        <a:buFont typeface="Arial" charset="0"/>
        <a:buChar char="▫"/>
        <a:defRPr sz="16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6" r:id="rId1"/>
  </p:sldLayoutIdLst>
  <p:hf sldNum="0" hdr="0" dt="0"/>
  <p:txStyles>
    <p:titleStyle>
      <a:lvl1pPr algn="l" rtl="0" eaLnBrk="0" fontAlgn="base" hangingPunct="0">
        <a:lnSpc>
          <a:spcPts val="3200"/>
        </a:lnSpc>
        <a:spcBef>
          <a:spcPct val="0"/>
        </a:spcBef>
        <a:spcAft>
          <a:spcPct val="0"/>
        </a:spcAft>
        <a:defRPr sz="3000" b="1">
          <a:solidFill>
            <a:schemeClr val="bg1"/>
          </a:solidFill>
          <a:latin typeface="Arial" charset="0"/>
          <a:ea typeface="+mj-ea"/>
          <a:cs typeface="+mj-cs"/>
        </a:defRPr>
      </a:lvl1pPr>
      <a:lvl2pPr algn="l" rtl="0" eaLnBrk="0" fontAlgn="base" hangingPunct="0">
        <a:lnSpc>
          <a:spcPts val="3200"/>
        </a:lnSpc>
        <a:spcBef>
          <a:spcPct val="0"/>
        </a:spcBef>
        <a:spcAft>
          <a:spcPct val="0"/>
        </a:spcAft>
        <a:defRPr sz="3000" b="1">
          <a:solidFill>
            <a:schemeClr val="bg1"/>
          </a:solidFill>
          <a:latin typeface="Arial" charset="0"/>
          <a:cs typeface="Arial" charset="0"/>
        </a:defRPr>
      </a:lvl2pPr>
      <a:lvl3pPr algn="l" rtl="0" eaLnBrk="0" fontAlgn="base" hangingPunct="0">
        <a:lnSpc>
          <a:spcPts val="3200"/>
        </a:lnSpc>
        <a:spcBef>
          <a:spcPct val="0"/>
        </a:spcBef>
        <a:spcAft>
          <a:spcPct val="0"/>
        </a:spcAft>
        <a:defRPr sz="3000" b="1">
          <a:solidFill>
            <a:schemeClr val="bg1"/>
          </a:solidFill>
          <a:latin typeface="Arial" charset="0"/>
          <a:cs typeface="Arial" charset="0"/>
        </a:defRPr>
      </a:lvl3pPr>
      <a:lvl4pPr algn="l" rtl="0" eaLnBrk="0" fontAlgn="base" hangingPunct="0">
        <a:lnSpc>
          <a:spcPts val="3200"/>
        </a:lnSpc>
        <a:spcBef>
          <a:spcPct val="0"/>
        </a:spcBef>
        <a:spcAft>
          <a:spcPct val="0"/>
        </a:spcAft>
        <a:defRPr sz="3000" b="1">
          <a:solidFill>
            <a:schemeClr val="bg1"/>
          </a:solidFill>
          <a:latin typeface="Arial" charset="0"/>
          <a:cs typeface="Arial" charset="0"/>
        </a:defRPr>
      </a:lvl4pPr>
      <a:lvl5pPr algn="l" rtl="0" eaLnBrk="0" fontAlgn="base" hangingPunct="0">
        <a:lnSpc>
          <a:spcPts val="3200"/>
        </a:lnSpc>
        <a:spcBef>
          <a:spcPct val="0"/>
        </a:spcBef>
        <a:spcAft>
          <a:spcPct val="0"/>
        </a:spcAft>
        <a:defRPr sz="30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har char="•"/>
        <a:defRPr sz="1200" b="1">
          <a:solidFill>
            <a:schemeClr val="bg1"/>
          </a:solidFill>
          <a:latin typeface="Arial" charset="0"/>
          <a:ea typeface="+mn-ea"/>
          <a:cs typeface="+mn-cs"/>
        </a:defRPr>
      </a:lvl1pPr>
      <a:lvl2pPr marL="1588" indent="455613" algn="l" rtl="0" eaLnBrk="0" fontAlgn="base" hangingPunct="0">
        <a:spcBef>
          <a:spcPct val="0"/>
        </a:spcBef>
        <a:spcAft>
          <a:spcPct val="0"/>
        </a:spcAft>
        <a:buChar char="–"/>
        <a:defRPr sz="1200">
          <a:solidFill>
            <a:schemeClr val="bg1"/>
          </a:solidFill>
          <a:latin typeface="Arial" charset="0"/>
          <a:cs typeface="+mn-cs"/>
        </a:defRPr>
      </a:lvl2pPr>
      <a:lvl3pPr marL="3175" indent="911225" algn="l" rtl="0" eaLnBrk="0" fontAlgn="base" hangingPunct="0">
        <a:spcBef>
          <a:spcPct val="0"/>
        </a:spcBef>
        <a:spcAft>
          <a:spcPct val="0"/>
        </a:spcAft>
        <a:buChar char="•"/>
        <a:defRPr sz="1200">
          <a:solidFill>
            <a:schemeClr val="bg1"/>
          </a:solidFill>
          <a:latin typeface="Arial" charset="0"/>
          <a:cs typeface="+mn-cs"/>
        </a:defRPr>
      </a:lvl3pPr>
      <a:lvl4pPr marL="4763" indent="1366838" algn="l" rtl="0" eaLnBrk="0" fontAlgn="base" hangingPunct="0">
        <a:spcBef>
          <a:spcPct val="0"/>
        </a:spcBef>
        <a:spcAft>
          <a:spcPct val="0"/>
        </a:spcAft>
        <a:buChar char="–"/>
        <a:defRPr sz="1200">
          <a:solidFill>
            <a:schemeClr val="bg1"/>
          </a:solidFill>
          <a:latin typeface="Arial" charset="0"/>
          <a:cs typeface="+mn-cs"/>
        </a:defRPr>
      </a:lvl4pPr>
      <a:lvl5pPr marL="6350" indent="1822450" algn="l" rtl="0" eaLnBrk="0" fontAlgn="base" hangingPunct="0">
        <a:spcBef>
          <a:spcPct val="0"/>
        </a:spcBef>
        <a:spcAft>
          <a:spcPct val="0"/>
        </a:spcAft>
        <a:buChar char="»"/>
        <a:defRPr sz="1200">
          <a:solidFill>
            <a:schemeClr val="bg1"/>
          </a:solidFill>
          <a:latin typeface="Arial" charset="0"/>
          <a:cs typeface="+mn-cs"/>
        </a:defRPr>
      </a:lvl5pPr>
      <a:lvl6pPr marL="463550" algn="l" rtl="0" eaLnBrk="1" fontAlgn="base" hangingPunct="1">
        <a:spcBef>
          <a:spcPct val="20000"/>
        </a:spcBef>
        <a:spcAft>
          <a:spcPct val="0"/>
        </a:spcAft>
        <a:defRPr sz="1400">
          <a:solidFill>
            <a:schemeClr val="tx1"/>
          </a:solidFill>
          <a:latin typeface="+mn-lt"/>
          <a:cs typeface="+mn-cs"/>
        </a:defRPr>
      </a:lvl6pPr>
      <a:lvl7pPr marL="920750" algn="l" rtl="0" eaLnBrk="1" fontAlgn="base" hangingPunct="1">
        <a:spcBef>
          <a:spcPct val="20000"/>
        </a:spcBef>
        <a:spcAft>
          <a:spcPct val="0"/>
        </a:spcAft>
        <a:defRPr sz="1400">
          <a:solidFill>
            <a:schemeClr val="tx1"/>
          </a:solidFill>
          <a:latin typeface="+mn-lt"/>
          <a:cs typeface="+mn-cs"/>
        </a:defRPr>
      </a:lvl7pPr>
      <a:lvl8pPr marL="1377950" algn="l" rtl="0" eaLnBrk="1" fontAlgn="base" hangingPunct="1">
        <a:spcBef>
          <a:spcPct val="20000"/>
        </a:spcBef>
        <a:spcAft>
          <a:spcPct val="0"/>
        </a:spcAft>
        <a:defRPr sz="1400">
          <a:solidFill>
            <a:schemeClr val="tx1"/>
          </a:solidFill>
          <a:latin typeface="+mn-lt"/>
          <a:cs typeface="+mn-cs"/>
        </a:defRPr>
      </a:lvl8pPr>
      <a:lvl9pPr marL="1835150" algn="l" rtl="0" eaLnBrk="1" fontAlgn="base" hangingPunct="1">
        <a:spcBef>
          <a:spcPct val="20000"/>
        </a:spcBef>
        <a:spcAft>
          <a:spcPct val="0"/>
        </a:spcAf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hyperlink" Target="http://www.kpmg.com/Global/en/topics/Global-IFRS-institute/ifrs-topics/Pages/ifrs-for-revenue.aspx"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90"/>
          <p:cNvSpPr>
            <a:spLocks noGrp="1"/>
          </p:cNvSpPr>
          <p:nvPr>
            <p:ph type="ctrTitle"/>
          </p:nvPr>
        </p:nvSpPr>
        <p:spPr/>
        <p:txBody>
          <a:bodyPr/>
          <a:lstStyle/>
          <a:p>
            <a:r>
              <a:rPr lang="en-US" dirty="0" smtClean="0"/>
              <a:t>IFRS Updates 2014</a:t>
            </a:r>
            <a:endParaRPr lang="en-US" dirty="0"/>
          </a:p>
        </p:txBody>
      </p:sp>
      <p:sp>
        <p:nvSpPr>
          <p:cNvPr id="192" name="Subtitle 191"/>
          <p:cNvSpPr>
            <a:spLocks noGrp="1"/>
          </p:cNvSpPr>
          <p:nvPr>
            <p:ph type="subTitle" idx="1"/>
          </p:nvPr>
        </p:nvSpPr>
        <p:spPr/>
        <p:txBody>
          <a:bodyPr/>
          <a:lstStyle/>
          <a:p>
            <a:pPr lvl="0"/>
            <a:r>
              <a:rPr lang="en-US" dirty="0" smtClean="0"/>
              <a:t>June  6,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3"/>
            <a:ext cx="8712968" cy="576064"/>
          </a:xfrm>
        </p:spPr>
        <p:txBody>
          <a:bodyPr/>
          <a:lstStyle/>
          <a:p>
            <a:r>
              <a:rPr lang="en-GB" dirty="0" smtClean="0"/>
              <a:t>Which </a:t>
            </a:r>
            <a:r>
              <a:rPr lang="en-GB" dirty="0"/>
              <a:t>of </a:t>
            </a:r>
            <a:r>
              <a:rPr lang="en-GB" dirty="0" smtClean="0"/>
              <a:t>these </a:t>
            </a:r>
            <a:r>
              <a:rPr lang="en-GB" dirty="0"/>
              <a:t>is in the scope of IFRS 13? </a:t>
            </a:r>
          </a:p>
        </p:txBody>
      </p:sp>
      <p:sp>
        <p:nvSpPr>
          <p:cNvPr id="8" name="Rectangle 7"/>
          <p:cNvSpPr/>
          <p:nvPr/>
        </p:nvSpPr>
        <p:spPr>
          <a:xfrm>
            <a:off x="107505" y="980730"/>
            <a:ext cx="1943380" cy="576062"/>
          </a:xfrm>
          <a:prstGeom prst="rect">
            <a:avLst/>
          </a:prstGeom>
          <a:no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smtClean="0">
                <a:solidFill>
                  <a:srgbClr val="00338D"/>
                </a:solidFill>
              </a:rPr>
              <a:t>Item</a:t>
            </a:r>
          </a:p>
        </p:txBody>
      </p:sp>
      <p:sp>
        <p:nvSpPr>
          <p:cNvPr id="9" name="Rectangle 8"/>
          <p:cNvSpPr/>
          <p:nvPr/>
        </p:nvSpPr>
        <p:spPr>
          <a:xfrm>
            <a:off x="107920" y="1631514"/>
            <a:ext cx="1943381" cy="632623"/>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b="1" dirty="0" smtClean="0">
                <a:solidFill>
                  <a:srgbClr val="00338D"/>
                </a:solidFill>
              </a:rPr>
              <a:t>Interest rate swap</a:t>
            </a:r>
            <a:endParaRPr lang="en-US" b="1" dirty="0" smtClean="0">
              <a:solidFill>
                <a:srgbClr val="00338D"/>
              </a:solidFill>
            </a:endParaRPr>
          </a:p>
        </p:txBody>
      </p:sp>
      <p:sp>
        <p:nvSpPr>
          <p:cNvPr id="18" name="Rectangle 17"/>
          <p:cNvSpPr/>
          <p:nvPr/>
        </p:nvSpPr>
        <p:spPr>
          <a:xfrm>
            <a:off x="2164484" y="1628800"/>
            <a:ext cx="3238691" cy="638051"/>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Initial and subsequent </a:t>
            </a:r>
            <a:r>
              <a:rPr lang="en-GB" dirty="0" smtClean="0">
                <a:solidFill>
                  <a:srgbClr val="00338D"/>
                </a:solidFill>
                <a:sym typeface="Wingdings" pitchFamily="2" charset="2"/>
              </a:rPr>
              <a:t>measurement</a:t>
            </a:r>
          </a:p>
        </p:txBody>
      </p:sp>
      <p:sp>
        <p:nvSpPr>
          <p:cNvPr id="20" name="Rectangle 19"/>
          <p:cNvSpPr/>
          <p:nvPr/>
        </p:nvSpPr>
        <p:spPr>
          <a:xfrm>
            <a:off x="107504" y="2348880"/>
            <a:ext cx="1943381" cy="948745"/>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b="1" dirty="0" smtClean="0">
                <a:solidFill>
                  <a:srgbClr val="00338D"/>
                </a:solidFill>
              </a:rPr>
              <a:t>Loan measured at amortised cost</a:t>
            </a:r>
            <a:endParaRPr lang="en-US" b="1" dirty="0" smtClean="0">
              <a:solidFill>
                <a:srgbClr val="00338D"/>
              </a:solidFill>
            </a:endParaRPr>
          </a:p>
        </p:txBody>
      </p:sp>
      <p:sp>
        <p:nvSpPr>
          <p:cNvPr id="21" name="Rectangle 20"/>
          <p:cNvSpPr/>
          <p:nvPr/>
        </p:nvSpPr>
        <p:spPr>
          <a:xfrm>
            <a:off x="2164069" y="2349848"/>
            <a:ext cx="3238689" cy="946809"/>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Initial measurement and FV disclosure</a:t>
            </a:r>
          </a:p>
        </p:txBody>
      </p:sp>
      <p:sp>
        <p:nvSpPr>
          <p:cNvPr id="23" name="Rectangle 22"/>
          <p:cNvSpPr/>
          <p:nvPr/>
        </p:nvSpPr>
        <p:spPr>
          <a:xfrm>
            <a:off x="107505" y="3361563"/>
            <a:ext cx="1943381" cy="1363581"/>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b="1" dirty="0" smtClean="0">
                <a:solidFill>
                  <a:srgbClr val="00338D"/>
                </a:solidFill>
              </a:rPr>
              <a:t>Property plant and equipment</a:t>
            </a:r>
            <a:endParaRPr lang="en-US" b="1" dirty="0" smtClean="0">
              <a:solidFill>
                <a:srgbClr val="00338D"/>
              </a:solidFill>
            </a:endParaRPr>
          </a:p>
        </p:txBody>
      </p:sp>
      <p:sp>
        <p:nvSpPr>
          <p:cNvPr id="24" name="Rectangle 23"/>
          <p:cNvSpPr/>
          <p:nvPr/>
        </p:nvSpPr>
        <p:spPr>
          <a:xfrm>
            <a:off x="2164070" y="3361563"/>
            <a:ext cx="3238689" cy="1363581"/>
          </a:xfrm>
          <a:prstGeom prst="rect">
            <a:avLst/>
          </a:prstGeom>
          <a:gradFill flip="none" rotWithShape="1">
            <a:gsLst>
              <a:gs pos="0">
                <a:srgbClr val="B5BF88"/>
              </a:gs>
              <a:gs pos="39999">
                <a:srgbClr val="D3CFB8"/>
              </a:gs>
            </a:gsLst>
            <a:lin ang="5400000" scaled="1"/>
            <a:tileRect/>
          </a:gradFill>
          <a:ln w="25400">
            <a:gradFill flip="none" rotWithShape="1">
              <a:gsLst>
                <a:gs pos="0">
                  <a:srgbClr val="6A7F10"/>
                </a:gs>
                <a:gs pos="50000">
                  <a:srgbClr val="A79E70"/>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a:t>
            </a:r>
            <a:r>
              <a:rPr lang="en-GB" dirty="0" smtClean="0">
                <a:solidFill>
                  <a:srgbClr val="00338D"/>
                </a:solidFill>
                <a:sym typeface="Wingdings 2" pitchFamily="18" charset="2"/>
              </a:rPr>
              <a:t> Subsequent measurement based on revaluation model</a:t>
            </a:r>
            <a:br>
              <a:rPr lang="en-GB" dirty="0" smtClean="0">
                <a:solidFill>
                  <a:srgbClr val="00338D"/>
                </a:solidFill>
                <a:sym typeface="Wingdings 2" pitchFamily="18" charset="2"/>
              </a:rPr>
            </a:br>
            <a:r>
              <a:rPr lang="en-GB" b="1" dirty="0" smtClean="0">
                <a:solidFill>
                  <a:srgbClr val="00338D"/>
                </a:solidFill>
                <a:sym typeface="Wingdings 2" pitchFamily="18" charset="2"/>
              </a:rPr>
              <a:t>N:</a:t>
            </a:r>
            <a:r>
              <a:rPr lang="en-GB" dirty="0" smtClean="0">
                <a:solidFill>
                  <a:srgbClr val="00338D"/>
                </a:solidFill>
                <a:sym typeface="Wingdings 2" pitchFamily="18" charset="2"/>
              </a:rPr>
              <a:t> Subsequent measurement based on cost model</a:t>
            </a:r>
            <a:endParaRPr lang="en-GB" dirty="0" smtClean="0">
              <a:solidFill>
                <a:srgbClr val="00338D"/>
              </a:solidFill>
              <a:sym typeface="Wingdings" pitchFamily="2" charset="2"/>
            </a:endParaRPr>
          </a:p>
        </p:txBody>
      </p:sp>
      <p:sp>
        <p:nvSpPr>
          <p:cNvPr id="29" name="Rectangle 28"/>
          <p:cNvSpPr/>
          <p:nvPr/>
        </p:nvSpPr>
        <p:spPr>
          <a:xfrm>
            <a:off x="107505" y="4795966"/>
            <a:ext cx="1943381" cy="647578"/>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b="1" dirty="0" smtClean="0">
                <a:solidFill>
                  <a:srgbClr val="00338D"/>
                </a:solidFill>
              </a:rPr>
              <a:t>Revenue</a:t>
            </a:r>
            <a:endParaRPr lang="en-US" b="1" dirty="0" smtClean="0">
              <a:solidFill>
                <a:srgbClr val="00338D"/>
              </a:solidFill>
            </a:endParaRPr>
          </a:p>
        </p:txBody>
      </p:sp>
      <p:sp>
        <p:nvSpPr>
          <p:cNvPr id="30" name="Rectangle 29"/>
          <p:cNvSpPr/>
          <p:nvPr/>
        </p:nvSpPr>
        <p:spPr>
          <a:xfrm>
            <a:off x="2164070" y="4794288"/>
            <a:ext cx="3238689" cy="650935"/>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Measurement of revenue</a:t>
            </a:r>
          </a:p>
        </p:txBody>
      </p:sp>
      <p:sp>
        <p:nvSpPr>
          <p:cNvPr id="26" name="Rectangle 25"/>
          <p:cNvSpPr/>
          <p:nvPr/>
        </p:nvSpPr>
        <p:spPr>
          <a:xfrm>
            <a:off x="2164070" y="980729"/>
            <a:ext cx="3238688" cy="576065"/>
          </a:xfrm>
          <a:prstGeom prst="rect">
            <a:avLst/>
          </a:prstGeom>
          <a:no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b="1" dirty="0" smtClean="0">
                <a:solidFill>
                  <a:srgbClr val="00338D"/>
                </a:solidFill>
              </a:rPr>
              <a:t>In scope of FV </a:t>
            </a:r>
            <a:r>
              <a:rPr lang="en-GB" b="1" i="1" dirty="0" smtClean="0">
                <a:solidFill>
                  <a:srgbClr val="C84E00"/>
                </a:solidFill>
              </a:rPr>
              <a:t>measurement</a:t>
            </a:r>
            <a:r>
              <a:rPr lang="en-GB" b="1" dirty="0" smtClean="0">
                <a:solidFill>
                  <a:srgbClr val="00338D"/>
                </a:solidFill>
              </a:rPr>
              <a:t> requirements</a:t>
            </a:r>
          </a:p>
        </p:txBody>
      </p:sp>
      <p:sp>
        <p:nvSpPr>
          <p:cNvPr id="27" name="Rectangle 26"/>
          <p:cNvSpPr/>
          <p:nvPr/>
        </p:nvSpPr>
        <p:spPr>
          <a:xfrm>
            <a:off x="107505" y="5517232"/>
            <a:ext cx="1943381" cy="792087"/>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b="1" dirty="0" smtClean="0">
                <a:solidFill>
                  <a:srgbClr val="00338D"/>
                </a:solidFill>
              </a:rPr>
              <a:t>Investment property </a:t>
            </a:r>
          </a:p>
          <a:p>
            <a:r>
              <a:rPr lang="en-US" b="1" dirty="0" smtClean="0">
                <a:solidFill>
                  <a:srgbClr val="00338D"/>
                </a:solidFill>
              </a:rPr>
              <a:t>(cost model) </a:t>
            </a:r>
          </a:p>
        </p:txBody>
      </p:sp>
      <p:sp>
        <p:nvSpPr>
          <p:cNvPr id="28" name="Rectangle 27"/>
          <p:cNvSpPr/>
          <p:nvPr/>
        </p:nvSpPr>
        <p:spPr>
          <a:xfrm>
            <a:off x="2164069" y="5517232"/>
            <a:ext cx="3238690" cy="792087"/>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FV disclosure</a:t>
            </a:r>
          </a:p>
        </p:txBody>
      </p:sp>
      <p:sp>
        <p:nvSpPr>
          <p:cNvPr id="15" name="Rectangle 14"/>
          <p:cNvSpPr/>
          <p:nvPr/>
        </p:nvSpPr>
        <p:spPr>
          <a:xfrm>
            <a:off x="5507268" y="980729"/>
            <a:ext cx="3457220" cy="576065"/>
          </a:xfrm>
          <a:prstGeom prst="rect">
            <a:avLst/>
          </a:prstGeom>
          <a:no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b="1" dirty="0" smtClean="0">
                <a:solidFill>
                  <a:srgbClr val="00338D"/>
                </a:solidFill>
              </a:rPr>
              <a:t>In scope of FV         </a:t>
            </a:r>
            <a:r>
              <a:rPr lang="en-GB" b="1" i="1" dirty="0" smtClean="0">
                <a:solidFill>
                  <a:srgbClr val="C84E00"/>
                </a:solidFill>
              </a:rPr>
              <a:t>disclosure</a:t>
            </a:r>
            <a:r>
              <a:rPr lang="en-GB" b="1" dirty="0" smtClean="0">
                <a:solidFill>
                  <a:srgbClr val="00338D"/>
                </a:solidFill>
              </a:rPr>
              <a:t> requirements</a:t>
            </a:r>
          </a:p>
        </p:txBody>
      </p:sp>
      <p:sp>
        <p:nvSpPr>
          <p:cNvPr id="16" name="Rectangle 15"/>
          <p:cNvSpPr/>
          <p:nvPr/>
        </p:nvSpPr>
        <p:spPr>
          <a:xfrm>
            <a:off x="5507265" y="1628800"/>
            <a:ext cx="3457223" cy="638051"/>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Subsequent FV measurement</a:t>
            </a:r>
            <a:endParaRPr lang="en-GB" dirty="0" smtClean="0">
              <a:solidFill>
                <a:srgbClr val="00338D"/>
              </a:solidFill>
              <a:sym typeface="Wingdings" pitchFamily="2" charset="2"/>
            </a:endParaRPr>
          </a:p>
        </p:txBody>
      </p:sp>
      <p:sp>
        <p:nvSpPr>
          <p:cNvPr id="17" name="Rectangle 16"/>
          <p:cNvSpPr/>
          <p:nvPr/>
        </p:nvSpPr>
        <p:spPr>
          <a:xfrm>
            <a:off x="5506850" y="2349848"/>
            <a:ext cx="3457221" cy="946809"/>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FV disclosure</a:t>
            </a:r>
          </a:p>
        </p:txBody>
      </p:sp>
      <p:sp>
        <p:nvSpPr>
          <p:cNvPr id="19" name="Rectangle 18"/>
          <p:cNvSpPr/>
          <p:nvPr/>
        </p:nvSpPr>
        <p:spPr>
          <a:xfrm>
            <a:off x="5506851" y="3361563"/>
            <a:ext cx="3457221" cy="1363581"/>
          </a:xfrm>
          <a:prstGeom prst="rect">
            <a:avLst/>
          </a:prstGeom>
          <a:gradFill flip="none" rotWithShape="1">
            <a:gsLst>
              <a:gs pos="0">
                <a:srgbClr val="B5BF88"/>
              </a:gs>
              <a:gs pos="39999">
                <a:srgbClr val="D3CFB8"/>
              </a:gs>
            </a:gsLst>
            <a:lin ang="5400000" scaled="1"/>
            <a:tileRect/>
          </a:gradFill>
          <a:ln w="25400">
            <a:gradFill flip="none" rotWithShape="1">
              <a:gsLst>
                <a:gs pos="0">
                  <a:srgbClr val="6A7F10"/>
                </a:gs>
                <a:gs pos="50000">
                  <a:srgbClr val="A79E70"/>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Subsequent measurement based on revaluation model</a:t>
            </a:r>
            <a:r>
              <a:rPr lang="en-GB" b="1" dirty="0" smtClean="0">
                <a:solidFill>
                  <a:srgbClr val="00338D"/>
                </a:solidFill>
                <a:sym typeface="Wingdings 2" pitchFamily="18" charset="2"/>
              </a:rPr>
              <a:t/>
            </a:r>
            <a:br>
              <a:rPr lang="en-GB" b="1" dirty="0" smtClean="0">
                <a:solidFill>
                  <a:srgbClr val="00338D"/>
                </a:solidFill>
                <a:sym typeface="Wingdings 2" pitchFamily="18" charset="2"/>
              </a:rPr>
            </a:br>
            <a:r>
              <a:rPr lang="en-GB" b="1" dirty="0" smtClean="0">
                <a:solidFill>
                  <a:srgbClr val="00338D"/>
                </a:solidFill>
                <a:sym typeface="Wingdings 2" pitchFamily="18" charset="2"/>
              </a:rPr>
              <a:t>N: </a:t>
            </a:r>
            <a:r>
              <a:rPr lang="en-GB" dirty="0" smtClean="0">
                <a:solidFill>
                  <a:srgbClr val="00338D"/>
                </a:solidFill>
                <a:sym typeface="Wingdings 2" pitchFamily="18" charset="2"/>
              </a:rPr>
              <a:t>Subsequent measurement based on cost model</a:t>
            </a:r>
            <a:endParaRPr lang="en-GB" dirty="0" smtClean="0">
              <a:solidFill>
                <a:srgbClr val="00338D"/>
              </a:solidFill>
              <a:sym typeface="Wingdings" pitchFamily="2" charset="2"/>
            </a:endParaRPr>
          </a:p>
        </p:txBody>
      </p:sp>
      <p:sp>
        <p:nvSpPr>
          <p:cNvPr id="22" name="Rectangle 21"/>
          <p:cNvSpPr/>
          <p:nvPr/>
        </p:nvSpPr>
        <p:spPr>
          <a:xfrm>
            <a:off x="5506851" y="4794288"/>
            <a:ext cx="3457221" cy="650935"/>
          </a:xfrm>
          <a:prstGeom prst="rect">
            <a:avLst/>
          </a:prstGeom>
          <a:solidFill>
            <a:srgbClr val="D3CFB8"/>
          </a:solidFill>
          <a:ln w="25400">
            <a:solidFill>
              <a:srgbClr val="A79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fontAlgn="base">
              <a:spcBef>
                <a:spcPct val="0"/>
              </a:spcBef>
              <a:spcAft>
                <a:spcPct val="0"/>
              </a:spcAft>
            </a:pPr>
            <a:r>
              <a:rPr lang="en-GB" b="1" dirty="0" smtClean="0">
                <a:solidFill>
                  <a:srgbClr val="00338D"/>
                </a:solidFill>
                <a:sym typeface="Wingdings 2" pitchFamily="18" charset="2"/>
              </a:rPr>
              <a:t>N: </a:t>
            </a:r>
            <a:r>
              <a:rPr lang="en-GB" dirty="0" smtClean="0">
                <a:solidFill>
                  <a:srgbClr val="00338D"/>
                </a:solidFill>
                <a:sym typeface="Wingdings 2" pitchFamily="18" charset="2"/>
              </a:rPr>
              <a:t>Item not recognised in the statement of financial position</a:t>
            </a:r>
          </a:p>
        </p:txBody>
      </p:sp>
      <p:sp>
        <p:nvSpPr>
          <p:cNvPr id="25" name="Rectangle 24"/>
          <p:cNvSpPr/>
          <p:nvPr/>
        </p:nvSpPr>
        <p:spPr>
          <a:xfrm>
            <a:off x="5506850" y="5517232"/>
            <a:ext cx="3457222" cy="792087"/>
          </a:xfrm>
          <a:prstGeom prst="rect">
            <a:avLst/>
          </a:prstGeom>
          <a:solidFill>
            <a:srgbClr val="B5BF88"/>
          </a:solidFill>
          <a:ln w="25400">
            <a:solidFill>
              <a:srgbClr val="6A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ct val="0"/>
              </a:spcAft>
            </a:pPr>
            <a:r>
              <a:rPr lang="en-GB" b="1" dirty="0" smtClean="0">
                <a:solidFill>
                  <a:srgbClr val="00338D"/>
                </a:solidFill>
                <a:sym typeface="Wingdings 2" pitchFamily="18" charset="2"/>
              </a:rPr>
              <a:t>Y: </a:t>
            </a:r>
            <a:r>
              <a:rPr lang="en-GB" dirty="0" smtClean="0">
                <a:solidFill>
                  <a:srgbClr val="00338D"/>
                </a:solidFill>
                <a:sym typeface="Wingdings 2" pitchFamily="18" charset="2"/>
              </a:rPr>
              <a:t>FV disclosure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P spid="30" grpId="0" animBg="1"/>
      <p:bldP spid="28" grpId="0" animBg="1"/>
      <p:bldP spid="16" grpId="0" animBg="1"/>
      <p:bldP spid="17" grpId="0" animBg="1"/>
      <p:bldP spid="19"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General IFRS 13 requirements on scope</a:t>
            </a:r>
            <a:endParaRPr lang="en-GB" dirty="0"/>
          </a:p>
        </p:txBody>
      </p:sp>
      <p:sp>
        <p:nvSpPr>
          <p:cNvPr id="6" name="Rectangle 5"/>
          <p:cNvSpPr/>
          <p:nvPr/>
        </p:nvSpPr>
        <p:spPr>
          <a:xfrm>
            <a:off x="4309120" y="1448780"/>
            <a:ext cx="2063080" cy="3960440"/>
          </a:xfrm>
          <a:prstGeom prst="rect">
            <a:avLst/>
          </a:prstGeom>
          <a:solidFill>
            <a:srgbClr val="BABBBC"/>
          </a:solidFill>
          <a:ln w="2540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338D"/>
                </a:solidFill>
              </a:rPr>
              <a:t>Apply IFRS 13 FV measurement requirements</a:t>
            </a:r>
          </a:p>
          <a:p>
            <a:pPr algn="ctr"/>
            <a:r>
              <a:rPr lang="en-GB" b="1" dirty="0" smtClean="0">
                <a:solidFill>
                  <a:srgbClr val="00338D"/>
                </a:solidFill>
              </a:rPr>
              <a:t/>
            </a:r>
            <a:br>
              <a:rPr lang="en-GB" b="1" dirty="0" smtClean="0">
                <a:solidFill>
                  <a:srgbClr val="00338D"/>
                </a:solidFill>
              </a:rPr>
            </a:br>
            <a:r>
              <a:rPr lang="en-GB" dirty="0" smtClean="0">
                <a:solidFill>
                  <a:srgbClr val="00338D"/>
                </a:solidFill>
              </a:rPr>
              <a:t>if not explicitly scoped out</a:t>
            </a:r>
          </a:p>
        </p:txBody>
      </p:sp>
      <p:sp>
        <p:nvSpPr>
          <p:cNvPr id="8" name="Rectangle 7"/>
          <p:cNvSpPr/>
          <p:nvPr/>
        </p:nvSpPr>
        <p:spPr>
          <a:xfrm>
            <a:off x="251520" y="1448780"/>
            <a:ext cx="720080" cy="3960440"/>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b="1" dirty="0" smtClean="0">
                <a:solidFill>
                  <a:srgbClr val="00338D"/>
                </a:solidFill>
              </a:rPr>
              <a:t>Other IFRS permits /requires?</a:t>
            </a:r>
          </a:p>
        </p:txBody>
      </p:sp>
      <p:sp>
        <p:nvSpPr>
          <p:cNvPr id="9" name="AutoShape 49"/>
          <p:cNvSpPr>
            <a:spLocks noChangeArrowheads="1"/>
          </p:cNvSpPr>
          <p:nvPr/>
        </p:nvSpPr>
        <p:spPr bwMode="blackWhite">
          <a:xfrm>
            <a:off x="3923928" y="1744814"/>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13" name="Rectangle 12"/>
          <p:cNvSpPr/>
          <p:nvPr/>
        </p:nvSpPr>
        <p:spPr>
          <a:xfrm>
            <a:off x="1403648" y="1448780"/>
            <a:ext cx="2448272" cy="1224136"/>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b="1" dirty="0" smtClean="0">
                <a:solidFill>
                  <a:srgbClr val="00338D"/>
                </a:solidFill>
              </a:rPr>
              <a:t>Initial measurement </a:t>
            </a:r>
            <a:r>
              <a:rPr lang="en-GB" dirty="0" smtClean="0">
                <a:solidFill>
                  <a:srgbClr val="00338D"/>
                </a:solidFill>
              </a:rPr>
              <a:t>(based on) </a:t>
            </a:r>
            <a:r>
              <a:rPr lang="en-GB" b="1" dirty="0" smtClean="0">
                <a:solidFill>
                  <a:srgbClr val="00338D"/>
                </a:solidFill>
              </a:rPr>
              <a:t>FV</a:t>
            </a:r>
          </a:p>
        </p:txBody>
      </p:sp>
      <p:sp>
        <p:nvSpPr>
          <p:cNvPr id="14" name="Rectangle 13"/>
          <p:cNvSpPr/>
          <p:nvPr/>
        </p:nvSpPr>
        <p:spPr>
          <a:xfrm>
            <a:off x="1423802" y="2749541"/>
            <a:ext cx="2425038" cy="1291527"/>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b="1" dirty="0" smtClean="0">
                <a:solidFill>
                  <a:srgbClr val="00338D"/>
                </a:solidFill>
              </a:rPr>
              <a:t>Subsequent measurement </a:t>
            </a:r>
            <a:r>
              <a:rPr lang="en-GB" dirty="0" smtClean="0">
                <a:solidFill>
                  <a:srgbClr val="00338D"/>
                </a:solidFill>
              </a:rPr>
              <a:t>(based on)</a:t>
            </a:r>
            <a:r>
              <a:rPr lang="en-GB" b="1" dirty="0" smtClean="0">
                <a:solidFill>
                  <a:srgbClr val="00338D"/>
                </a:solidFill>
              </a:rPr>
              <a:t> FV</a:t>
            </a:r>
          </a:p>
        </p:txBody>
      </p:sp>
      <p:sp>
        <p:nvSpPr>
          <p:cNvPr id="16" name="Rectangle 15"/>
          <p:cNvSpPr/>
          <p:nvPr/>
        </p:nvSpPr>
        <p:spPr>
          <a:xfrm>
            <a:off x="1423802" y="4138229"/>
            <a:ext cx="2448272" cy="1270991"/>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b="1" dirty="0" smtClean="0">
                <a:solidFill>
                  <a:srgbClr val="00338D"/>
                </a:solidFill>
              </a:rPr>
              <a:t>Disclosure about measurement </a:t>
            </a:r>
            <a:r>
              <a:rPr lang="en-GB" dirty="0" smtClean="0">
                <a:solidFill>
                  <a:srgbClr val="00338D"/>
                </a:solidFill>
              </a:rPr>
              <a:t>(based on) </a:t>
            </a:r>
            <a:r>
              <a:rPr lang="en-GB" b="1" dirty="0" smtClean="0">
                <a:solidFill>
                  <a:srgbClr val="00338D"/>
                </a:solidFill>
              </a:rPr>
              <a:t>FV</a:t>
            </a:r>
          </a:p>
        </p:txBody>
      </p:sp>
      <p:sp>
        <p:nvSpPr>
          <p:cNvPr id="17" name="AutoShape 49"/>
          <p:cNvSpPr>
            <a:spLocks noChangeArrowheads="1"/>
          </p:cNvSpPr>
          <p:nvPr/>
        </p:nvSpPr>
        <p:spPr bwMode="blackWhite">
          <a:xfrm>
            <a:off x="3923928" y="307927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18" name="AutoShape 49"/>
          <p:cNvSpPr>
            <a:spLocks noChangeArrowheads="1"/>
          </p:cNvSpPr>
          <p:nvPr/>
        </p:nvSpPr>
        <p:spPr bwMode="blackWhite">
          <a:xfrm>
            <a:off x="3923928" y="445769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24" name="AutoShape 49"/>
          <p:cNvSpPr>
            <a:spLocks noChangeArrowheads="1"/>
          </p:cNvSpPr>
          <p:nvPr/>
        </p:nvSpPr>
        <p:spPr bwMode="blackWhite">
          <a:xfrm>
            <a:off x="1018456" y="1744814"/>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latin typeface="+mn-lt"/>
              <a:cs typeface="+mn-cs"/>
            </a:endParaRPr>
          </a:p>
        </p:txBody>
      </p:sp>
      <p:sp>
        <p:nvSpPr>
          <p:cNvPr id="25" name="AutoShape 49"/>
          <p:cNvSpPr>
            <a:spLocks noChangeArrowheads="1"/>
          </p:cNvSpPr>
          <p:nvPr/>
        </p:nvSpPr>
        <p:spPr bwMode="blackWhite">
          <a:xfrm>
            <a:off x="1043608" y="307927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26" name="AutoShape 49"/>
          <p:cNvSpPr>
            <a:spLocks noChangeArrowheads="1"/>
          </p:cNvSpPr>
          <p:nvPr/>
        </p:nvSpPr>
        <p:spPr bwMode="blackWhite">
          <a:xfrm>
            <a:off x="1043608" y="445769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29" name="Rectangle 28"/>
          <p:cNvSpPr/>
          <p:nvPr/>
        </p:nvSpPr>
        <p:spPr>
          <a:xfrm>
            <a:off x="6804248" y="2749542"/>
            <a:ext cx="2088232" cy="2659678"/>
          </a:xfrm>
          <a:prstGeom prst="rect">
            <a:avLst/>
          </a:prstGeom>
          <a:solidFill>
            <a:srgbClr val="BABBBC"/>
          </a:solidFill>
          <a:ln w="2540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338D"/>
                </a:solidFill>
              </a:rPr>
              <a:t>Apply IFRS 13 </a:t>
            </a:r>
          </a:p>
          <a:p>
            <a:pPr algn="ctr"/>
            <a:r>
              <a:rPr lang="en-GB" b="1" dirty="0" smtClean="0">
                <a:solidFill>
                  <a:srgbClr val="00338D"/>
                </a:solidFill>
              </a:rPr>
              <a:t>disclosure requirements</a:t>
            </a:r>
          </a:p>
          <a:p>
            <a:pPr algn="ctr"/>
            <a:endParaRPr lang="en-GB" b="1" dirty="0" smtClean="0">
              <a:solidFill>
                <a:srgbClr val="00338D"/>
              </a:solidFill>
            </a:endParaRPr>
          </a:p>
          <a:p>
            <a:pPr algn="ctr"/>
            <a:r>
              <a:rPr lang="en-GB" dirty="0" smtClean="0">
                <a:solidFill>
                  <a:srgbClr val="00338D"/>
                </a:solidFill>
              </a:rPr>
              <a:t>if not explicitly scoped out</a:t>
            </a:r>
          </a:p>
        </p:txBody>
      </p:sp>
      <p:sp>
        <p:nvSpPr>
          <p:cNvPr id="31" name="AutoShape 49"/>
          <p:cNvSpPr>
            <a:spLocks noChangeArrowheads="1"/>
          </p:cNvSpPr>
          <p:nvPr/>
        </p:nvSpPr>
        <p:spPr bwMode="blackWhite">
          <a:xfrm>
            <a:off x="6444208" y="307927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
        <p:nvSpPr>
          <p:cNvPr id="32" name="AutoShape 49"/>
          <p:cNvSpPr>
            <a:spLocks noChangeArrowheads="1"/>
          </p:cNvSpPr>
          <p:nvPr/>
        </p:nvSpPr>
        <p:spPr bwMode="blackWhite">
          <a:xfrm>
            <a:off x="6444208" y="4457690"/>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Implications of IFRS 13’s FV definition</a:t>
            </a:r>
            <a:endParaRPr lang="en-GB" dirty="0"/>
          </a:p>
        </p:txBody>
      </p:sp>
      <p:sp>
        <p:nvSpPr>
          <p:cNvPr id="8" name="Rectangle 7"/>
          <p:cNvSpPr/>
          <p:nvPr/>
        </p:nvSpPr>
        <p:spPr>
          <a:xfrm>
            <a:off x="402777" y="1052735"/>
            <a:ext cx="7948247" cy="962002"/>
          </a:xfrm>
          <a:prstGeom prst="rect">
            <a:avLst/>
          </a:prstGeom>
          <a:no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dirty="0" smtClean="0">
                <a:solidFill>
                  <a:srgbClr val="00338D"/>
                </a:solidFill>
              </a:rPr>
              <a:t>The amount for which </a:t>
            </a:r>
            <a:r>
              <a:rPr lang="en-US" b="1" i="1" dirty="0" smtClean="0">
                <a:solidFill>
                  <a:srgbClr val="00338D"/>
                </a:solidFill>
              </a:rPr>
              <a:t>an asset could be exchanged, or a </a:t>
            </a:r>
          </a:p>
          <a:p>
            <a:r>
              <a:rPr lang="en-US" b="1" i="1" dirty="0" smtClean="0">
                <a:solidFill>
                  <a:srgbClr val="00338D"/>
                </a:solidFill>
              </a:rPr>
              <a:t>liability settled</a:t>
            </a:r>
            <a:r>
              <a:rPr lang="en-US" dirty="0" smtClean="0">
                <a:solidFill>
                  <a:srgbClr val="00338D"/>
                </a:solidFill>
              </a:rPr>
              <a:t>, between </a:t>
            </a:r>
            <a:r>
              <a:rPr lang="en-US" b="1" i="1" dirty="0" smtClean="0">
                <a:solidFill>
                  <a:srgbClr val="00338D"/>
                </a:solidFill>
              </a:rPr>
              <a:t>knowledgeable, willing parties </a:t>
            </a:r>
          </a:p>
          <a:p>
            <a:r>
              <a:rPr lang="en-US" dirty="0" smtClean="0">
                <a:solidFill>
                  <a:srgbClr val="00338D"/>
                </a:solidFill>
              </a:rPr>
              <a:t>in an arm’s length transaction.</a:t>
            </a:r>
            <a:endParaRPr lang="en-GB" dirty="0" smtClean="0">
              <a:solidFill>
                <a:srgbClr val="00338D"/>
              </a:solidFill>
            </a:endParaRPr>
          </a:p>
        </p:txBody>
      </p:sp>
      <p:sp>
        <p:nvSpPr>
          <p:cNvPr id="15" name="Cloud 14"/>
          <p:cNvSpPr/>
          <p:nvPr/>
        </p:nvSpPr>
        <p:spPr>
          <a:xfrm>
            <a:off x="7062654" y="1242500"/>
            <a:ext cx="1678569" cy="848435"/>
          </a:xfrm>
          <a:prstGeom prst="cloud">
            <a:avLst/>
          </a:prstGeom>
          <a:solidFill>
            <a:srgbClr val="B39993"/>
          </a:solidFill>
          <a:ln w="25400" cap="flat" cmpd="sng" algn="ctr">
            <a:solidFill>
              <a:srgbClr val="6733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lvl="0" algn="ctr" fontAlgn="auto">
              <a:spcBef>
                <a:spcPts val="0"/>
              </a:spcBef>
              <a:spcAft>
                <a:spcPts val="600"/>
              </a:spcAft>
              <a:buClr>
                <a:srgbClr val="00338D"/>
              </a:buClr>
              <a:defRPr/>
            </a:pPr>
            <a:r>
              <a:rPr lang="en-GB" sz="1850" b="1" kern="0" dirty="0" smtClean="0">
                <a:solidFill>
                  <a:srgbClr val="00338D"/>
                </a:solidFill>
              </a:rPr>
              <a:t>Pre IFRS 13</a:t>
            </a:r>
            <a:endParaRPr lang="en-US" sz="1850" b="1" kern="0" dirty="0" smtClean="0">
              <a:solidFill>
                <a:srgbClr val="00338D"/>
              </a:solidFill>
            </a:endParaRPr>
          </a:p>
        </p:txBody>
      </p:sp>
      <p:grpSp>
        <p:nvGrpSpPr>
          <p:cNvPr id="3" name="Group 17"/>
          <p:cNvGrpSpPr/>
          <p:nvPr/>
        </p:nvGrpSpPr>
        <p:grpSpPr>
          <a:xfrm>
            <a:off x="402777" y="4040088"/>
            <a:ext cx="7948247" cy="2125215"/>
            <a:chOff x="402777" y="4040089"/>
            <a:chExt cx="7948247" cy="2125215"/>
          </a:xfrm>
        </p:grpSpPr>
        <p:sp>
          <p:nvSpPr>
            <p:cNvPr id="14" name="Rectangle 13"/>
            <p:cNvSpPr/>
            <p:nvPr/>
          </p:nvSpPr>
          <p:spPr>
            <a:xfrm>
              <a:off x="402777" y="4425281"/>
              <a:ext cx="7948247" cy="1740023"/>
            </a:xfrm>
            <a:prstGeom prst="rect">
              <a:avLst/>
            </a:prstGeom>
            <a:solidFill>
              <a:srgbClr val="D3CFB8"/>
            </a:solidFill>
            <a:ln w="25400" cap="flat" cmpd="sng" algn="ctr">
              <a:solidFill>
                <a:srgbClr val="A79E7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177800" indent="-177800" fontAlgn="auto">
                <a:spcBef>
                  <a:spcPts val="0"/>
                </a:spcBef>
                <a:spcAft>
                  <a:spcPts val="600"/>
                </a:spcAft>
                <a:buClr>
                  <a:srgbClr val="00338D"/>
                </a:buClr>
                <a:buFont typeface="Wingdings" pitchFamily="2" charset="2"/>
                <a:buChar char="§"/>
                <a:defRPr/>
              </a:pPr>
              <a:r>
                <a:rPr lang="en-GB" kern="0" dirty="0" smtClean="0">
                  <a:solidFill>
                    <a:srgbClr val="00338D"/>
                  </a:solidFill>
                </a:rPr>
                <a:t>Exit price notion</a:t>
              </a:r>
            </a:p>
            <a:p>
              <a:pPr marL="177800" indent="-177800" fontAlgn="auto">
                <a:spcBef>
                  <a:spcPts val="0"/>
                </a:spcBef>
                <a:spcAft>
                  <a:spcPts val="600"/>
                </a:spcAft>
                <a:buClr>
                  <a:srgbClr val="00338D"/>
                </a:buClr>
                <a:buFont typeface="Wingdings" pitchFamily="2" charset="2"/>
                <a:buChar char="§"/>
                <a:defRPr/>
              </a:pPr>
              <a:r>
                <a:rPr lang="en-GB" kern="0" dirty="0" smtClean="0">
                  <a:solidFill>
                    <a:srgbClr val="00338D"/>
                  </a:solidFill>
                </a:rPr>
                <a:t>Liabilities: transfer </a:t>
              </a:r>
              <a:r>
                <a:rPr lang="en-GB" kern="0" dirty="0" err="1" smtClean="0">
                  <a:solidFill>
                    <a:srgbClr val="00338D"/>
                  </a:solidFill>
                </a:rPr>
                <a:t>vs</a:t>
              </a:r>
              <a:r>
                <a:rPr lang="en-GB" kern="0" dirty="0" smtClean="0">
                  <a:solidFill>
                    <a:srgbClr val="00338D"/>
                  </a:solidFill>
                </a:rPr>
                <a:t> settlement</a:t>
              </a:r>
            </a:p>
            <a:p>
              <a:pPr marL="177800" indent="-177800" fontAlgn="auto">
                <a:spcBef>
                  <a:spcPts val="0"/>
                </a:spcBef>
                <a:spcAft>
                  <a:spcPts val="600"/>
                </a:spcAft>
                <a:buClr>
                  <a:srgbClr val="00338D"/>
                </a:buClr>
                <a:buFont typeface="Wingdings" pitchFamily="2" charset="2"/>
                <a:buChar char="§"/>
                <a:defRPr/>
              </a:pPr>
              <a:r>
                <a:rPr lang="en-GB" kern="0" dirty="0" smtClean="0">
                  <a:solidFill>
                    <a:srgbClr val="00338D"/>
                  </a:solidFill>
                </a:rPr>
                <a:t>Market participant vs entity specific measurement </a:t>
              </a:r>
            </a:p>
            <a:p>
              <a:pPr marL="177800" indent="-177800" fontAlgn="auto">
                <a:spcBef>
                  <a:spcPts val="0"/>
                </a:spcBef>
                <a:spcAft>
                  <a:spcPts val="600"/>
                </a:spcAft>
                <a:buClr>
                  <a:srgbClr val="00338D"/>
                </a:buClr>
                <a:buFont typeface="Wingdings" pitchFamily="2" charset="2"/>
                <a:buChar char="§"/>
                <a:defRPr/>
              </a:pPr>
              <a:r>
                <a:rPr lang="en-GB" kern="0" dirty="0" smtClean="0">
                  <a:solidFill>
                    <a:srgbClr val="00338D"/>
                  </a:solidFill>
                </a:rPr>
                <a:t>Measurement date</a:t>
              </a:r>
            </a:p>
          </p:txBody>
        </p:sp>
        <p:sp>
          <p:nvSpPr>
            <p:cNvPr id="17" name="AutoShape 49"/>
            <p:cNvSpPr>
              <a:spLocks noChangeArrowheads="1"/>
            </p:cNvSpPr>
            <p:nvPr/>
          </p:nvSpPr>
          <p:spPr bwMode="blackWhite">
            <a:xfrm rot="5400000">
              <a:off x="4196129" y="3952654"/>
              <a:ext cx="457200" cy="632069"/>
            </a:xfrm>
            <a:prstGeom prst="homePlate">
              <a:avLst>
                <a:gd name="adj" fmla="val 48051"/>
              </a:avLst>
            </a:prstGeom>
            <a:solidFill>
              <a:srgbClr val="E3A780"/>
            </a:solidFill>
            <a:ln w="25400" algn="ctr">
              <a:solidFill>
                <a:srgbClr val="C84E00"/>
              </a:solidFill>
              <a:miter lim="800000"/>
              <a:headEnd/>
              <a:tailEnd/>
            </a:ln>
            <a:effectLst/>
          </p:spPr>
          <p:txBody>
            <a:bodyPr rot="10800000" vert="eaVert" wrap="none" lIns="72000" tIns="72000" rIns="72000" bIns="72000" anchor="ctr"/>
            <a:lstStyle/>
            <a:p>
              <a:pPr algn="ctr">
                <a:defRPr/>
              </a:pPr>
              <a:endParaRPr lang="en-GB" dirty="0">
                <a:solidFill>
                  <a:srgbClr val="00338D"/>
                </a:solidFill>
                <a:latin typeface="+mn-lt"/>
                <a:cs typeface="+mn-cs"/>
              </a:endParaRPr>
            </a:p>
          </p:txBody>
        </p:sp>
      </p:grpSp>
      <p:grpSp>
        <p:nvGrpSpPr>
          <p:cNvPr id="4" name="Group 12"/>
          <p:cNvGrpSpPr/>
          <p:nvPr/>
        </p:nvGrpSpPr>
        <p:grpSpPr>
          <a:xfrm>
            <a:off x="402777" y="2090935"/>
            <a:ext cx="8489703" cy="2197224"/>
            <a:chOff x="402777" y="2090935"/>
            <a:chExt cx="8489703" cy="2197224"/>
          </a:xfrm>
        </p:grpSpPr>
        <p:sp>
          <p:nvSpPr>
            <p:cNvPr id="9" name="Rectangle 8"/>
            <p:cNvSpPr/>
            <p:nvPr/>
          </p:nvSpPr>
          <p:spPr>
            <a:xfrm>
              <a:off x="402777" y="2708919"/>
              <a:ext cx="7948247" cy="1219200"/>
            </a:xfrm>
            <a:prstGeom prst="rect">
              <a:avLst/>
            </a:prstGeom>
            <a:solidFill>
              <a:srgbClr val="8099C6"/>
            </a:solidFill>
            <a:ln w="2540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dirty="0" smtClean="0">
                  <a:solidFill>
                    <a:srgbClr val="00338D"/>
                  </a:solidFill>
                </a:rPr>
                <a:t>The price that would be received to sell </a:t>
              </a:r>
              <a:r>
                <a:rPr lang="en-GB" b="1" i="1" dirty="0" smtClean="0">
                  <a:solidFill>
                    <a:srgbClr val="00338D"/>
                  </a:solidFill>
                </a:rPr>
                <a:t>an asset or paid to </a:t>
              </a:r>
            </a:p>
            <a:p>
              <a:r>
                <a:rPr lang="en-GB" b="1" i="1" dirty="0" smtClean="0">
                  <a:solidFill>
                    <a:srgbClr val="00338D"/>
                  </a:solidFill>
                </a:rPr>
                <a:t>transfer a liability</a:t>
              </a:r>
              <a:r>
                <a:rPr lang="en-GB" dirty="0" smtClean="0">
                  <a:solidFill>
                    <a:srgbClr val="00338D"/>
                  </a:solidFill>
                </a:rPr>
                <a:t> in an orderly transaction between </a:t>
              </a:r>
              <a:r>
                <a:rPr lang="en-GB" b="1" i="1" dirty="0" smtClean="0">
                  <a:solidFill>
                    <a:srgbClr val="00338D"/>
                  </a:solidFill>
                </a:rPr>
                <a:t>market </a:t>
              </a:r>
            </a:p>
            <a:p>
              <a:r>
                <a:rPr lang="en-GB" b="1" i="1" dirty="0" smtClean="0">
                  <a:solidFill>
                    <a:srgbClr val="00338D"/>
                  </a:solidFill>
                </a:rPr>
                <a:t>participants</a:t>
              </a:r>
              <a:r>
                <a:rPr lang="en-GB" dirty="0" smtClean="0">
                  <a:solidFill>
                    <a:srgbClr val="00338D"/>
                  </a:solidFill>
                </a:rPr>
                <a:t> at the </a:t>
              </a:r>
              <a:r>
                <a:rPr lang="en-GB" b="1" i="1" dirty="0" smtClean="0">
                  <a:solidFill>
                    <a:srgbClr val="00338D"/>
                  </a:solidFill>
                </a:rPr>
                <a:t>measurement date.</a:t>
              </a:r>
              <a:endParaRPr lang="en-US" b="1" i="1" dirty="0" smtClean="0">
                <a:solidFill>
                  <a:srgbClr val="00338D"/>
                </a:solidFill>
              </a:endParaRPr>
            </a:p>
          </p:txBody>
        </p:sp>
        <p:sp>
          <p:nvSpPr>
            <p:cNvPr id="16" name="Down Arrow 15"/>
            <p:cNvSpPr/>
            <p:nvPr/>
          </p:nvSpPr>
          <p:spPr>
            <a:xfrm>
              <a:off x="3990038" y="2090935"/>
              <a:ext cx="869383" cy="762000"/>
            </a:xfrm>
            <a:prstGeom prst="downArrow">
              <a:avLst/>
            </a:prstGeom>
            <a:solidFill>
              <a:srgbClr val="E3A780"/>
            </a:solidFill>
            <a:ln w="25400" cap="flat" cmpd="sng" algn="ctr">
              <a:solidFill>
                <a:srgbClr val="C84E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fontAlgn="auto">
                <a:spcBef>
                  <a:spcPts val="0"/>
                </a:spcBef>
                <a:spcAft>
                  <a:spcPts val="600"/>
                </a:spcAft>
                <a:buClr>
                  <a:srgbClr val="00338D"/>
                </a:buClr>
                <a:defRPr/>
              </a:pPr>
              <a:endParaRPr lang="en-US" sz="1850" b="1" kern="0" dirty="0" smtClean="0">
                <a:solidFill>
                  <a:srgbClr val="00338D"/>
                </a:solidFill>
              </a:endParaRPr>
            </a:p>
          </p:txBody>
        </p:sp>
        <p:sp>
          <p:nvSpPr>
            <p:cNvPr id="12" name="Explosion 1 11"/>
            <p:cNvSpPr/>
            <p:nvPr/>
          </p:nvSpPr>
          <p:spPr>
            <a:xfrm>
              <a:off x="6795573" y="2852935"/>
              <a:ext cx="2096907" cy="1435224"/>
            </a:xfrm>
            <a:prstGeom prst="irregularSeal1">
              <a:avLst/>
            </a:prstGeom>
            <a:solidFill>
              <a:srgbClr val="C792C6"/>
            </a:solidFill>
            <a:ln w="25400" cap="flat" cmpd="sng" algn="ctr">
              <a:solidFill>
                <a:srgbClr val="8E258D"/>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fontAlgn="auto">
                <a:spcBef>
                  <a:spcPts val="0"/>
                </a:spcBef>
                <a:spcAft>
                  <a:spcPts val="600"/>
                </a:spcAft>
                <a:buClr>
                  <a:srgbClr val="00338D"/>
                </a:buClr>
                <a:defRPr/>
              </a:pPr>
              <a:r>
                <a:rPr lang="en-GB" b="1" kern="0" dirty="0" smtClean="0">
                  <a:solidFill>
                    <a:srgbClr val="00338D"/>
                  </a:solidFill>
                </a:rPr>
                <a:t>IFRS 13</a:t>
              </a:r>
              <a:endParaRPr lang="en-US" b="1" kern="0" dirty="0" smtClean="0">
                <a:solidFill>
                  <a:srgbClr val="00338D"/>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90"/>
          <p:cNvSpPr>
            <a:spLocks noGrp="1"/>
          </p:cNvSpPr>
          <p:nvPr>
            <p:ph type="ctrTitle"/>
          </p:nvPr>
        </p:nvSpPr>
        <p:spPr/>
        <p:txBody>
          <a:bodyPr/>
          <a:lstStyle/>
          <a:p>
            <a:r>
              <a:rPr lang="en-US" dirty="0" smtClean="0"/>
              <a:t>Revenue from Contracts with Customers – Overview</a:t>
            </a:r>
            <a:endParaRPr lang="en-US" dirty="0"/>
          </a:p>
        </p:txBody>
      </p:sp>
      <p:sp>
        <p:nvSpPr>
          <p:cNvPr id="192" name="Subtitle 191"/>
          <p:cNvSpPr>
            <a:spLocks noGrp="1"/>
          </p:cNvSpPr>
          <p:nvPr>
            <p:ph type="subTitle" idx="1"/>
          </p:nvPr>
        </p:nvSpPr>
        <p:spPr/>
        <p:txBody>
          <a:bodyPr/>
          <a:lstStyle/>
          <a:p>
            <a:pPr lvl="0"/>
            <a:r>
              <a:rPr lang="en-US" dirty="0" smtClean="0"/>
              <a:t>June  6, 2014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6" name="Text Placeholder 5"/>
          <p:cNvSpPr>
            <a:spLocks noGrp="1"/>
          </p:cNvSpPr>
          <p:nvPr>
            <p:ph type="body" sz="quarter" idx="11"/>
          </p:nvPr>
        </p:nvSpPr>
        <p:spPr>
          <a:xfrm>
            <a:off x="4645149" y="1124744"/>
            <a:ext cx="4031307" cy="5047455"/>
          </a:xfrm>
        </p:spPr>
        <p:txBody>
          <a:bodyPr/>
          <a:lstStyle/>
          <a:p>
            <a:pPr marL="342000" lvl="2" indent="-342000">
              <a:spcBef>
                <a:spcPts val="0"/>
              </a:spcBef>
              <a:spcAft>
                <a:spcPts val="600"/>
              </a:spcAft>
              <a:buFont typeface="Wingdings" pitchFamily="2" charset="2"/>
              <a:buChar char="§"/>
            </a:pPr>
            <a:r>
              <a:rPr lang="en-GB" dirty="0" smtClean="0"/>
              <a:t>Revenue is a key metric for many entities.</a:t>
            </a:r>
            <a:endParaRPr lang="en-GB" dirty="0"/>
          </a:p>
          <a:p>
            <a:pPr marL="342000" lvl="2" indent="-342000">
              <a:spcBef>
                <a:spcPts val="0"/>
              </a:spcBef>
              <a:spcAft>
                <a:spcPts val="600"/>
              </a:spcAft>
              <a:buFont typeface="Wingdings" pitchFamily="2" charset="2"/>
              <a:buChar char="§"/>
            </a:pPr>
            <a:r>
              <a:rPr lang="en-GB" dirty="0" smtClean="0"/>
              <a:t>IFRS 15 </a:t>
            </a:r>
            <a:r>
              <a:rPr lang="en-GB" dirty="0"/>
              <a:t>introduces a new framework for the analysis of revenue transactions</a:t>
            </a:r>
            <a:r>
              <a:rPr lang="en-GB" dirty="0" smtClean="0"/>
              <a:t>.</a:t>
            </a:r>
          </a:p>
          <a:p>
            <a:pPr marL="342000" lvl="2" indent="-342000">
              <a:spcBef>
                <a:spcPts val="0"/>
              </a:spcBef>
              <a:spcAft>
                <a:spcPts val="600"/>
              </a:spcAft>
              <a:buFont typeface="Wingdings" pitchFamily="2" charset="2"/>
              <a:buChar char="§"/>
            </a:pPr>
            <a:r>
              <a:rPr lang="en-GB" dirty="0" smtClean="0"/>
              <a:t>The impact will vary between entities.</a:t>
            </a:r>
          </a:p>
          <a:p>
            <a:pPr marL="342000" lvl="2" indent="-342000">
              <a:spcBef>
                <a:spcPts val="0"/>
              </a:spcBef>
              <a:spcAft>
                <a:spcPts val="600"/>
              </a:spcAft>
              <a:buFont typeface="Wingdings" pitchFamily="2" charset="2"/>
              <a:buChar char="§"/>
            </a:pPr>
            <a:r>
              <a:rPr lang="en-GB" dirty="0" smtClean="0"/>
              <a:t>Your stakeholders/investors will want to understand the impact on your business.</a:t>
            </a:r>
            <a:endParaRPr lang="en-GB" dirty="0"/>
          </a:p>
        </p:txBody>
      </p:sp>
      <p:sp>
        <p:nvSpPr>
          <p:cNvPr id="4" name="Footer Placeholder 3"/>
          <p:cNvSpPr>
            <a:spLocks noGrp="1"/>
          </p:cNvSpPr>
          <p:nvPr>
            <p:ph type="ftr" sz="quarter" idx="14"/>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pic>
        <p:nvPicPr>
          <p:cNvPr id="14" name="Content Placeholder 8" descr="GettyImages_102416382.jpg"/>
          <p:cNvPicPr>
            <a:picLocks noChangeAspect="1"/>
          </p:cNvPicPr>
          <p:nvPr/>
        </p:nvPicPr>
        <p:blipFill>
          <a:blip r:embed="rId2" cstate="print"/>
          <a:stretch>
            <a:fillRect/>
          </a:stretch>
        </p:blipFill>
        <p:spPr>
          <a:xfrm rot="-600000">
            <a:off x="1162580" y="1939131"/>
            <a:ext cx="2370666" cy="355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7843" y="420093"/>
            <a:ext cx="4860000" cy="2357454"/>
          </a:xfrm>
        </p:spPr>
        <p:txBody>
          <a:bodyPr/>
          <a:lstStyle/>
          <a:p>
            <a:r>
              <a:rPr lang="en-US" dirty="0" smtClean="0"/>
              <a:t>Agenda</a:t>
            </a:r>
            <a:endParaRPr lang="en-US" dirty="0"/>
          </a:p>
        </p:txBody>
      </p:sp>
      <p:sp>
        <p:nvSpPr>
          <p:cNvPr id="3" name="TextBox 2"/>
          <p:cNvSpPr txBox="1"/>
          <p:nvPr/>
        </p:nvSpPr>
        <p:spPr>
          <a:xfrm>
            <a:off x="249382" y="973777"/>
            <a:ext cx="4548249" cy="3724096"/>
          </a:xfrm>
          <a:prstGeom prst="rect">
            <a:avLst/>
          </a:prstGeom>
          <a:noFill/>
        </p:spPr>
        <p:txBody>
          <a:bodyPr wrap="square" rtlCol="0">
            <a:spAutoFit/>
          </a:bodyPr>
          <a:lstStyle/>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Key Facts</a:t>
            </a: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The Five Step Model Overview</a:t>
            </a: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Key Changes From Current Practice</a:t>
            </a: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Business Impacts</a:t>
            </a: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Next Steps</a:t>
            </a: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Key Points to Remember</a:t>
            </a:r>
          </a:p>
          <a:p>
            <a:pPr lvl="2" indent="-457200" fontAlgn="base">
              <a:spcBef>
                <a:spcPct val="0"/>
              </a:spcBef>
              <a:spcAft>
                <a:spcPct val="0"/>
              </a:spcAft>
            </a:pPr>
            <a:endParaRPr lang="en-US" sz="2000" b="1" dirty="0" smtClean="0">
              <a:solidFill>
                <a:srgbClr val="FFFFFF">
                  <a:lumMod val="65000"/>
                </a:srgbClr>
              </a:solidFill>
              <a:latin typeface="Arial" charset="0"/>
              <a:cs typeface="Arial" charset="0"/>
            </a:endParaRPr>
          </a:p>
          <a:p>
            <a:pPr indent="344488" fontAlgn="base">
              <a:spcBef>
                <a:spcPct val="0"/>
              </a:spcBef>
              <a:spcAft>
                <a:spcPct val="0"/>
              </a:spcAft>
              <a:buFont typeface="Wingdings" pitchFamily="2" charset="2"/>
              <a:buChar char="§"/>
            </a:pPr>
            <a:endParaRPr lang="en-US" sz="2400" b="1" dirty="0">
              <a:solidFill>
                <a:srgbClr val="747678">
                  <a:lumMod val="60000"/>
                  <a:lumOff val="40000"/>
                </a:srgbClr>
              </a:solidFill>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 Background </a:t>
            </a:r>
            <a:endParaRPr lang="en-US" dirty="0"/>
          </a:p>
        </p:txBody>
      </p:sp>
      <p:sp>
        <p:nvSpPr>
          <p:cNvPr id="4" name="Footer Placeholder 3"/>
          <p:cNvSpPr>
            <a:spLocks noGrp="1"/>
          </p:cNvSpPr>
          <p:nvPr>
            <p:ph type="ftr" sz="quarter" idx="12"/>
          </p:nvPr>
        </p:nvSpPr>
        <p:spPr>
          <a:xfrm>
            <a:off x="323528" y="6400800"/>
            <a:ext cx="6172200" cy="457200"/>
          </a:xfrm>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grpSp>
        <p:nvGrpSpPr>
          <p:cNvPr id="5" name="Group 15"/>
          <p:cNvGrpSpPr/>
          <p:nvPr/>
        </p:nvGrpSpPr>
        <p:grpSpPr>
          <a:xfrm>
            <a:off x="251520" y="1029586"/>
            <a:ext cx="8496944" cy="5184576"/>
            <a:chOff x="251520" y="1029586"/>
            <a:chExt cx="8496944" cy="5184576"/>
          </a:xfrm>
        </p:grpSpPr>
        <p:sp>
          <p:nvSpPr>
            <p:cNvPr id="7" name="Round Single Corner Rectangle 6"/>
            <p:cNvSpPr/>
            <p:nvPr/>
          </p:nvSpPr>
          <p:spPr>
            <a:xfrm>
              <a:off x="4499992" y="1029586"/>
              <a:ext cx="4248472" cy="2592288"/>
            </a:xfrm>
            <a:prstGeom prst="round1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000" dirty="0" smtClean="0">
                  <a:solidFill>
                    <a:srgbClr val="000000"/>
                  </a:solidFill>
                </a:rPr>
                <a:t>Provide a more robust framework for addressing revenue issues. </a:t>
              </a:r>
            </a:p>
            <a:p>
              <a:pPr algn="ctr"/>
              <a:endParaRPr lang="en-US" sz="2000" dirty="0" smtClean="0">
                <a:solidFill>
                  <a:srgbClr val="000000"/>
                </a:solidFill>
              </a:endParaRPr>
            </a:p>
            <a:p>
              <a:pPr algn="ctr"/>
              <a:r>
                <a:rPr lang="en-US" sz="2000" dirty="0" smtClean="0">
                  <a:solidFill>
                    <a:srgbClr val="000000"/>
                  </a:solidFill>
                </a:rPr>
                <a:t>  </a:t>
              </a:r>
            </a:p>
            <a:p>
              <a:pPr algn="ctr"/>
              <a:endParaRPr lang="en-GB" dirty="0">
                <a:solidFill>
                  <a:srgbClr val="FFFFFF"/>
                </a:solidFill>
              </a:endParaRPr>
            </a:p>
          </p:txBody>
        </p:sp>
        <p:sp>
          <p:nvSpPr>
            <p:cNvPr id="20" name="TextBox 19"/>
            <p:cNvSpPr txBox="1"/>
            <p:nvPr/>
          </p:nvSpPr>
          <p:spPr>
            <a:xfrm>
              <a:off x="1331640" y="4509120"/>
              <a:ext cx="2016224" cy="246221"/>
            </a:xfrm>
            <a:prstGeom prst="rect">
              <a:avLst/>
            </a:prstGeom>
            <a:noFill/>
          </p:spPr>
          <p:txBody>
            <a:bodyPr wrap="square" lIns="0" tIns="0" rIns="0" bIns="0" rtlCol="0">
              <a:spAutoFit/>
            </a:bodyPr>
            <a:lstStyle/>
            <a:p>
              <a:endParaRPr lang="en-GB" sz="1600" dirty="0" smtClean="0">
                <a:solidFill>
                  <a:srgbClr val="000000"/>
                </a:solidFill>
              </a:endParaRPr>
            </a:p>
          </p:txBody>
        </p:sp>
        <p:sp>
          <p:nvSpPr>
            <p:cNvPr id="12" name="Round Single Corner Rectangle 11"/>
            <p:cNvSpPr/>
            <p:nvPr/>
          </p:nvSpPr>
          <p:spPr>
            <a:xfrm flipH="1">
              <a:off x="251520" y="1029586"/>
              <a:ext cx="4248472" cy="2592288"/>
            </a:xfrm>
            <a:prstGeom prst="round1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000" dirty="0" smtClean="0">
                  <a:solidFill>
                    <a:srgbClr val="FFFFFF"/>
                  </a:solidFill>
                </a:rPr>
                <a:t>Remove inconsistencies and weaknesses in existing requirements. </a:t>
              </a:r>
            </a:p>
            <a:p>
              <a:pPr algn="ctr"/>
              <a:endParaRPr lang="en-GB" sz="2000" dirty="0" smtClean="0">
                <a:solidFill>
                  <a:srgbClr val="FFFFFF"/>
                </a:solidFill>
              </a:endParaRPr>
            </a:p>
            <a:p>
              <a:pPr algn="ctr"/>
              <a:endParaRPr lang="en-GB" dirty="0">
                <a:solidFill>
                  <a:srgbClr val="FFFFFF"/>
                </a:solidFill>
              </a:endParaRPr>
            </a:p>
          </p:txBody>
        </p:sp>
        <p:sp>
          <p:nvSpPr>
            <p:cNvPr id="13" name="Round Single Corner Rectangle 12"/>
            <p:cNvSpPr>
              <a:spLocks noChangeAspect="1"/>
            </p:cNvSpPr>
            <p:nvPr/>
          </p:nvSpPr>
          <p:spPr>
            <a:xfrm rot="10800000">
              <a:off x="251520" y="3621874"/>
              <a:ext cx="4248472" cy="2592288"/>
            </a:xfrm>
            <a:prstGeom prst="round1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000" kern="0" dirty="0" smtClean="0">
                <a:solidFill>
                  <a:srgbClr val="000000"/>
                </a:solidFill>
              </a:endParaRPr>
            </a:p>
            <a:p>
              <a:pPr algn="ctr"/>
              <a:endParaRPr lang="en-GB" dirty="0">
                <a:solidFill>
                  <a:srgbClr val="FFFFFF"/>
                </a:solidFill>
              </a:endParaRPr>
            </a:p>
          </p:txBody>
        </p:sp>
        <p:sp>
          <p:nvSpPr>
            <p:cNvPr id="14" name="Round Single Corner Rectangle 13"/>
            <p:cNvSpPr/>
            <p:nvPr/>
          </p:nvSpPr>
          <p:spPr>
            <a:xfrm flipV="1">
              <a:off x="4499992" y="3599910"/>
              <a:ext cx="4248472" cy="2592288"/>
            </a:xfrm>
            <a:prstGeom prst="round1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000" dirty="0" smtClean="0">
                <a:solidFill>
                  <a:srgbClr val="FFFFFF"/>
                </a:solidFill>
              </a:endParaRPr>
            </a:p>
            <a:p>
              <a:pPr algn="ctr"/>
              <a:endParaRPr lang="en-US" sz="2000" dirty="0" smtClean="0">
                <a:solidFill>
                  <a:srgbClr val="FFFFFF"/>
                </a:solidFill>
              </a:endParaRPr>
            </a:p>
            <a:p>
              <a:pPr algn="ctr"/>
              <a:endParaRPr lang="en-GB" dirty="0">
                <a:solidFill>
                  <a:srgbClr val="FFFFFF"/>
                </a:solidFill>
              </a:endParaRPr>
            </a:p>
          </p:txBody>
        </p:sp>
        <p:sp>
          <p:nvSpPr>
            <p:cNvPr id="15" name="Rounded Rectangle 14"/>
            <p:cNvSpPr/>
            <p:nvPr/>
          </p:nvSpPr>
          <p:spPr>
            <a:xfrm>
              <a:off x="3275856" y="2924944"/>
              <a:ext cx="2448272" cy="1368152"/>
            </a:xfrm>
            <a:prstGeom prst="roundRect">
              <a:avLst/>
            </a:prstGeom>
            <a:solidFill>
              <a:srgbClr val="409DA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000" dirty="0" smtClean="0">
                <a:solidFill>
                  <a:srgbClr val="FFFFFF"/>
                </a:solidFill>
              </a:endParaRPr>
            </a:p>
            <a:p>
              <a:pPr algn="ctr"/>
              <a:r>
                <a:rPr lang="en-US" sz="2000" dirty="0" smtClean="0">
                  <a:solidFill>
                    <a:srgbClr val="FFFFFF"/>
                  </a:solidFill>
                </a:rPr>
                <a:t>IASB / FASB Converged Standard </a:t>
              </a:r>
            </a:p>
            <a:p>
              <a:pPr algn="ctr"/>
              <a:endParaRPr lang="en-GB" dirty="0">
                <a:solidFill>
                  <a:srgbClr val="FFFFFF"/>
                </a:solidFill>
              </a:endParaRPr>
            </a:p>
          </p:txBody>
        </p:sp>
      </p:grpSp>
      <p:sp>
        <p:nvSpPr>
          <p:cNvPr id="17" name="Rectangle 16"/>
          <p:cNvSpPr/>
          <p:nvPr/>
        </p:nvSpPr>
        <p:spPr>
          <a:xfrm>
            <a:off x="467544" y="4365104"/>
            <a:ext cx="3672408" cy="1631216"/>
          </a:xfrm>
          <a:prstGeom prst="rect">
            <a:avLst/>
          </a:prstGeom>
        </p:spPr>
        <p:txBody>
          <a:bodyPr wrap="square">
            <a:spAutoFit/>
          </a:bodyPr>
          <a:lstStyle/>
          <a:p>
            <a:pPr algn="ctr"/>
            <a:endParaRPr lang="en-US" sz="2000" kern="0" dirty="0" smtClean="0">
              <a:solidFill>
                <a:srgbClr val="000000"/>
              </a:solidFill>
            </a:endParaRPr>
          </a:p>
          <a:p>
            <a:pPr algn="ctr"/>
            <a:r>
              <a:rPr lang="en-GB" sz="2000" kern="0" dirty="0" smtClean="0">
                <a:solidFill>
                  <a:srgbClr val="000000"/>
                </a:solidFill>
              </a:rPr>
              <a:t>Provide more useful information through improved disclosure requirements. </a:t>
            </a:r>
          </a:p>
          <a:p>
            <a:pPr algn="ctr"/>
            <a:endParaRPr lang="en-GB" sz="2000" kern="0" dirty="0" smtClean="0">
              <a:solidFill>
                <a:srgbClr val="000000"/>
              </a:solidFill>
            </a:endParaRPr>
          </a:p>
        </p:txBody>
      </p:sp>
      <p:sp>
        <p:nvSpPr>
          <p:cNvPr id="21" name="Rectangle 20"/>
          <p:cNvSpPr/>
          <p:nvPr/>
        </p:nvSpPr>
        <p:spPr>
          <a:xfrm>
            <a:off x="4572000" y="4316903"/>
            <a:ext cx="4104456" cy="1631216"/>
          </a:xfrm>
          <a:prstGeom prst="rect">
            <a:avLst/>
          </a:prstGeom>
        </p:spPr>
        <p:txBody>
          <a:bodyPr wrap="square">
            <a:spAutoFit/>
          </a:bodyPr>
          <a:lstStyle/>
          <a:p>
            <a:pPr algn="ctr"/>
            <a:endParaRPr lang="en-US" sz="2000" dirty="0" smtClean="0">
              <a:solidFill>
                <a:srgbClr val="FFFFFF"/>
              </a:solidFill>
            </a:endParaRPr>
          </a:p>
          <a:p>
            <a:pPr algn="ctr"/>
            <a:r>
              <a:rPr lang="en-GB" sz="2000" dirty="0" smtClean="0">
                <a:solidFill>
                  <a:srgbClr val="FFFFFF"/>
                </a:solidFill>
              </a:rPr>
              <a:t>Simplify preparation of financial statements by reducing the number of requirements by having one revenue framework.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rrowheads="1"/>
          </p:cNvSpPr>
          <p:nvPr/>
        </p:nvSpPr>
        <p:spPr bwMode="gray">
          <a:xfrm>
            <a:off x="3779912" y="3284984"/>
            <a:ext cx="1800200" cy="576064"/>
          </a:xfrm>
          <a:prstGeom prst="rect">
            <a:avLst/>
          </a:prstGeom>
          <a:solidFill>
            <a:srgbClr val="BDB694"/>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47" name="AutoShape 4"/>
          <p:cNvSpPr>
            <a:spLocks noChangeArrowheads="1"/>
          </p:cNvSpPr>
          <p:nvPr/>
        </p:nvSpPr>
        <p:spPr bwMode="gray">
          <a:xfrm>
            <a:off x="2051720" y="3284984"/>
            <a:ext cx="1773912" cy="576064"/>
          </a:xfrm>
          <a:prstGeom prst="rect">
            <a:avLst/>
          </a:prstGeom>
          <a:solidFill>
            <a:srgbClr val="D3CFB8"/>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46" name="AutoShape 4"/>
          <p:cNvSpPr>
            <a:spLocks noChangeArrowheads="1"/>
          </p:cNvSpPr>
          <p:nvPr/>
        </p:nvSpPr>
        <p:spPr bwMode="gray">
          <a:xfrm>
            <a:off x="395536" y="3284984"/>
            <a:ext cx="1697712" cy="576064"/>
          </a:xfrm>
          <a:prstGeom prst="rect">
            <a:avLst/>
          </a:prstGeom>
          <a:solidFill>
            <a:srgbClr val="E9E7DB"/>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150" name="AutoShape 4"/>
          <p:cNvSpPr>
            <a:spLocks noChangeArrowheads="1"/>
          </p:cNvSpPr>
          <p:nvPr/>
        </p:nvSpPr>
        <p:spPr bwMode="gray">
          <a:xfrm>
            <a:off x="5580112" y="3284984"/>
            <a:ext cx="3384376" cy="576064"/>
          </a:xfrm>
          <a:prstGeom prst="homePlate">
            <a:avLst>
              <a:gd name="adj" fmla="val 31384"/>
            </a:avLst>
          </a:prstGeom>
          <a:solidFill>
            <a:srgbClr val="A79E70"/>
          </a:solidFill>
          <a:ln w="6350">
            <a:noFill/>
            <a:miter lim="800000"/>
            <a:headEnd type="none" w="sm" len="sm"/>
            <a:tailEnd type="none" w="sm" len="sm"/>
          </a:ln>
          <a:effectLst/>
        </p:spPr>
        <p:txBody>
          <a:bodyPr lIns="54000" tIns="54000" rIns="54000" bIns="54000" anchor="ctr"/>
          <a:lstStyle/>
          <a:p>
            <a:pPr algn="ct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Key Facts – Effective Date</a:t>
            </a:r>
            <a:endParaRPr lang="en-GB" dirty="0"/>
          </a:p>
        </p:txBody>
      </p:sp>
      <p:sp>
        <p:nvSpPr>
          <p:cNvPr id="138" name="Text Box 66"/>
          <p:cNvSpPr txBox="1">
            <a:spLocks noChangeArrowheads="1"/>
          </p:cNvSpPr>
          <p:nvPr>
            <p:custDataLst>
              <p:tags r:id="rId1"/>
            </p:custDataLst>
          </p:nvPr>
        </p:nvSpPr>
        <p:spPr bwMode="gray">
          <a:xfrm>
            <a:off x="1547664" y="4437112"/>
            <a:ext cx="2650472" cy="318924"/>
          </a:xfrm>
          <a:prstGeom prst="rect">
            <a:avLst/>
          </a:prstGeom>
          <a:solidFill>
            <a:srgbClr val="DCDDDD"/>
          </a:solidFill>
          <a:ln w="6350">
            <a:solidFill>
              <a:schemeClr val="accent1"/>
            </a:solidFill>
            <a:miter lim="800000"/>
            <a:headEnd type="none" w="sm" len="sm"/>
            <a:tailEnd type="none" w="sm" len="sm"/>
          </a:ln>
          <a:effectLst/>
        </p:spPr>
        <p:txBody>
          <a:bodyPr wrap="square" lIns="36000" tIns="36000" rIns="36000" bIns="36000" anchor="t">
            <a:spAutoFit/>
          </a:bodyPr>
          <a:lstStyle/>
          <a:p>
            <a:pPr algn="ctr" defTabSz="762000" eaLnBrk="0" hangingPunct="0">
              <a:spcBef>
                <a:spcPct val="10000"/>
              </a:spcBef>
            </a:pPr>
            <a:r>
              <a:rPr lang="en-GB" sz="1600" b="1" dirty="0" smtClean="0">
                <a:solidFill>
                  <a:schemeClr val="accent4"/>
                </a:solidFill>
                <a:latin typeface="Arial"/>
                <a:cs typeface="Arial" pitchFamily="34" charset="0"/>
              </a:rPr>
              <a:t>Early adoption permitted</a:t>
            </a:r>
            <a:endParaRPr lang="en-GB" sz="1600" dirty="0">
              <a:solidFill>
                <a:schemeClr val="accent4"/>
              </a:solidFill>
              <a:latin typeface="Arial"/>
              <a:cs typeface="Arial" pitchFamily="34" charset="0"/>
            </a:endParaRPr>
          </a:p>
        </p:txBody>
      </p:sp>
      <p:sp>
        <p:nvSpPr>
          <p:cNvPr id="100" name="Line 68"/>
          <p:cNvSpPr>
            <a:spLocks noChangeShapeType="1"/>
          </p:cNvSpPr>
          <p:nvPr/>
        </p:nvSpPr>
        <p:spPr bwMode="gray">
          <a:xfrm>
            <a:off x="419963" y="3572910"/>
            <a:ext cx="8496944" cy="0"/>
          </a:xfrm>
          <a:prstGeom prst="line">
            <a:avLst/>
          </a:prstGeom>
          <a:noFill/>
          <a:ln w="12700">
            <a:solidFill>
              <a:schemeClr val="accent1"/>
            </a:solidFill>
            <a:round/>
            <a:headEnd type="none" w="sm" len="sm"/>
            <a:tailEnd type="triangle" w="lg" len="lg"/>
          </a:ln>
          <a:effectLst/>
        </p:spPr>
        <p:txBody>
          <a:bodyPr lIns="54000" tIns="54000" rIns="54000" bIns="54000"/>
          <a:lstStyle/>
          <a:p>
            <a:endParaRPr lang="en-GB" dirty="0">
              <a:latin typeface="Arial" pitchFamily="34" charset="0"/>
              <a:cs typeface="Arial" pitchFamily="34" charset="0"/>
            </a:endParaRPr>
          </a:p>
        </p:txBody>
      </p:sp>
      <p:grpSp>
        <p:nvGrpSpPr>
          <p:cNvPr id="3" name="Group 99"/>
          <p:cNvGrpSpPr/>
          <p:nvPr/>
        </p:nvGrpSpPr>
        <p:grpSpPr bwMode="gray">
          <a:xfrm>
            <a:off x="800526" y="3537097"/>
            <a:ext cx="343423" cy="72044"/>
            <a:chOff x="-558820" y="2571750"/>
            <a:chExt cx="416609" cy="144612"/>
          </a:xfrm>
        </p:grpSpPr>
        <p:sp>
          <p:nvSpPr>
            <p:cNvPr id="135" name="Line 14"/>
            <p:cNvSpPr>
              <a:spLocks noChangeShapeType="1"/>
            </p:cNvSpPr>
            <p:nvPr/>
          </p:nvSpPr>
          <p:spPr bwMode="gray">
            <a:xfrm rot="5400000">
              <a:off x="-350929" y="2435752"/>
              <a:ext cx="827" cy="416609"/>
            </a:xfrm>
            <a:prstGeom prst="line">
              <a:avLst/>
            </a:prstGeom>
            <a:no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itchFamily="34" charset="0"/>
                <a:cs typeface="Arial" pitchFamily="34" charset="0"/>
              </a:endParaRPr>
            </a:p>
          </p:txBody>
        </p:sp>
        <p:sp>
          <p:nvSpPr>
            <p:cNvPr id="136" name="Freeform 15"/>
            <p:cNvSpPr>
              <a:spLocks/>
            </p:cNvSpPr>
            <p:nvPr/>
          </p:nvSpPr>
          <p:spPr bwMode="gray">
            <a:xfrm rot="5400000">
              <a:off x="-422816" y="2435763"/>
              <a:ext cx="144612" cy="416586"/>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4" name="Group 211"/>
          <p:cNvGrpSpPr/>
          <p:nvPr/>
        </p:nvGrpSpPr>
        <p:grpSpPr bwMode="gray">
          <a:xfrm>
            <a:off x="179513" y="3536315"/>
            <a:ext cx="455253" cy="341932"/>
            <a:chOff x="227094" y="2679171"/>
            <a:chExt cx="455253" cy="341932"/>
          </a:xfrm>
        </p:grpSpPr>
        <p:sp>
          <p:nvSpPr>
            <p:cNvPr id="133" name="Rectangle 132"/>
            <p:cNvSpPr>
              <a:spLocks noChangeArrowheads="1"/>
            </p:cNvSpPr>
            <p:nvPr>
              <p:custDataLst>
                <p:tags r:id="rId12"/>
              </p:custDataLst>
            </p:nvPr>
          </p:nvSpPr>
          <p:spPr bwMode="gray">
            <a:xfrm>
              <a:off x="227094" y="2787774"/>
              <a:ext cx="455253"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2014</a:t>
              </a:r>
              <a:endParaRPr lang="en-GB" sz="1600" dirty="0">
                <a:solidFill>
                  <a:schemeClr val="accent1"/>
                </a:solidFill>
                <a:latin typeface="Arial"/>
                <a:cs typeface="Arial" pitchFamily="34" charset="0"/>
              </a:endParaRPr>
            </a:p>
          </p:txBody>
        </p:sp>
        <p:sp>
          <p:nvSpPr>
            <p:cNvPr id="134" name="Line 70"/>
            <p:cNvSpPr>
              <a:spLocks noChangeShapeType="1"/>
            </p:cNvSpPr>
            <p:nvPr/>
          </p:nvSpPr>
          <p:spPr bwMode="gray">
            <a:xfrm>
              <a:off x="467544"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5" name="Group 215"/>
          <p:cNvGrpSpPr/>
          <p:nvPr/>
        </p:nvGrpSpPr>
        <p:grpSpPr bwMode="gray">
          <a:xfrm>
            <a:off x="1835696" y="3536315"/>
            <a:ext cx="455253" cy="341932"/>
            <a:chOff x="-94366" y="2679171"/>
            <a:chExt cx="455253" cy="341932"/>
          </a:xfrm>
        </p:grpSpPr>
        <p:sp>
          <p:nvSpPr>
            <p:cNvPr id="129" name="Rectangle 128"/>
            <p:cNvSpPr>
              <a:spLocks noChangeArrowheads="1"/>
            </p:cNvSpPr>
            <p:nvPr>
              <p:custDataLst>
                <p:tags r:id="rId11"/>
              </p:custDataLst>
            </p:nvPr>
          </p:nvSpPr>
          <p:spPr bwMode="gray">
            <a:xfrm>
              <a:off x="-94366" y="2787774"/>
              <a:ext cx="455253"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2015</a:t>
              </a:r>
              <a:endParaRPr lang="en-GB" sz="1600" dirty="0">
                <a:solidFill>
                  <a:schemeClr val="accent1"/>
                </a:solidFill>
                <a:latin typeface="Arial"/>
                <a:cs typeface="Arial" pitchFamily="34" charset="0"/>
              </a:endParaRPr>
            </a:p>
          </p:txBody>
        </p:sp>
        <p:sp>
          <p:nvSpPr>
            <p:cNvPr id="130" name="Line 70"/>
            <p:cNvSpPr>
              <a:spLocks noChangeShapeType="1"/>
            </p:cNvSpPr>
            <p:nvPr/>
          </p:nvSpPr>
          <p:spPr bwMode="gray">
            <a:xfrm>
              <a:off x="160256"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6" name="Group 221"/>
          <p:cNvGrpSpPr/>
          <p:nvPr/>
        </p:nvGrpSpPr>
        <p:grpSpPr bwMode="gray">
          <a:xfrm>
            <a:off x="3563888" y="3536315"/>
            <a:ext cx="455253" cy="341932"/>
            <a:chOff x="-112368" y="2679171"/>
            <a:chExt cx="455253" cy="341932"/>
          </a:xfrm>
        </p:grpSpPr>
        <p:sp>
          <p:nvSpPr>
            <p:cNvPr id="125" name="Rectangle 124"/>
            <p:cNvSpPr>
              <a:spLocks noChangeArrowheads="1"/>
            </p:cNvSpPr>
            <p:nvPr>
              <p:custDataLst>
                <p:tags r:id="rId10"/>
              </p:custDataLst>
            </p:nvPr>
          </p:nvSpPr>
          <p:spPr bwMode="gray">
            <a:xfrm>
              <a:off x="-112368" y="2787774"/>
              <a:ext cx="455253"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2016</a:t>
              </a:r>
              <a:endParaRPr lang="en-GB" sz="1600" dirty="0">
                <a:solidFill>
                  <a:schemeClr val="accent1"/>
                </a:solidFill>
                <a:latin typeface="Arial"/>
                <a:cs typeface="Arial" pitchFamily="34" charset="0"/>
              </a:endParaRPr>
            </a:p>
          </p:txBody>
        </p:sp>
        <p:sp>
          <p:nvSpPr>
            <p:cNvPr id="126" name="Line 70"/>
            <p:cNvSpPr>
              <a:spLocks noChangeShapeType="1"/>
            </p:cNvSpPr>
            <p:nvPr/>
          </p:nvSpPr>
          <p:spPr bwMode="gray">
            <a:xfrm>
              <a:off x="152674"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7" name="Group 227"/>
          <p:cNvGrpSpPr/>
          <p:nvPr/>
        </p:nvGrpSpPr>
        <p:grpSpPr bwMode="gray">
          <a:xfrm>
            <a:off x="5364088" y="3536315"/>
            <a:ext cx="455253" cy="341932"/>
            <a:chOff x="-58362" y="2679171"/>
            <a:chExt cx="455253" cy="341932"/>
          </a:xfrm>
        </p:grpSpPr>
        <p:sp>
          <p:nvSpPr>
            <p:cNvPr id="121" name="Rectangle 120"/>
            <p:cNvSpPr>
              <a:spLocks noChangeArrowheads="1"/>
            </p:cNvSpPr>
            <p:nvPr>
              <p:custDataLst>
                <p:tags r:id="rId9"/>
              </p:custDataLst>
            </p:nvPr>
          </p:nvSpPr>
          <p:spPr bwMode="gray">
            <a:xfrm>
              <a:off x="-58362" y="2787774"/>
              <a:ext cx="455253"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2017</a:t>
              </a:r>
              <a:endParaRPr lang="en-GB" sz="1600" dirty="0">
                <a:solidFill>
                  <a:schemeClr val="accent1"/>
                </a:solidFill>
                <a:latin typeface="Arial"/>
                <a:cs typeface="Arial" pitchFamily="34" charset="0"/>
              </a:endParaRPr>
            </a:p>
          </p:txBody>
        </p:sp>
        <p:sp>
          <p:nvSpPr>
            <p:cNvPr id="122" name="Line 70"/>
            <p:cNvSpPr>
              <a:spLocks noChangeShapeType="1"/>
            </p:cNvSpPr>
            <p:nvPr/>
          </p:nvSpPr>
          <p:spPr bwMode="gray">
            <a:xfrm>
              <a:off x="167407"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8" name="Group 230"/>
          <p:cNvGrpSpPr/>
          <p:nvPr/>
        </p:nvGrpSpPr>
        <p:grpSpPr bwMode="gray">
          <a:xfrm>
            <a:off x="6228184" y="3536315"/>
            <a:ext cx="354264" cy="317113"/>
            <a:chOff x="-67363" y="2679171"/>
            <a:chExt cx="354264" cy="317113"/>
          </a:xfrm>
        </p:grpSpPr>
        <p:sp>
          <p:nvSpPr>
            <p:cNvPr id="119" name="Rectangle 118"/>
            <p:cNvSpPr>
              <a:spLocks noChangeArrowheads="1"/>
            </p:cNvSpPr>
            <p:nvPr>
              <p:custDataLst>
                <p:tags r:id="rId8"/>
              </p:custDataLst>
            </p:nvPr>
          </p:nvSpPr>
          <p:spPr bwMode="gray">
            <a:xfrm>
              <a:off x="-67363" y="2762955"/>
              <a:ext cx="354264"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Mar</a:t>
              </a:r>
            </a:p>
          </p:txBody>
        </p:sp>
        <p:sp>
          <p:nvSpPr>
            <p:cNvPr id="120" name="Line 70"/>
            <p:cNvSpPr>
              <a:spLocks noChangeShapeType="1"/>
            </p:cNvSpPr>
            <p:nvPr/>
          </p:nvSpPr>
          <p:spPr bwMode="gray">
            <a:xfrm>
              <a:off x="117657"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9" name="Group 233"/>
          <p:cNvGrpSpPr/>
          <p:nvPr/>
        </p:nvGrpSpPr>
        <p:grpSpPr bwMode="gray">
          <a:xfrm>
            <a:off x="7668344" y="3536315"/>
            <a:ext cx="363882" cy="482044"/>
            <a:chOff x="499700" y="2679171"/>
            <a:chExt cx="363882" cy="482044"/>
          </a:xfrm>
        </p:grpSpPr>
        <p:sp>
          <p:nvSpPr>
            <p:cNvPr id="117" name="Rectangle 116"/>
            <p:cNvSpPr>
              <a:spLocks noChangeArrowheads="1"/>
            </p:cNvSpPr>
            <p:nvPr>
              <p:custDataLst>
                <p:tags r:id="rId7"/>
              </p:custDataLst>
            </p:nvPr>
          </p:nvSpPr>
          <p:spPr bwMode="gray">
            <a:xfrm>
              <a:off x="499700" y="2780154"/>
              <a:ext cx="363882" cy="381061"/>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Sep</a:t>
              </a:r>
            </a:p>
            <a:p>
              <a:pPr defTabSz="762000" eaLnBrk="0" hangingPunct="0">
                <a:lnSpc>
                  <a:spcPct val="80000"/>
                </a:lnSpc>
              </a:pPr>
              <a:endParaRPr lang="en-GB" sz="1200" dirty="0">
                <a:solidFill>
                  <a:schemeClr val="accent1"/>
                </a:solidFill>
                <a:latin typeface="Arial"/>
                <a:cs typeface="Arial" pitchFamily="34" charset="0"/>
              </a:endParaRPr>
            </a:p>
          </p:txBody>
        </p:sp>
        <p:sp>
          <p:nvSpPr>
            <p:cNvPr id="118" name="Line 70"/>
            <p:cNvSpPr>
              <a:spLocks noChangeShapeType="1"/>
            </p:cNvSpPr>
            <p:nvPr/>
          </p:nvSpPr>
          <p:spPr bwMode="gray">
            <a:xfrm>
              <a:off x="612712"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0" name="Group 236"/>
          <p:cNvGrpSpPr/>
          <p:nvPr/>
        </p:nvGrpSpPr>
        <p:grpSpPr bwMode="gray">
          <a:xfrm>
            <a:off x="8371799" y="3536315"/>
            <a:ext cx="407163" cy="482044"/>
            <a:chOff x="330058" y="2679171"/>
            <a:chExt cx="407163" cy="482044"/>
          </a:xfrm>
        </p:grpSpPr>
        <p:sp>
          <p:nvSpPr>
            <p:cNvPr id="115" name="Rectangle 114"/>
            <p:cNvSpPr>
              <a:spLocks noChangeArrowheads="1"/>
            </p:cNvSpPr>
            <p:nvPr>
              <p:custDataLst>
                <p:tags r:id="rId6"/>
              </p:custDataLst>
            </p:nvPr>
          </p:nvSpPr>
          <p:spPr bwMode="gray">
            <a:xfrm>
              <a:off x="330058" y="2780154"/>
              <a:ext cx="407163" cy="381061"/>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Dec</a:t>
              </a:r>
              <a:r>
                <a:rPr lang="en-GB" sz="1200" dirty="0" smtClean="0">
                  <a:solidFill>
                    <a:schemeClr val="accent1"/>
                  </a:solidFill>
                  <a:latin typeface="Arial"/>
                  <a:cs typeface="Arial" pitchFamily="34" charset="0"/>
                </a:rPr>
                <a:t> </a:t>
              </a:r>
            </a:p>
            <a:p>
              <a:pPr defTabSz="762000" eaLnBrk="0" hangingPunct="0">
                <a:lnSpc>
                  <a:spcPct val="80000"/>
                </a:lnSpc>
              </a:pPr>
              <a:endParaRPr lang="en-GB" sz="1200" dirty="0">
                <a:solidFill>
                  <a:schemeClr val="accent1"/>
                </a:solidFill>
                <a:latin typeface="Arial"/>
                <a:cs typeface="Arial" pitchFamily="34" charset="0"/>
              </a:endParaRPr>
            </a:p>
          </p:txBody>
        </p:sp>
        <p:sp>
          <p:nvSpPr>
            <p:cNvPr id="116" name="Line 70"/>
            <p:cNvSpPr>
              <a:spLocks noChangeShapeType="1"/>
            </p:cNvSpPr>
            <p:nvPr/>
          </p:nvSpPr>
          <p:spPr bwMode="gray">
            <a:xfrm>
              <a:off x="467544" y="2679171"/>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grpSp>
      <p:grpSp>
        <p:nvGrpSpPr>
          <p:cNvPr id="11" name="Group 240"/>
          <p:cNvGrpSpPr/>
          <p:nvPr/>
        </p:nvGrpSpPr>
        <p:grpSpPr bwMode="gray">
          <a:xfrm>
            <a:off x="4788024" y="2348880"/>
            <a:ext cx="1584176" cy="1129268"/>
            <a:chOff x="3035405" y="1491736"/>
            <a:chExt cx="1584176" cy="1129268"/>
          </a:xfrm>
        </p:grpSpPr>
        <p:sp>
          <p:nvSpPr>
            <p:cNvPr id="113" name="Line 64"/>
            <p:cNvSpPr>
              <a:spLocks noChangeShapeType="1"/>
            </p:cNvSpPr>
            <p:nvPr/>
          </p:nvSpPr>
          <p:spPr bwMode="gray">
            <a:xfrm>
              <a:off x="3827493" y="2139808"/>
              <a:ext cx="7620" cy="481196"/>
            </a:xfrm>
            <a:prstGeom prst="line">
              <a:avLst/>
            </a:prstGeom>
            <a:noFill/>
            <a:ln w="12700">
              <a:solidFill>
                <a:schemeClr val="accent1"/>
              </a:solidFill>
              <a:round/>
              <a:headEnd type="none" w="sm" len="sm"/>
              <a:tailEnd type="oval" w="sm" len="sm"/>
            </a:ln>
            <a:effectLst/>
          </p:spPr>
          <p:txBody>
            <a:bodyPr lIns="54000" tIns="54000" rIns="54000" bIns="54000" anchor="b"/>
            <a:lstStyle/>
            <a:p>
              <a:endParaRPr lang="en-GB" dirty="0">
                <a:latin typeface="Arial" pitchFamily="34" charset="0"/>
                <a:cs typeface="Arial" pitchFamily="34" charset="0"/>
              </a:endParaRPr>
            </a:p>
          </p:txBody>
        </p:sp>
        <p:sp>
          <p:nvSpPr>
            <p:cNvPr id="114" name="Text Box 66"/>
            <p:cNvSpPr txBox="1">
              <a:spLocks noChangeArrowheads="1"/>
            </p:cNvSpPr>
            <p:nvPr>
              <p:custDataLst>
                <p:tags r:id="rId5"/>
              </p:custDataLst>
            </p:nvPr>
          </p:nvSpPr>
          <p:spPr bwMode="gray">
            <a:xfrm>
              <a:off x="3035405" y="1491736"/>
              <a:ext cx="1584176" cy="589768"/>
            </a:xfrm>
            <a:prstGeom prst="rect">
              <a:avLst/>
            </a:prstGeom>
            <a:solidFill>
              <a:srgbClr val="DCDDDD"/>
            </a:solidFill>
            <a:ln w="6350">
              <a:solidFill>
                <a:schemeClr val="accent1"/>
              </a:solidFill>
              <a:miter lim="800000"/>
              <a:headEnd type="none" w="sm" len="sm"/>
              <a:tailEnd type="none" w="sm" len="sm"/>
            </a:ln>
            <a:effectLst/>
          </p:spPr>
          <p:txBody>
            <a:bodyPr wrap="square" lIns="36000" tIns="36000" rIns="36000" bIns="36000" anchor="t">
              <a:spAutoFit/>
            </a:bodyPr>
            <a:lstStyle/>
            <a:p>
              <a:pPr algn="ctr" defTabSz="762000" eaLnBrk="0" hangingPunct="0">
                <a:spcBef>
                  <a:spcPct val="10000"/>
                </a:spcBef>
              </a:pPr>
              <a:r>
                <a:rPr lang="en-GB" sz="1600" b="1" dirty="0" smtClean="0">
                  <a:solidFill>
                    <a:schemeClr val="accent4"/>
                  </a:solidFill>
                  <a:latin typeface="Arial"/>
                  <a:cs typeface="Arial" pitchFamily="34" charset="0"/>
                </a:rPr>
                <a:t>Effective date</a:t>
              </a:r>
              <a:endParaRPr lang="en-GB" sz="1600" dirty="0">
                <a:solidFill>
                  <a:schemeClr val="accent4"/>
                </a:solidFill>
                <a:latin typeface="Arial"/>
                <a:cs typeface="Arial" pitchFamily="34" charset="0"/>
              </a:endParaRPr>
            </a:p>
            <a:p>
              <a:pPr algn="ctr" defTabSz="762000" eaLnBrk="0" hangingPunct="0">
                <a:spcBef>
                  <a:spcPct val="10000"/>
                </a:spcBef>
              </a:pPr>
              <a:r>
                <a:rPr lang="en-GB" sz="1600" dirty="0" smtClean="0">
                  <a:latin typeface="Arial"/>
                  <a:cs typeface="Arial" pitchFamily="34" charset="0"/>
                </a:rPr>
                <a:t>1 January 2017</a:t>
              </a:r>
              <a:endParaRPr lang="en-GB" sz="1600" dirty="0">
                <a:latin typeface="Arial"/>
                <a:cs typeface="Arial" pitchFamily="34" charset="0"/>
              </a:endParaRPr>
            </a:p>
          </p:txBody>
        </p:sp>
      </p:grpSp>
      <p:sp>
        <p:nvSpPr>
          <p:cNvPr id="141" name="Rectangle 140"/>
          <p:cNvSpPr>
            <a:spLocks noChangeArrowheads="1"/>
          </p:cNvSpPr>
          <p:nvPr>
            <p:custDataLst>
              <p:tags r:id="rId2"/>
            </p:custDataLst>
          </p:nvPr>
        </p:nvSpPr>
        <p:spPr bwMode="gray">
          <a:xfrm>
            <a:off x="6948264" y="3637404"/>
            <a:ext cx="444032" cy="233329"/>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pPr>
            <a:r>
              <a:rPr lang="en-GB" sz="1600" dirty="0" smtClean="0">
                <a:solidFill>
                  <a:schemeClr val="accent1"/>
                </a:solidFill>
                <a:latin typeface="Arial"/>
                <a:cs typeface="Arial" pitchFamily="34" charset="0"/>
              </a:rPr>
              <a:t>June</a:t>
            </a:r>
          </a:p>
        </p:txBody>
      </p:sp>
      <p:sp>
        <p:nvSpPr>
          <p:cNvPr id="142" name="Line 70"/>
          <p:cNvSpPr>
            <a:spLocks noChangeShapeType="1"/>
          </p:cNvSpPr>
          <p:nvPr/>
        </p:nvSpPr>
        <p:spPr bwMode="gray">
          <a:xfrm>
            <a:off x="7133284" y="3539108"/>
            <a:ext cx="0" cy="72000"/>
          </a:xfrm>
          <a:prstGeom prst="line">
            <a:avLst/>
          </a:prstGeom>
          <a:noFill/>
          <a:ln w="12700">
            <a:solidFill>
              <a:schemeClr val="accent1"/>
            </a:solidFill>
            <a:round/>
            <a:headEnd type="none" w="sm" len="sm"/>
            <a:tailEnd type="none" w="sm" len="sm"/>
          </a:ln>
          <a:effectLst/>
        </p:spPr>
        <p:txBody>
          <a:bodyPr lIns="54000" tIns="54000" rIns="54000" bIns="54000"/>
          <a:lstStyle/>
          <a:p>
            <a:endParaRPr lang="en-GB" dirty="0">
              <a:latin typeface="Arial" pitchFamily="34" charset="0"/>
              <a:cs typeface="Arial" pitchFamily="34" charset="0"/>
            </a:endParaRPr>
          </a:p>
        </p:txBody>
      </p:sp>
      <p:sp>
        <p:nvSpPr>
          <p:cNvPr id="143" name="Line 64"/>
          <p:cNvSpPr>
            <a:spLocks noChangeShapeType="1"/>
          </p:cNvSpPr>
          <p:nvPr/>
        </p:nvSpPr>
        <p:spPr bwMode="gray">
          <a:xfrm flipV="1">
            <a:off x="7164288" y="3861048"/>
            <a:ext cx="0" cy="432048"/>
          </a:xfrm>
          <a:prstGeom prst="line">
            <a:avLst/>
          </a:prstGeom>
          <a:noFill/>
          <a:ln w="12700">
            <a:solidFill>
              <a:schemeClr val="accent1"/>
            </a:solidFill>
            <a:round/>
            <a:headEnd type="none" w="sm" len="sm"/>
            <a:tailEnd type="oval" w="sm" len="sm"/>
          </a:ln>
          <a:effectLst/>
        </p:spPr>
        <p:txBody>
          <a:bodyPr lIns="54000" tIns="54000" rIns="54000" bIns="54000" anchor="b"/>
          <a:lstStyle/>
          <a:p>
            <a:endParaRPr lang="en-GB" dirty="0">
              <a:latin typeface="Arial" pitchFamily="34" charset="0"/>
              <a:cs typeface="Arial" pitchFamily="34" charset="0"/>
            </a:endParaRPr>
          </a:p>
        </p:txBody>
      </p:sp>
      <p:sp>
        <p:nvSpPr>
          <p:cNvPr id="144" name="Text Box 66"/>
          <p:cNvSpPr txBox="1">
            <a:spLocks noChangeArrowheads="1"/>
          </p:cNvSpPr>
          <p:nvPr>
            <p:custDataLst>
              <p:tags r:id="rId3"/>
            </p:custDataLst>
          </p:nvPr>
        </p:nvSpPr>
        <p:spPr bwMode="gray">
          <a:xfrm>
            <a:off x="6366104" y="4364989"/>
            <a:ext cx="1512168" cy="318924"/>
          </a:xfrm>
          <a:prstGeom prst="rect">
            <a:avLst/>
          </a:prstGeom>
          <a:solidFill>
            <a:srgbClr val="DCDDDD"/>
          </a:solidFill>
          <a:ln w="6350">
            <a:solidFill>
              <a:schemeClr val="accent1"/>
            </a:solidFill>
            <a:miter lim="800000"/>
            <a:headEnd type="none" w="sm" len="sm"/>
            <a:tailEnd type="none" w="sm" len="sm"/>
          </a:ln>
          <a:effectLst/>
        </p:spPr>
        <p:txBody>
          <a:bodyPr wrap="square" lIns="36000" tIns="36000" rIns="36000" bIns="36000" anchor="t">
            <a:spAutoFit/>
          </a:bodyPr>
          <a:lstStyle/>
          <a:p>
            <a:pPr algn="ctr" defTabSz="762000" eaLnBrk="0" hangingPunct="0">
              <a:spcBef>
                <a:spcPct val="10000"/>
              </a:spcBef>
            </a:pPr>
            <a:r>
              <a:rPr lang="en-GB" sz="1600" b="1" dirty="0" smtClean="0">
                <a:solidFill>
                  <a:schemeClr val="accent4"/>
                </a:solidFill>
                <a:latin typeface="Arial"/>
                <a:cs typeface="Arial" pitchFamily="34" charset="0"/>
              </a:rPr>
              <a:t>Interim report</a:t>
            </a:r>
          </a:p>
        </p:txBody>
      </p:sp>
      <p:sp>
        <p:nvSpPr>
          <p:cNvPr id="147" name="Text Box 66"/>
          <p:cNvSpPr txBox="1">
            <a:spLocks noChangeArrowheads="1"/>
          </p:cNvSpPr>
          <p:nvPr>
            <p:custDataLst>
              <p:tags r:id="rId4"/>
            </p:custDataLst>
          </p:nvPr>
        </p:nvSpPr>
        <p:spPr bwMode="gray">
          <a:xfrm>
            <a:off x="7164288" y="2348880"/>
            <a:ext cx="1872208" cy="589768"/>
          </a:xfrm>
          <a:prstGeom prst="rect">
            <a:avLst/>
          </a:prstGeom>
          <a:solidFill>
            <a:srgbClr val="DCDDDD"/>
          </a:solidFill>
          <a:ln w="6350">
            <a:solidFill>
              <a:schemeClr val="accent1"/>
            </a:solidFill>
            <a:miter lim="800000"/>
            <a:headEnd type="none" w="sm" len="sm"/>
            <a:tailEnd type="none" w="sm" len="sm"/>
          </a:ln>
          <a:effectLst/>
        </p:spPr>
        <p:txBody>
          <a:bodyPr wrap="square" lIns="36000" tIns="36000" rIns="36000" bIns="36000" anchor="t">
            <a:spAutoFit/>
          </a:bodyPr>
          <a:lstStyle/>
          <a:p>
            <a:pPr algn="ctr" defTabSz="762000" eaLnBrk="0" hangingPunct="0">
              <a:spcBef>
                <a:spcPct val="10000"/>
              </a:spcBef>
            </a:pPr>
            <a:r>
              <a:rPr lang="en-GB" sz="1600" b="1" dirty="0" smtClean="0">
                <a:solidFill>
                  <a:schemeClr val="accent4"/>
                </a:solidFill>
                <a:latin typeface="Arial"/>
                <a:cs typeface="Arial" pitchFamily="34" charset="0"/>
              </a:rPr>
              <a:t>Annual report</a:t>
            </a:r>
          </a:p>
          <a:p>
            <a:pPr algn="ctr" defTabSz="762000" eaLnBrk="0" hangingPunct="0">
              <a:spcBef>
                <a:spcPct val="10000"/>
              </a:spcBef>
            </a:pPr>
            <a:r>
              <a:rPr lang="en-GB" sz="1600" dirty="0" smtClean="0">
                <a:latin typeface="Arial"/>
                <a:cs typeface="Arial" pitchFamily="34" charset="0"/>
              </a:rPr>
              <a:t>31 December 2017</a:t>
            </a:r>
            <a:endParaRPr lang="en-GB" sz="1600" dirty="0">
              <a:latin typeface="Arial"/>
              <a:cs typeface="Arial" pitchFamily="34" charset="0"/>
            </a:endParaRPr>
          </a:p>
        </p:txBody>
      </p:sp>
      <p:sp>
        <p:nvSpPr>
          <p:cNvPr id="153" name="Right Brace 152"/>
          <p:cNvSpPr/>
          <p:nvPr/>
        </p:nvSpPr>
        <p:spPr>
          <a:xfrm rot="5400000">
            <a:off x="3023828" y="1880828"/>
            <a:ext cx="360040" cy="4608512"/>
          </a:xfrm>
          <a:prstGeom prst="rightBrace">
            <a:avLst>
              <a:gd name="adj1" fmla="val 8333"/>
              <a:gd name="adj2" fmla="val 50992"/>
            </a:avLst>
          </a:prstGeom>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Line 64"/>
          <p:cNvSpPr>
            <a:spLocks noChangeShapeType="1"/>
          </p:cNvSpPr>
          <p:nvPr/>
        </p:nvSpPr>
        <p:spPr bwMode="gray">
          <a:xfrm>
            <a:off x="8506152" y="2996952"/>
            <a:ext cx="0" cy="504056"/>
          </a:xfrm>
          <a:prstGeom prst="line">
            <a:avLst/>
          </a:prstGeom>
          <a:noFill/>
          <a:ln w="12700">
            <a:solidFill>
              <a:schemeClr val="accent1"/>
            </a:solidFill>
            <a:round/>
            <a:headEnd type="none" w="sm" len="sm"/>
            <a:tailEnd type="oval" w="sm" len="sm"/>
          </a:ln>
          <a:effectLst/>
        </p:spPr>
        <p:txBody>
          <a:bodyPr lIns="54000" tIns="54000" rIns="54000" bIns="54000" anchor="b"/>
          <a:lstStyle/>
          <a:p>
            <a:endParaRPr lang="en-GB" dirty="0">
              <a:latin typeface="Arial" pitchFamily="34" charset="0"/>
              <a:cs typeface="Arial" pitchFamily="34" charset="0"/>
            </a:endParaRPr>
          </a:p>
        </p:txBody>
      </p:sp>
      <p:sp>
        <p:nvSpPr>
          <p:cNvPr id="49" name="Footer Placeholder 3"/>
          <p:cNvSpPr>
            <a:spLocks noGrp="1"/>
          </p:cNvSpPr>
          <p:nvPr>
            <p:ph type="ftr" sz="quarter" idx="4294967295"/>
          </p:nvPr>
        </p:nvSpPr>
        <p:spPr>
          <a:xfrm>
            <a:off x="91440" y="6382512"/>
            <a:ext cx="6172200" cy="457200"/>
          </a:xfrm>
          <a:prstGeom prst="rect">
            <a:avLst/>
          </a:prstGeom>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
        <p:nvSpPr>
          <p:cNvPr id="51" name="Line 64"/>
          <p:cNvSpPr>
            <a:spLocks noChangeShapeType="1"/>
          </p:cNvSpPr>
          <p:nvPr/>
        </p:nvSpPr>
        <p:spPr bwMode="gray">
          <a:xfrm flipV="1">
            <a:off x="7812360" y="3861048"/>
            <a:ext cx="0" cy="432048"/>
          </a:xfrm>
          <a:prstGeom prst="line">
            <a:avLst/>
          </a:prstGeom>
          <a:noFill/>
          <a:ln w="12700">
            <a:solidFill>
              <a:schemeClr val="accent1"/>
            </a:solidFill>
            <a:round/>
            <a:headEnd type="none" w="sm" len="sm"/>
            <a:tailEnd type="oval" w="sm" len="sm"/>
          </a:ln>
          <a:effectLst/>
        </p:spPr>
        <p:txBody>
          <a:bodyPr lIns="54000" tIns="54000" rIns="54000" bIns="54000" anchor="b"/>
          <a:lstStyle/>
          <a:p>
            <a:endParaRPr lang="en-GB" dirty="0">
              <a:latin typeface="Arial" pitchFamily="34" charset="0"/>
              <a:cs typeface="Arial" pitchFamily="34" charset="0"/>
            </a:endParaRPr>
          </a:p>
        </p:txBody>
      </p:sp>
      <p:sp>
        <p:nvSpPr>
          <p:cNvPr id="52" name="Line 64"/>
          <p:cNvSpPr>
            <a:spLocks noChangeShapeType="1"/>
          </p:cNvSpPr>
          <p:nvPr/>
        </p:nvSpPr>
        <p:spPr bwMode="gray">
          <a:xfrm flipV="1">
            <a:off x="6384392" y="3861048"/>
            <a:ext cx="0" cy="432048"/>
          </a:xfrm>
          <a:prstGeom prst="line">
            <a:avLst/>
          </a:prstGeom>
          <a:noFill/>
          <a:ln w="12700">
            <a:solidFill>
              <a:schemeClr val="accent1"/>
            </a:solidFill>
            <a:round/>
            <a:headEnd type="none" w="sm" len="sm"/>
            <a:tailEnd type="oval" w="sm" len="sm"/>
          </a:ln>
          <a:effectLst/>
        </p:spPr>
        <p:txBody>
          <a:bodyPr lIns="54000" tIns="54000" rIns="54000" bIns="54000" anchor="b"/>
          <a:lstStyle/>
          <a:p>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8"/>
            <a:ext cx="6907088" cy="838200"/>
          </a:xfrm>
        </p:spPr>
        <p:txBody>
          <a:bodyPr/>
          <a:lstStyle/>
          <a:p>
            <a:r>
              <a:rPr lang="en-US" dirty="0" smtClean="0"/>
              <a:t/>
            </a:r>
            <a:br>
              <a:rPr lang="en-US" dirty="0" smtClean="0"/>
            </a:br>
            <a:r>
              <a:rPr lang="en-US" dirty="0" smtClean="0"/>
              <a:t>Key Facts – Transition Approaches </a:t>
            </a:r>
            <a:br>
              <a:rPr lang="en-US" dirty="0" smtClean="0"/>
            </a:br>
            <a:endParaRPr lang="en-US" b="0" dirty="0"/>
          </a:p>
        </p:txBody>
      </p:sp>
      <p:sp>
        <p:nvSpPr>
          <p:cNvPr id="10" name="Footer Placeholder 3"/>
          <p:cNvSpPr>
            <a:spLocks noGrp="1"/>
          </p:cNvSpPr>
          <p:nvPr>
            <p:ph type="ftr" sz="quarter" idx="12"/>
          </p:nvPr>
        </p:nvSpPr>
        <p:spPr>
          <a:xfrm>
            <a:off x="91440" y="6382512"/>
            <a:ext cx="6172200" cy="457200"/>
          </a:xfrm>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
        <p:nvSpPr>
          <p:cNvPr id="12" name="Rounded Rectangle 11"/>
          <p:cNvSpPr/>
          <p:nvPr/>
        </p:nvSpPr>
        <p:spPr bwMode="ltGray">
          <a:xfrm>
            <a:off x="394717" y="4653931"/>
            <a:ext cx="8209731" cy="1007317"/>
          </a:xfrm>
          <a:prstGeom prst="roundRect">
            <a:avLst/>
          </a:prstGeom>
          <a:solidFill>
            <a:srgbClr val="00338D">
              <a:alpha val="25098"/>
            </a:srgbClr>
          </a:solidFill>
          <a:ln>
            <a:solidFill>
              <a:srgbClr val="00338D">
                <a:alpha val="25098"/>
              </a:srgbClr>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b="1" dirty="0" smtClean="0">
                <a:solidFill>
                  <a:schemeClr val="tx1"/>
                </a:solidFill>
              </a:rPr>
              <a:t>Cumulative effect approach: entity also needs to disclose revenue amounts that would have been presented under legacy GAAP.</a:t>
            </a:r>
            <a:endParaRPr lang="en-US" dirty="0" smtClean="0">
              <a:solidFill>
                <a:schemeClr val="tx1"/>
              </a:solidFill>
            </a:endParaRPr>
          </a:p>
        </p:txBody>
      </p:sp>
      <p:sp>
        <p:nvSpPr>
          <p:cNvPr id="13" name="Rectangle 12"/>
          <p:cNvSpPr/>
          <p:nvPr/>
        </p:nvSpPr>
        <p:spPr bwMode="gray">
          <a:xfrm>
            <a:off x="394717" y="1651000"/>
            <a:ext cx="1872208" cy="625872"/>
          </a:xfrm>
          <a:prstGeom prst="rect">
            <a:avLst/>
          </a:prstGeom>
          <a:solidFill>
            <a:schemeClr val="accent2"/>
          </a:solidFill>
          <a:ln w="6350" algn="ctr">
            <a:noFill/>
            <a:miter lim="800000"/>
            <a:headEnd/>
            <a:tailEnd/>
          </a:ln>
          <a:effectLst/>
        </p:spPr>
        <p:txBody>
          <a:bodyPr lIns="108000" tIns="0" rIns="108000" bIns="0" rtlCol="0" anchor="ctr"/>
          <a:lstStyle/>
          <a:p>
            <a:r>
              <a:rPr lang="en-GB" sz="1200" b="1" dirty="0" smtClean="0">
                <a:solidFill>
                  <a:schemeClr val="accent4"/>
                </a:solidFill>
              </a:rPr>
              <a:t>Full retrospective </a:t>
            </a:r>
            <a:r>
              <a:rPr lang="en-GB" sz="1200" dirty="0" smtClean="0">
                <a:solidFill>
                  <a:schemeClr val="accent4"/>
                </a:solidFill>
              </a:rPr>
              <a:t>– no practical expedients </a:t>
            </a:r>
          </a:p>
        </p:txBody>
      </p:sp>
      <p:sp>
        <p:nvSpPr>
          <p:cNvPr id="14" name="Rectangle 13"/>
          <p:cNvSpPr/>
          <p:nvPr/>
        </p:nvSpPr>
        <p:spPr bwMode="gray">
          <a:xfrm>
            <a:off x="395536" y="2429272"/>
            <a:ext cx="1872208" cy="639688"/>
          </a:xfrm>
          <a:prstGeom prst="rect">
            <a:avLst/>
          </a:prstGeom>
          <a:solidFill>
            <a:schemeClr val="accent2"/>
          </a:solidFill>
          <a:ln w="6350" algn="ctr">
            <a:noFill/>
            <a:miter lim="800000"/>
            <a:headEnd/>
            <a:tailEnd/>
          </a:ln>
          <a:effectLst/>
        </p:spPr>
        <p:txBody>
          <a:bodyPr lIns="108000" tIns="0" rIns="108000" bIns="0" rtlCol="0" anchor="ctr"/>
          <a:lstStyle/>
          <a:p>
            <a:r>
              <a:rPr lang="en-GB" sz="1200" b="1" dirty="0" smtClean="0">
                <a:solidFill>
                  <a:schemeClr val="accent4"/>
                </a:solidFill>
              </a:rPr>
              <a:t>Partial retrospective </a:t>
            </a:r>
            <a:r>
              <a:rPr lang="en-GB" sz="1200" dirty="0" smtClean="0">
                <a:solidFill>
                  <a:schemeClr val="accent4"/>
                </a:solidFill>
              </a:rPr>
              <a:t>– practical expedients </a:t>
            </a:r>
          </a:p>
        </p:txBody>
      </p:sp>
      <p:sp>
        <p:nvSpPr>
          <p:cNvPr id="15" name="Rectangle 14"/>
          <p:cNvSpPr/>
          <p:nvPr/>
        </p:nvSpPr>
        <p:spPr bwMode="gray">
          <a:xfrm>
            <a:off x="394717" y="3212976"/>
            <a:ext cx="1872208" cy="648072"/>
          </a:xfrm>
          <a:prstGeom prst="rect">
            <a:avLst/>
          </a:prstGeom>
          <a:solidFill>
            <a:schemeClr val="accent2"/>
          </a:solidFill>
          <a:ln w="6350" algn="ctr">
            <a:noFill/>
            <a:miter lim="800000"/>
            <a:headEnd/>
            <a:tailEnd/>
          </a:ln>
          <a:effectLst/>
        </p:spPr>
        <p:txBody>
          <a:bodyPr lIns="108000" tIns="0" rIns="108000" bIns="0" rtlCol="0" anchor="ctr"/>
          <a:lstStyle/>
          <a:p>
            <a:r>
              <a:rPr lang="en-GB" sz="1200" b="1" dirty="0" smtClean="0">
                <a:solidFill>
                  <a:schemeClr val="accent4"/>
                </a:solidFill>
              </a:rPr>
              <a:t>Cumulative effect</a:t>
            </a:r>
          </a:p>
        </p:txBody>
      </p:sp>
      <p:sp>
        <p:nvSpPr>
          <p:cNvPr id="16" name="Rectangle 15"/>
          <p:cNvSpPr/>
          <p:nvPr/>
        </p:nvSpPr>
        <p:spPr bwMode="gray">
          <a:xfrm>
            <a:off x="2447150" y="1651000"/>
            <a:ext cx="1224136" cy="625872"/>
          </a:xfrm>
          <a:prstGeom prst="rect">
            <a:avLst/>
          </a:prstGeom>
          <a:solidFill>
            <a:srgbClr val="EBB700"/>
          </a:solidFill>
          <a:ln w="6350" algn="ctr">
            <a:noFill/>
            <a:miter lim="800000"/>
            <a:headEnd/>
            <a:tailEnd/>
          </a:ln>
          <a:effectLst/>
        </p:spPr>
        <p:txBody>
          <a:bodyPr lIns="108000" tIns="0" rIns="108000" bIns="0" rtlCol="0" anchor="ctr"/>
          <a:lstStyle/>
          <a:p>
            <a:r>
              <a:rPr lang="en-GB" sz="1200" b="1" dirty="0" smtClean="0"/>
              <a:t>Legacy GAAP</a:t>
            </a:r>
          </a:p>
        </p:txBody>
      </p:sp>
      <p:sp>
        <p:nvSpPr>
          <p:cNvPr id="17" name="Rectangle 16"/>
          <p:cNvSpPr/>
          <p:nvPr/>
        </p:nvSpPr>
        <p:spPr bwMode="gray">
          <a:xfrm>
            <a:off x="2447764" y="2429272"/>
            <a:ext cx="1224136" cy="639688"/>
          </a:xfrm>
          <a:prstGeom prst="rect">
            <a:avLst/>
          </a:prstGeom>
          <a:solidFill>
            <a:srgbClr val="EBB700"/>
          </a:solidFill>
          <a:ln w="6350" algn="ctr">
            <a:noFill/>
            <a:miter lim="800000"/>
            <a:headEnd/>
            <a:tailEnd/>
          </a:ln>
          <a:effectLst/>
        </p:spPr>
        <p:txBody>
          <a:bodyPr lIns="108000" tIns="0" rIns="108000" bIns="0" rtlCol="0" anchor="ctr"/>
          <a:lstStyle/>
          <a:p>
            <a:r>
              <a:rPr lang="en-GB" sz="1200" b="1" dirty="0" smtClean="0"/>
              <a:t>Legacy GAAP</a:t>
            </a:r>
          </a:p>
        </p:txBody>
      </p:sp>
      <p:sp>
        <p:nvSpPr>
          <p:cNvPr id="18" name="Rectangle 17"/>
          <p:cNvSpPr/>
          <p:nvPr/>
        </p:nvSpPr>
        <p:spPr bwMode="gray">
          <a:xfrm>
            <a:off x="2447150" y="3212976"/>
            <a:ext cx="1224136" cy="648072"/>
          </a:xfrm>
          <a:prstGeom prst="rect">
            <a:avLst/>
          </a:prstGeom>
          <a:solidFill>
            <a:srgbClr val="EBB700"/>
          </a:solidFill>
          <a:ln w="6350" algn="ctr">
            <a:noFill/>
            <a:miter lim="800000"/>
            <a:headEnd/>
            <a:tailEnd/>
          </a:ln>
          <a:effectLst/>
        </p:spPr>
        <p:txBody>
          <a:bodyPr lIns="108000" tIns="0" rIns="108000" bIns="0" rtlCol="0" anchor="ctr"/>
          <a:lstStyle/>
          <a:p>
            <a:r>
              <a:rPr lang="en-GB" sz="1200" b="1" dirty="0" smtClean="0"/>
              <a:t>Legacy GAAP</a:t>
            </a:r>
          </a:p>
        </p:txBody>
      </p:sp>
      <p:sp>
        <p:nvSpPr>
          <p:cNvPr id="19" name="Rectangle 18"/>
          <p:cNvSpPr/>
          <p:nvPr/>
        </p:nvSpPr>
        <p:spPr bwMode="gray">
          <a:xfrm>
            <a:off x="3851511" y="1651000"/>
            <a:ext cx="1224136" cy="625872"/>
          </a:xfrm>
          <a:prstGeom prst="rect">
            <a:avLst/>
          </a:prstGeom>
          <a:solidFill>
            <a:srgbClr val="00338D"/>
          </a:solidFill>
          <a:ln w="6350" algn="ctr">
            <a:noFill/>
            <a:miter lim="800000"/>
            <a:headEnd/>
            <a:tailEnd/>
          </a:ln>
          <a:effectLst/>
        </p:spPr>
        <p:txBody>
          <a:bodyPr lIns="108000" tIns="0" rIns="108000" bIns="0" rtlCol="0" anchor="ctr"/>
          <a:lstStyle/>
          <a:p>
            <a:r>
              <a:rPr lang="en-GB" sz="1200" b="1" dirty="0" smtClean="0">
                <a:solidFill>
                  <a:schemeClr val="bg1"/>
                </a:solidFill>
              </a:rPr>
              <a:t>IFRS 15</a:t>
            </a:r>
          </a:p>
        </p:txBody>
      </p:sp>
      <p:sp>
        <p:nvSpPr>
          <p:cNvPr id="20" name="Rectangle 19"/>
          <p:cNvSpPr/>
          <p:nvPr/>
        </p:nvSpPr>
        <p:spPr bwMode="gray">
          <a:xfrm>
            <a:off x="3851920" y="2429272"/>
            <a:ext cx="1224136" cy="639688"/>
          </a:xfrm>
          <a:prstGeom prst="rect">
            <a:avLst/>
          </a:prstGeom>
          <a:solidFill>
            <a:srgbClr val="C84E00"/>
          </a:solidFill>
          <a:ln w="6350" algn="ctr">
            <a:noFill/>
            <a:miter lim="800000"/>
            <a:headEnd/>
            <a:tailEnd/>
          </a:ln>
          <a:effectLst/>
        </p:spPr>
        <p:txBody>
          <a:bodyPr lIns="108000" tIns="0" rIns="108000" bIns="0" rtlCol="0" anchor="ctr"/>
          <a:lstStyle/>
          <a:p>
            <a:r>
              <a:rPr lang="en-GB" sz="1200" b="1" dirty="0" smtClean="0"/>
              <a:t>Mixed requirements</a:t>
            </a:r>
          </a:p>
        </p:txBody>
      </p:sp>
      <p:sp>
        <p:nvSpPr>
          <p:cNvPr id="21" name="Rectangle 20"/>
          <p:cNvSpPr/>
          <p:nvPr/>
        </p:nvSpPr>
        <p:spPr bwMode="gray">
          <a:xfrm>
            <a:off x="5255872" y="1651000"/>
            <a:ext cx="1224136" cy="625872"/>
          </a:xfrm>
          <a:prstGeom prst="rect">
            <a:avLst/>
          </a:prstGeom>
          <a:solidFill>
            <a:srgbClr val="00338D"/>
          </a:solidFill>
          <a:ln w="6350" algn="ctr">
            <a:noFill/>
            <a:miter lim="800000"/>
            <a:headEnd/>
            <a:tailEnd/>
          </a:ln>
          <a:effectLst/>
        </p:spPr>
        <p:txBody>
          <a:bodyPr lIns="108000" tIns="0" rIns="108000" bIns="0" rtlCol="0" anchor="ctr"/>
          <a:lstStyle/>
          <a:p>
            <a:r>
              <a:rPr lang="en-GB" sz="1200" b="1" dirty="0" smtClean="0">
                <a:solidFill>
                  <a:schemeClr val="bg1"/>
                </a:solidFill>
              </a:rPr>
              <a:t>IFRS 15</a:t>
            </a:r>
          </a:p>
        </p:txBody>
      </p:sp>
      <p:sp>
        <p:nvSpPr>
          <p:cNvPr id="22" name="Rectangle 21"/>
          <p:cNvSpPr/>
          <p:nvPr/>
        </p:nvSpPr>
        <p:spPr bwMode="gray">
          <a:xfrm>
            <a:off x="5256076" y="2429272"/>
            <a:ext cx="1224136" cy="639688"/>
          </a:xfrm>
          <a:prstGeom prst="rect">
            <a:avLst/>
          </a:prstGeom>
          <a:solidFill>
            <a:srgbClr val="00338D"/>
          </a:solidFill>
          <a:ln w="6350" algn="ctr">
            <a:noFill/>
            <a:miter lim="800000"/>
            <a:headEnd/>
            <a:tailEnd/>
          </a:ln>
          <a:effectLst/>
        </p:spPr>
        <p:txBody>
          <a:bodyPr lIns="108000" tIns="0" rIns="108000" bIns="0" rtlCol="0" anchor="ctr"/>
          <a:lstStyle/>
          <a:p>
            <a:r>
              <a:rPr lang="en-GB" sz="1200" b="1" dirty="0" smtClean="0">
                <a:solidFill>
                  <a:schemeClr val="bg1"/>
                </a:solidFill>
              </a:rPr>
              <a:t>IFRS 15</a:t>
            </a:r>
          </a:p>
        </p:txBody>
      </p:sp>
      <p:sp>
        <p:nvSpPr>
          <p:cNvPr id="23" name="Rectangle 22"/>
          <p:cNvSpPr/>
          <p:nvPr/>
        </p:nvSpPr>
        <p:spPr bwMode="gray">
          <a:xfrm>
            <a:off x="6660232" y="1651000"/>
            <a:ext cx="1872208" cy="625872"/>
          </a:xfrm>
          <a:prstGeom prst="rect">
            <a:avLst/>
          </a:prstGeom>
          <a:solidFill>
            <a:schemeClr val="accent2"/>
          </a:solidFill>
          <a:ln w="6350" algn="ctr">
            <a:noFill/>
            <a:miter lim="800000"/>
            <a:headEnd/>
            <a:tailEnd/>
          </a:ln>
          <a:effectLst/>
        </p:spPr>
        <p:txBody>
          <a:bodyPr lIns="108000" tIns="0" rIns="108000" bIns="0" rtlCol="0" anchor="ctr"/>
          <a:lstStyle/>
          <a:p>
            <a:pPr algn="ctr"/>
            <a:r>
              <a:rPr lang="en-GB" sz="1200" b="1" dirty="0" smtClean="0">
                <a:solidFill>
                  <a:schemeClr val="accent4"/>
                </a:solidFill>
              </a:rPr>
              <a:t>1 January 2016</a:t>
            </a:r>
          </a:p>
        </p:txBody>
      </p:sp>
      <p:sp>
        <p:nvSpPr>
          <p:cNvPr id="24" name="Rectangle 23"/>
          <p:cNvSpPr/>
          <p:nvPr/>
        </p:nvSpPr>
        <p:spPr bwMode="gray">
          <a:xfrm>
            <a:off x="6660232" y="2429272"/>
            <a:ext cx="1872208" cy="639688"/>
          </a:xfrm>
          <a:prstGeom prst="rect">
            <a:avLst/>
          </a:prstGeom>
          <a:solidFill>
            <a:schemeClr val="accent2"/>
          </a:solidFill>
          <a:ln w="6350" algn="ctr">
            <a:noFill/>
            <a:miter lim="800000"/>
            <a:headEnd/>
            <a:tailEnd/>
          </a:ln>
          <a:effectLst/>
        </p:spPr>
        <p:txBody>
          <a:bodyPr lIns="108000" tIns="0" rIns="108000" bIns="0" rtlCol="0" anchor="ctr"/>
          <a:lstStyle/>
          <a:p>
            <a:pPr algn="ctr"/>
            <a:r>
              <a:rPr lang="en-GB" sz="1200" b="1" dirty="0" smtClean="0">
                <a:solidFill>
                  <a:schemeClr val="accent4"/>
                </a:solidFill>
              </a:rPr>
              <a:t>1 January 2016</a:t>
            </a:r>
          </a:p>
        </p:txBody>
      </p:sp>
      <p:sp>
        <p:nvSpPr>
          <p:cNvPr id="25" name="Rectangle 24"/>
          <p:cNvSpPr/>
          <p:nvPr/>
        </p:nvSpPr>
        <p:spPr bwMode="gray">
          <a:xfrm>
            <a:off x="6660232" y="3212976"/>
            <a:ext cx="1872208" cy="648072"/>
          </a:xfrm>
          <a:prstGeom prst="rect">
            <a:avLst/>
          </a:prstGeom>
          <a:solidFill>
            <a:schemeClr val="accent2"/>
          </a:solidFill>
          <a:ln w="6350" algn="ctr">
            <a:noFill/>
            <a:miter lim="800000"/>
            <a:headEnd/>
            <a:tailEnd/>
          </a:ln>
          <a:effectLst/>
        </p:spPr>
        <p:txBody>
          <a:bodyPr lIns="108000" tIns="0" rIns="108000" bIns="0" rtlCol="0" anchor="ctr"/>
          <a:lstStyle/>
          <a:p>
            <a:pPr algn="ctr"/>
            <a:r>
              <a:rPr lang="en-GB" sz="1200" b="1" dirty="0" smtClean="0">
                <a:solidFill>
                  <a:schemeClr val="accent4"/>
                </a:solidFill>
              </a:rPr>
              <a:t>1 January 2017</a:t>
            </a:r>
          </a:p>
        </p:txBody>
      </p:sp>
      <p:sp>
        <p:nvSpPr>
          <p:cNvPr id="26" name="TextBox 25"/>
          <p:cNvSpPr txBox="1"/>
          <p:nvPr/>
        </p:nvSpPr>
        <p:spPr>
          <a:xfrm>
            <a:off x="395536" y="1209610"/>
            <a:ext cx="1872208" cy="184666"/>
          </a:xfrm>
          <a:prstGeom prst="rect">
            <a:avLst/>
          </a:prstGeom>
          <a:noFill/>
        </p:spPr>
        <p:txBody>
          <a:bodyPr wrap="square" lIns="0" tIns="0" rIns="0" bIns="0" rtlCol="0">
            <a:spAutoFit/>
          </a:bodyPr>
          <a:lstStyle/>
          <a:p>
            <a:pPr algn="ctr"/>
            <a:r>
              <a:rPr lang="en-GB" sz="1200" b="1" dirty="0" smtClean="0"/>
              <a:t>Approach</a:t>
            </a:r>
          </a:p>
        </p:txBody>
      </p:sp>
      <p:sp>
        <p:nvSpPr>
          <p:cNvPr id="27" name="TextBox 26"/>
          <p:cNvSpPr txBox="1"/>
          <p:nvPr/>
        </p:nvSpPr>
        <p:spPr>
          <a:xfrm>
            <a:off x="2447764" y="1209610"/>
            <a:ext cx="1223522" cy="184666"/>
          </a:xfrm>
          <a:prstGeom prst="rect">
            <a:avLst/>
          </a:prstGeom>
          <a:noFill/>
        </p:spPr>
        <p:txBody>
          <a:bodyPr wrap="square" lIns="0" tIns="0" rIns="0" bIns="0" rtlCol="0">
            <a:spAutoFit/>
          </a:bodyPr>
          <a:lstStyle/>
          <a:p>
            <a:pPr algn="ctr"/>
            <a:r>
              <a:rPr lang="en-GB" sz="1200" b="1" dirty="0" smtClean="0"/>
              <a:t>2015</a:t>
            </a:r>
          </a:p>
        </p:txBody>
      </p:sp>
      <p:sp>
        <p:nvSpPr>
          <p:cNvPr id="28" name="TextBox 27"/>
          <p:cNvSpPr txBox="1"/>
          <p:nvPr/>
        </p:nvSpPr>
        <p:spPr>
          <a:xfrm>
            <a:off x="3852534" y="1209610"/>
            <a:ext cx="1223522" cy="184666"/>
          </a:xfrm>
          <a:prstGeom prst="rect">
            <a:avLst/>
          </a:prstGeom>
          <a:noFill/>
        </p:spPr>
        <p:txBody>
          <a:bodyPr wrap="square" lIns="0" tIns="0" rIns="0" bIns="0" rtlCol="0">
            <a:spAutoFit/>
          </a:bodyPr>
          <a:lstStyle/>
          <a:p>
            <a:pPr algn="ctr"/>
            <a:r>
              <a:rPr lang="en-GB" sz="1200" b="1" dirty="0" smtClean="0"/>
              <a:t>2016</a:t>
            </a:r>
          </a:p>
        </p:txBody>
      </p:sp>
      <p:sp>
        <p:nvSpPr>
          <p:cNvPr id="29" name="TextBox 28"/>
          <p:cNvSpPr txBox="1"/>
          <p:nvPr/>
        </p:nvSpPr>
        <p:spPr>
          <a:xfrm>
            <a:off x="5256690" y="1209610"/>
            <a:ext cx="1223522" cy="184666"/>
          </a:xfrm>
          <a:prstGeom prst="rect">
            <a:avLst/>
          </a:prstGeom>
          <a:noFill/>
        </p:spPr>
        <p:txBody>
          <a:bodyPr wrap="square" lIns="0" tIns="0" rIns="0" bIns="0" rtlCol="0">
            <a:spAutoFit/>
          </a:bodyPr>
          <a:lstStyle/>
          <a:p>
            <a:pPr algn="ctr"/>
            <a:r>
              <a:rPr lang="en-GB" sz="1200" b="1" dirty="0" smtClean="0"/>
              <a:t>2017</a:t>
            </a:r>
          </a:p>
        </p:txBody>
      </p:sp>
      <p:sp>
        <p:nvSpPr>
          <p:cNvPr id="30" name="TextBox 29"/>
          <p:cNvSpPr txBox="1"/>
          <p:nvPr/>
        </p:nvSpPr>
        <p:spPr>
          <a:xfrm>
            <a:off x="6660232" y="1209610"/>
            <a:ext cx="1872208" cy="184666"/>
          </a:xfrm>
          <a:prstGeom prst="rect">
            <a:avLst/>
          </a:prstGeom>
          <a:noFill/>
        </p:spPr>
        <p:txBody>
          <a:bodyPr wrap="square" lIns="0" tIns="0" rIns="0" bIns="0" rtlCol="0">
            <a:spAutoFit/>
          </a:bodyPr>
          <a:lstStyle/>
          <a:p>
            <a:pPr algn="ctr"/>
            <a:r>
              <a:rPr lang="en-GB" sz="1200" b="1" dirty="0" smtClean="0"/>
              <a:t>Date of equity adjustment</a:t>
            </a:r>
          </a:p>
        </p:txBody>
      </p:sp>
      <p:sp>
        <p:nvSpPr>
          <p:cNvPr id="31" name="Rectangle 30"/>
          <p:cNvSpPr/>
          <p:nvPr/>
        </p:nvSpPr>
        <p:spPr bwMode="gray">
          <a:xfrm>
            <a:off x="5252880" y="3573016"/>
            <a:ext cx="1224136" cy="288032"/>
          </a:xfrm>
          <a:prstGeom prst="rect">
            <a:avLst/>
          </a:prstGeom>
          <a:solidFill>
            <a:srgbClr val="EBB700"/>
          </a:solidFill>
          <a:ln w="6350" algn="ctr">
            <a:noFill/>
            <a:miter lim="800000"/>
            <a:headEnd/>
            <a:tailEnd/>
          </a:ln>
          <a:effectLst/>
        </p:spPr>
        <p:txBody>
          <a:bodyPr lIns="108000" tIns="0" rIns="108000" bIns="0" rtlCol="0" anchor="ctr"/>
          <a:lstStyle/>
          <a:p>
            <a:r>
              <a:rPr lang="en-GB" sz="1200" b="1" dirty="0" smtClean="0"/>
              <a:t>Legacy GAAP</a:t>
            </a:r>
          </a:p>
        </p:txBody>
      </p:sp>
      <p:sp>
        <p:nvSpPr>
          <p:cNvPr id="32" name="Rectangle 31"/>
          <p:cNvSpPr/>
          <p:nvPr/>
        </p:nvSpPr>
        <p:spPr bwMode="gray">
          <a:xfrm>
            <a:off x="5255872" y="3212976"/>
            <a:ext cx="1224136" cy="360040"/>
          </a:xfrm>
          <a:prstGeom prst="rect">
            <a:avLst/>
          </a:prstGeom>
          <a:solidFill>
            <a:srgbClr val="00338D"/>
          </a:solidFill>
          <a:ln w="6350" algn="ctr">
            <a:noFill/>
            <a:miter lim="800000"/>
            <a:headEnd/>
            <a:tailEnd/>
          </a:ln>
          <a:effectLst/>
        </p:spPr>
        <p:txBody>
          <a:bodyPr lIns="108000" tIns="0" rIns="108000" bIns="0" rtlCol="0" anchor="ctr"/>
          <a:lstStyle/>
          <a:p>
            <a:r>
              <a:rPr lang="en-GB" sz="1200" b="1" dirty="0" smtClean="0">
                <a:solidFill>
                  <a:schemeClr val="bg1"/>
                </a:solidFill>
              </a:rPr>
              <a:t>IFRS 15</a:t>
            </a:r>
          </a:p>
        </p:txBody>
      </p:sp>
      <p:sp>
        <p:nvSpPr>
          <p:cNvPr id="34" name="Rectangle 33"/>
          <p:cNvSpPr/>
          <p:nvPr/>
        </p:nvSpPr>
        <p:spPr bwMode="gray">
          <a:xfrm>
            <a:off x="3852534" y="3196864"/>
            <a:ext cx="1224136" cy="664183"/>
          </a:xfrm>
          <a:prstGeom prst="rect">
            <a:avLst/>
          </a:prstGeom>
          <a:solidFill>
            <a:srgbClr val="EBB700"/>
          </a:solidFill>
          <a:ln w="6350" algn="ctr">
            <a:noFill/>
            <a:miter lim="800000"/>
            <a:headEnd/>
            <a:tailEnd/>
          </a:ln>
          <a:effectLst/>
        </p:spPr>
        <p:txBody>
          <a:bodyPr lIns="108000" tIns="0" rIns="108000" bIns="0" rtlCol="0" anchor="ctr"/>
          <a:lstStyle/>
          <a:p>
            <a:r>
              <a:rPr lang="en-GB" sz="1200" b="1" dirty="0" smtClean="0"/>
              <a:t>Legacy GAAP</a:t>
            </a:r>
          </a:p>
        </p:txBody>
      </p:sp>
      <p:cxnSp>
        <p:nvCxnSpPr>
          <p:cNvPr id="35" name="Straight Connector 34"/>
          <p:cNvCxnSpPr/>
          <p:nvPr/>
        </p:nvCxnSpPr>
        <p:spPr>
          <a:xfrm flipH="1">
            <a:off x="3744024" y="1209610"/>
            <a:ext cx="614" cy="2967078"/>
          </a:xfrm>
          <a:prstGeom prst="line">
            <a:avLst/>
          </a:prstGeom>
          <a:ln w="2540">
            <a:solidFill>
              <a:schemeClr val="tx1"/>
            </a:solidFill>
            <a:headEnd type="none" w="med" len="med"/>
            <a:tailEnd type="none"/>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148024" y="1209610"/>
            <a:ext cx="614" cy="2967078"/>
          </a:xfrm>
          <a:prstGeom prst="line">
            <a:avLst/>
          </a:prstGeom>
          <a:ln w="2540">
            <a:solidFill>
              <a:schemeClr val="tx1"/>
            </a:solidFill>
            <a:headEnd type="none" w="med" len="med"/>
            <a:tailEnd type="none"/>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552024" y="1209610"/>
            <a:ext cx="614" cy="2967078"/>
          </a:xfrm>
          <a:prstGeom prst="line">
            <a:avLst/>
          </a:prstGeom>
          <a:ln w="2540">
            <a:solidFill>
              <a:schemeClr val="tx1"/>
            </a:solidFill>
            <a:headEnd type="none" w="med" len="med"/>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40024" y="1193499"/>
            <a:ext cx="614" cy="2967078"/>
          </a:xfrm>
          <a:prstGeom prst="line">
            <a:avLst/>
          </a:prstGeom>
          <a:ln w="2540">
            <a:solidFill>
              <a:schemeClr val="tx1"/>
            </a:solidFill>
            <a:headEnd type="none" w="med" len="med"/>
            <a:tailEnd type="none"/>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349395" y="1848928"/>
            <a:ext cx="1898775" cy="1459460"/>
            <a:chOff x="349395" y="1848928"/>
            <a:chExt cx="1898775" cy="1459460"/>
          </a:xfrm>
        </p:grpSpPr>
        <p:sp>
          <p:nvSpPr>
            <p:cNvPr id="283721" name="Freeform 73"/>
            <p:cNvSpPr>
              <a:spLocks/>
            </p:cNvSpPr>
            <p:nvPr/>
          </p:nvSpPr>
          <p:spPr bwMode="gray">
            <a:xfrm>
              <a:off x="679374" y="2185411"/>
              <a:ext cx="1568796" cy="1122977"/>
            </a:xfrm>
            <a:custGeom>
              <a:avLst/>
              <a:gdLst/>
              <a:ahLst/>
              <a:cxnLst>
                <a:cxn ang="0">
                  <a:pos x="80" y="204"/>
                </a:cxn>
                <a:cxn ang="0">
                  <a:pos x="37" y="190"/>
                </a:cxn>
                <a:cxn ang="0">
                  <a:pos x="132" y="142"/>
                </a:cxn>
                <a:cxn ang="0">
                  <a:pos x="180" y="237"/>
                </a:cxn>
                <a:cxn ang="0">
                  <a:pos x="138" y="223"/>
                </a:cxn>
                <a:cxn ang="0">
                  <a:pos x="132" y="239"/>
                </a:cxn>
                <a:cxn ang="0">
                  <a:pos x="198" y="260"/>
                </a:cxn>
                <a:cxn ang="0">
                  <a:pos x="270" y="208"/>
                </a:cxn>
                <a:cxn ang="0">
                  <a:pos x="270" y="121"/>
                </a:cxn>
                <a:cxn ang="0">
                  <a:pos x="324" y="121"/>
                </a:cxn>
                <a:cxn ang="0">
                  <a:pos x="324" y="140"/>
                </a:cxn>
                <a:cxn ang="0">
                  <a:pos x="355" y="109"/>
                </a:cxn>
                <a:cxn ang="0">
                  <a:pos x="324" y="78"/>
                </a:cxn>
                <a:cxn ang="0">
                  <a:pos x="324" y="97"/>
                </a:cxn>
                <a:cxn ang="0">
                  <a:pos x="270" y="97"/>
                </a:cxn>
                <a:cxn ang="0">
                  <a:pos x="270" y="0"/>
                </a:cxn>
                <a:cxn ang="0">
                  <a:pos x="0" y="196"/>
                </a:cxn>
                <a:cxn ang="0">
                  <a:pos x="74" y="220"/>
                </a:cxn>
                <a:cxn ang="0">
                  <a:pos x="80" y="204"/>
                </a:cxn>
              </a:cxnLst>
              <a:rect l="0" t="0" r="r" b="b"/>
              <a:pathLst>
                <a:path w="355" h="260">
                  <a:moveTo>
                    <a:pt x="80" y="204"/>
                  </a:moveTo>
                  <a:cubicBezTo>
                    <a:pt x="71" y="201"/>
                    <a:pt x="37" y="190"/>
                    <a:pt x="37" y="190"/>
                  </a:cubicBezTo>
                  <a:cubicBezTo>
                    <a:pt x="132" y="142"/>
                    <a:pt x="132" y="142"/>
                    <a:pt x="132" y="142"/>
                  </a:cubicBezTo>
                  <a:cubicBezTo>
                    <a:pt x="180" y="237"/>
                    <a:pt x="180" y="237"/>
                    <a:pt x="180" y="237"/>
                  </a:cubicBezTo>
                  <a:cubicBezTo>
                    <a:pt x="180" y="237"/>
                    <a:pt x="146" y="226"/>
                    <a:pt x="138" y="223"/>
                  </a:cubicBezTo>
                  <a:cubicBezTo>
                    <a:pt x="132" y="239"/>
                    <a:pt x="132" y="239"/>
                    <a:pt x="132" y="239"/>
                  </a:cubicBezTo>
                  <a:cubicBezTo>
                    <a:pt x="198" y="260"/>
                    <a:pt x="198" y="260"/>
                    <a:pt x="198" y="260"/>
                  </a:cubicBezTo>
                  <a:cubicBezTo>
                    <a:pt x="210" y="232"/>
                    <a:pt x="238" y="211"/>
                    <a:pt x="270" y="208"/>
                  </a:cubicBezTo>
                  <a:cubicBezTo>
                    <a:pt x="270" y="121"/>
                    <a:pt x="270" y="121"/>
                    <a:pt x="270" y="121"/>
                  </a:cubicBezTo>
                  <a:cubicBezTo>
                    <a:pt x="324" y="121"/>
                    <a:pt x="324" y="121"/>
                    <a:pt x="324" y="121"/>
                  </a:cubicBezTo>
                  <a:cubicBezTo>
                    <a:pt x="324" y="121"/>
                    <a:pt x="324" y="136"/>
                    <a:pt x="324" y="140"/>
                  </a:cubicBezTo>
                  <a:cubicBezTo>
                    <a:pt x="337" y="127"/>
                    <a:pt x="348" y="115"/>
                    <a:pt x="355" y="109"/>
                  </a:cubicBezTo>
                  <a:cubicBezTo>
                    <a:pt x="348" y="102"/>
                    <a:pt x="337" y="91"/>
                    <a:pt x="324" y="78"/>
                  </a:cubicBezTo>
                  <a:cubicBezTo>
                    <a:pt x="324" y="82"/>
                    <a:pt x="324" y="97"/>
                    <a:pt x="324" y="97"/>
                  </a:cubicBezTo>
                  <a:cubicBezTo>
                    <a:pt x="270" y="97"/>
                    <a:pt x="270" y="97"/>
                    <a:pt x="270" y="97"/>
                  </a:cubicBezTo>
                  <a:cubicBezTo>
                    <a:pt x="270" y="0"/>
                    <a:pt x="270" y="0"/>
                    <a:pt x="270" y="0"/>
                  </a:cubicBezTo>
                  <a:cubicBezTo>
                    <a:pt x="145" y="3"/>
                    <a:pt x="40" y="84"/>
                    <a:pt x="0" y="196"/>
                  </a:cubicBezTo>
                  <a:cubicBezTo>
                    <a:pt x="74" y="220"/>
                    <a:pt x="74" y="220"/>
                    <a:pt x="74" y="220"/>
                  </a:cubicBezTo>
                  <a:lnTo>
                    <a:pt x="80" y="204"/>
                  </a:lnTo>
                  <a:close/>
                </a:path>
              </a:pathLst>
            </a:custGeom>
            <a:solidFill>
              <a:srgbClr val="E3C9E3"/>
            </a:solidFill>
            <a:ln w="3175" cap="flat" cmpd="sng">
              <a:noFill/>
              <a:prstDash val="solid"/>
              <a:round/>
              <a:headEnd type="none" w="med" len="med"/>
              <a:tailEnd type="none" w="med" len="med"/>
            </a:ln>
            <a:effectLst/>
          </p:spPr>
          <p:txBody>
            <a:bodyPr anchor="ctr"/>
            <a:lstStyle/>
            <a:p>
              <a:pPr algn="ctr"/>
              <a:endParaRPr lang="en-GB"/>
            </a:p>
          </p:txBody>
        </p:sp>
        <p:sp>
          <p:nvSpPr>
            <p:cNvPr id="283725" name="Freeform 77"/>
            <p:cNvSpPr>
              <a:spLocks/>
            </p:cNvSpPr>
            <p:nvPr/>
          </p:nvSpPr>
          <p:spPr bwMode="gray">
            <a:xfrm>
              <a:off x="349395" y="1848928"/>
              <a:ext cx="1623326" cy="1144863"/>
            </a:xfrm>
            <a:custGeom>
              <a:avLst/>
              <a:gdLst/>
              <a:ahLst/>
              <a:cxnLst>
                <a:cxn ang="0">
                  <a:pos x="37" y="232"/>
                </a:cxn>
                <a:cxn ang="0">
                  <a:pos x="38" y="235"/>
                </a:cxn>
                <a:cxn ang="0">
                  <a:pos x="57" y="265"/>
                </a:cxn>
                <a:cxn ang="0">
                  <a:pos x="342" y="58"/>
                </a:cxn>
                <a:cxn ang="0">
                  <a:pos x="368" y="29"/>
                </a:cxn>
                <a:cxn ang="0">
                  <a:pos x="342" y="0"/>
                </a:cxn>
                <a:cxn ang="0">
                  <a:pos x="0" y="247"/>
                </a:cxn>
                <a:cxn ang="0">
                  <a:pos x="34" y="233"/>
                </a:cxn>
                <a:cxn ang="0">
                  <a:pos x="37" y="232"/>
                </a:cxn>
              </a:cxnLst>
              <a:rect l="0" t="0" r="r" b="b"/>
              <a:pathLst>
                <a:path w="368" h="265">
                  <a:moveTo>
                    <a:pt x="37" y="232"/>
                  </a:moveTo>
                  <a:cubicBezTo>
                    <a:pt x="38" y="235"/>
                    <a:pt x="38" y="235"/>
                    <a:pt x="38" y="235"/>
                  </a:cubicBezTo>
                  <a:cubicBezTo>
                    <a:pt x="57" y="265"/>
                    <a:pt x="57" y="265"/>
                    <a:pt x="57" y="265"/>
                  </a:cubicBezTo>
                  <a:cubicBezTo>
                    <a:pt x="100" y="148"/>
                    <a:pt x="211" y="63"/>
                    <a:pt x="342" y="58"/>
                  </a:cubicBezTo>
                  <a:cubicBezTo>
                    <a:pt x="368" y="29"/>
                    <a:pt x="368" y="29"/>
                    <a:pt x="368" y="29"/>
                  </a:cubicBezTo>
                  <a:cubicBezTo>
                    <a:pt x="342" y="0"/>
                    <a:pt x="342" y="0"/>
                    <a:pt x="342" y="0"/>
                  </a:cubicBezTo>
                  <a:cubicBezTo>
                    <a:pt x="184" y="4"/>
                    <a:pt x="51" y="106"/>
                    <a:pt x="0" y="247"/>
                  </a:cubicBezTo>
                  <a:cubicBezTo>
                    <a:pt x="34" y="233"/>
                    <a:pt x="34" y="233"/>
                    <a:pt x="34" y="233"/>
                  </a:cubicBezTo>
                  <a:lnTo>
                    <a:pt x="37" y="232"/>
                  </a:lnTo>
                  <a:close/>
                </a:path>
              </a:pathLst>
            </a:custGeom>
            <a:solidFill>
              <a:srgbClr val="AA5CAA"/>
            </a:solidFill>
            <a:ln w="3175">
              <a:noFill/>
              <a:round/>
              <a:headEnd/>
              <a:tailEnd/>
            </a:ln>
            <a:effectLst/>
          </p:spPr>
          <p:txBody>
            <a:bodyPr anchor="ctr"/>
            <a:lstStyle/>
            <a:p>
              <a:pPr algn="ctr"/>
              <a:endParaRPr lang="en-GB"/>
            </a:p>
          </p:txBody>
        </p:sp>
        <p:sp>
          <p:nvSpPr>
            <p:cNvPr id="283728" name="WordArt 80"/>
            <p:cNvSpPr>
              <a:spLocks noChangeArrowheads="1" noChangeShapeType="1" noTextEdit="1"/>
            </p:cNvSpPr>
            <p:nvPr/>
          </p:nvSpPr>
          <p:spPr bwMode="gray">
            <a:xfrm rot="19757853">
              <a:off x="594082" y="2174469"/>
              <a:ext cx="1331099" cy="541656"/>
            </a:xfrm>
            <a:prstGeom prst="rect">
              <a:avLst/>
            </a:prstGeom>
            <a:ln>
              <a:noFill/>
            </a:ln>
          </p:spPr>
          <p:txBody>
            <a:bodyPr spcFirstLastPara="1" wrap="none" fromWordArt="1" anchor="ctr">
              <a:prstTxWarp prst="textArchUp">
                <a:avLst>
                  <a:gd name="adj" fmla="val 12202274"/>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5</a:t>
              </a:r>
            </a:p>
          </p:txBody>
        </p:sp>
        <p:sp>
          <p:nvSpPr>
            <p:cNvPr id="283734" name="Oval 86"/>
            <p:cNvSpPr>
              <a:spLocks noChangeArrowheads="1"/>
            </p:cNvSpPr>
            <p:nvPr/>
          </p:nvSpPr>
          <p:spPr bwMode="gray">
            <a:xfrm>
              <a:off x="1336534" y="2409732"/>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5</a:t>
              </a:r>
            </a:p>
          </p:txBody>
        </p:sp>
      </p:grpSp>
      <p:grpSp>
        <p:nvGrpSpPr>
          <p:cNvPr id="3" name="Group 57"/>
          <p:cNvGrpSpPr/>
          <p:nvPr/>
        </p:nvGrpSpPr>
        <p:grpSpPr>
          <a:xfrm>
            <a:off x="251520" y="2907618"/>
            <a:ext cx="1399611" cy="1841083"/>
            <a:chOff x="251520" y="2907618"/>
            <a:chExt cx="1399611" cy="1841083"/>
          </a:xfrm>
        </p:grpSpPr>
        <p:sp>
          <p:nvSpPr>
            <p:cNvPr id="283718" name="Freeform 70"/>
            <p:cNvSpPr>
              <a:spLocks/>
            </p:cNvSpPr>
            <p:nvPr/>
          </p:nvSpPr>
          <p:spPr bwMode="gray">
            <a:xfrm>
              <a:off x="601073" y="2907618"/>
              <a:ext cx="1050058" cy="1574358"/>
            </a:xfrm>
            <a:custGeom>
              <a:avLst/>
              <a:gdLst/>
              <a:ahLst/>
              <a:cxnLst>
                <a:cxn ang="0">
                  <a:pos x="148" y="291"/>
                </a:cxn>
                <a:cxn ang="0">
                  <a:pos x="121" y="327"/>
                </a:cxn>
                <a:cxn ang="0">
                  <a:pos x="105" y="222"/>
                </a:cxn>
                <a:cxn ang="0">
                  <a:pos x="210" y="205"/>
                </a:cxn>
                <a:cxn ang="0">
                  <a:pos x="183" y="242"/>
                </a:cxn>
                <a:cxn ang="0">
                  <a:pos x="197" y="252"/>
                </a:cxn>
                <a:cxn ang="0">
                  <a:pos x="238" y="195"/>
                </a:cxn>
                <a:cxn ang="0">
                  <a:pos x="208" y="129"/>
                </a:cxn>
                <a:cxn ang="0">
                  <a:pos x="210" y="111"/>
                </a:cxn>
                <a:cxn ang="0">
                  <a:pos x="127" y="84"/>
                </a:cxn>
                <a:cxn ang="0">
                  <a:pos x="144" y="33"/>
                </a:cxn>
                <a:cxn ang="0">
                  <a:pos x="162" y="39"/>
                </a:cxn>
                <a:cxn ang="0">
                  <a:pos x="142" y="0"/>
                </a:cxn>
                <a:cxn ang="0">
                  <a:pos x="103" y="20"/>
                </a:cxn>
                <a:cxn ang="0">
                  <a:pos x="121" y="25"/>
                </a:cxn>
                <a:cxn ang="0">
                  <a:pos x="104" y="76"/>
                </a:cxn>
                <a:cxn ang="0">
                  <a:pos x="12" y="47"/>
                </a:cxn>
                <a:cxn ang="0">
                  <a:pos x="0" y="129"/>
                </a:cxn>
                <a:cxn ang="0">
                  <a:pos x="115" y="364"/>
                </a:cxn>
                <a:cxn ang="0">
                  <a:pos x="161" y="301"/>
                </a:cxn>
                <a:cxn ang="0">
                  <a:pos x="148" y="291"/>
                </a:cxn>
              </a:cxnLst>
              <a:rect l="0" t="0" r="r" b="b"/>
              <a:pathLst>
                <a:path w="238" h="364">
                  <a:moveTo>
                    <a:pt x="148" y="291"/>
                  </a:moveTo>
                  <a:cubicBezTo>
                    <a:pt x="142" y="298"/>
                    <a:pt x="121" y="327"/>
                    <a:pt x="121" y="327"/>
                  </a:cubicBezTo>
                  <a:cubicBezTo>
                    <a:pt x="105" y="222"/>
                    <a:pt x="105" y="222"/>
                    <a:pt x="105" y="222"/>
                  </a:cubicBezTo>
                  <a:cubicBezTo>
                    <a:pt x="210" y="205"/>
                    <a:pt x="210" y="205"/>
                    <a:pt x="210" y="205"/>
                  </a:cubicBezTo>
                  <a:cubicBezTo>
                    <a:pt x="210" y="205"/>
                    <a:pt x="189" y="234"/>
                    <a:pt x="183" y="242"/>
                  </a:cubicBezTo>
                  <a:cubicBezTo>
                    <a:pt x="197" y="252"/>
                    <a:pt x="197" y="252"/>
                    <a:pt x="197" y="252"/>
                  </a:cubicBezTo>
                  <a:cubicBezTo>
                    <a:pt x="238" y="195"/>
                    <a:pt x="238" y="195"/>
                    <a:pt x="238" y="195"/>
                  </a:cubicBezTo>
                  <a:cubicBezTo>
                    <a:pt x="220" y="179"/>
                    <a:pt x="208" y="155"/>
                    <a:pt x="208" y="129"/>
                  </a:cubicBezTo>
                  <a:cubicBezTo>
                    <a:pt x="208" y="123"/>
                    <a:pt x="209" y="117"/>
                    <a:pt x="210" y="111"/>
                  </a:cubicBezTo>
                  <a:cubicBezTo>
                    <a:pt x="127" y="84"/>
                    <a:pt x="127" y="84"/>
                    <a:pt x="127" y="84"/>
                  </a:cubicBezTo>
                  <a:cubicBezTo>
                    <a:pt x="144" y="33"/>
                    <a:pt x="144" y="33"/>
                    <a:pt x="144" y="33"/>
                  </a:cubicBezTo>
                  <a:cubicBezTo>
                    <a:pt x="144" y="33"/>
                    <a:pt x="158" y="37"/>
                    <a:pt x="162" y="39"/>
                  </a:cubicBezTo>
                  <a:cubicBezTo>
                    <a:pt x="153" y="23"/>
                    <a:pt x="146" y="8"/>
                    <a:pt x="142" y="0"/>
                  </a:cubicBezTo>
                  <a:cubicBezTo>
                    <a:pt x="133" y="4"/>
                    <a:pt x="119" y="11"/>
                    <a:pt x="103" y="20"/>
                  </a:cubicBezTo>
                  <a:cubicBezTo>
                    <a:pt x="107" y="21"/>
                    <a:pt x="121" y="25"/>
                    <a:pt x="121" y="25"/>
                  </a:cubicBezTo>
                  <a:cubicBezTo>
                    <a:pt x="104" y="76"/>
                    <a:pt x="104" y="76"/>
                    <a:pt x="104" y="76"/>
                  </a:cubicBezTo>
                  <a:cubicBezTo>
                    <a:pt x="12" y="47"/>
                    <a:pt x="12" y="47"/>
                    <a:pt x="12" y="47"/>
                  </a:cubicBezTo>
                  <a:cubicBezTo>
                    <a:pt x="4" y="73"/>
                    <a:pt x="0" y="100"/>
                    <a:pt x="0" y="129"/>
                  </a:cubicBezTo>
                  <a:cubicBezTo>
                    <a:pt x="0" y="225"/>
                    <a:pt x="45" y="310"/>
                    <a:pt x="115" y="364"/>
                  </a:cubicBezTo>
                  <a:cubicBezTo>
                    <a:pt x="161" y="301"/>
                    <a:pt x="161" y="301"/>
                    <a:pt x="161" y="301"/>
                  </a:cubicBezTo>
                  <a:lnTo>
                    <a:pt x="148" y="291"/>
                  </a:lnTo>
                  <a:close/>
                </a:path>
              </a:pathLst>
            </a:custGeom>
            <a:solidFill>
              <a:srgbClr val="BFDEE4"/>
            </a:solidFill>
            <a:ln w="3175">
              <a:noFill/>
              <a:round/>
              <a:headEnd/>
              <a:tailEnd/>
            </a:ln>
            <a:effectLst/>
          </p:spPr>
          <p:txBody>
            <a:bodyPr anchor="ctr"/>
            <a:lstStyle/>
            <a:p>
              <a:pPr algn="ctr"/>
              <a:endParaRPr lang="en-GB"/>
            </a:p>
          </p:txBody>
        </p:sp>
        <p:sp>
          <p:nvSpPr>
            <p:cNvPr id="283723" name="Freeform 75"/>
            <p:cNvSpPr>
              <a:spLocks/>
            </p:cNvSpPr>
            <p:nvPr/>
          </p:nvSpPr>
          <p:spPr bwMode="gray">
            <a:xfrm>
              <a:off x="251520" y="2943182"/>
              <a:ext cx="794186" cy="1805519"/>
            </a:xfrm>
            <a:custGeom>
              <a:avLst/>
              <a:gdLst/>
              <a:ahLst/>
              <a:cxnLst>
                <a:cxn ang="0">
                  <a:pos x="142" y="378"/>
                </a:cxn>
                <a:cxn ang="0">
                  <a:pos x="145" y="378"/>
                </a:cxn>
                <a:cxn ang="0">
                  <a:pos x="180" y="370"/>
                </a:cxn>
                <a:cxn ang="0">
                  <a:pos x="59" y="121"/>
                </a:cxn>
                <a:cxn ang="0">
                  <a:pos x="72" y="34"/>
                </a:cxn>
                <a:cxn ang="0">
                  <a:pos x="52" y="0"/>
                </a:cxn>
                <a:cxn ang="0">
                  <a:pos x="15" y="16"/>
                </a:cxn>
                <a:cxn ang="0">
                  <a:pos x="0" y="121"/>
                </a:cxn>
                <a:cxn ang="0">
                  <a:pos x="146" y="418"/>
                </a:cxn>
                <a:cxn ang="0">
                  <a:pos x="142" y="382"/>
                </a:cxn>
                <a:cxn ang="0">
                  <a:pos x="142" y="378"/>
                </a:cxn>
              </a:cxnLst>
              <a:rect l="0" t="0" r="r" b="b"/>
              <a:pathLst>
                <a:path w="180" h="418">
                  <a:moveTo>
                    <a:pt x="142" y="378"/>
                  </a:moveTo>
                  <a:cubicBezTo>
                    <a:pt x="145" y="378"/>
                    <a:pt x="145" y="378"/>
                    <a:pt x="145" y="378"/>
                  </a:cubicBezTo>
                  <a:cubicBezTo>
                    <a:pt x="180" y="370"/>
                    <a:pt x="180" y="370"/>
                    <a:pt x="180" y="370"/>
                  </a:cubicBezTo>
                  <a:cubicBezTo>
                    <a:pt x="107" y="312"/>
                    <a:pt x="59" y="222"/>
                    <a:pt x="59" y="121"/>
                  </a:cubicBezTo>
                  <a:cubicBezTo>
                    <a:pt x="59" y="91"/>
                    <a:pt x="64" y="61"/>
                    <a:pt x="72" y="34"/>
                  </a:cubicBezTo>
                  <a:cubicBezTo>
                    <a:pt x="52" y="0"/>
                    <a:pt x="52" y="0"/>
                    <a:pt x="52" y="0"/>
                  </a:cubicBezTo>
                  <a:cubicBezTo>
                    <a:pt x="15" y="16"/>
                    <a:pt x="15" y="16"/>
                    <a:pt x="15" y="16"/>
                  </a:cubicBezTo>
                  <a:cubicBezTo>
                    <a:pt x="6" y="49"/>
                    <a:pt x="0" y="85"/>
                    <a:pt x="0" y="121"/>
                  </a:cubicBezTo>
                  <a:cubicBezTo>
                    <a:pt x="0" y="242"/>
                    <a:pt x="57" y="349"/>
                    <a:pt x="146" y="418"/>
                  </a:cubicBezTo>
                  <a:cubicBezTo>
                    <a:pt x="142" y="382"/>
                    <a:pt x="142" y="382"/>
                    <a:pt x="142" y="382"/>
                  </a:cubicBezTo>
                  <a:lnTo>
                    <a:pt x="142" y="378"/>
                  </a:lnTo>
                  <a:close/>
                </a:path>
              </a:pathLst>
            </a:custGeom>
            <a:solidFill>
              <a:srgbClr val="409DAD"/>
            </a:solidFill>
            <a:ln w="3175">
              <a:noFill/>
              <a:round/>
              <a:headEnd/>
              <a:tailEnd/>
            </a:ln>
            <a:effectLst/>
          </p:spPr>
          <p:txBody>
            <a:bodyPr anchor="ctr"/>
            <a:lstStyle/>
            <a:p>
              <a:pPr algn="ctr"/>
              <a:endParaRPr lang="en-GB"/>
            </a:p>
          </p:txBody>
        </p:sp>
        <p:sp>
          <p:nvSpPr>
            <p:cNvPr id="283732" name="WordArt 84"/>
            <p:cNvSpPr>
              <a:spLocks noChangeArrowheads="1" noChangeShapeType="1" noTextEdit="1"/>
            </p:cNvSpPr>
            <p:nvPr/>
          </p:nvSpPr>
          <p:spPr bwMode="gray">
            <a:xfrm rot="15300000" flipH="1" flipV="1">
              <a:off x="16725" y="3583578"/>
              <a:ext cx="1267966" cy="479587"/>
            </a:xfrm>
            <a:prstGeom prst="rect">
              <a:avLst/>
            </a:prstGeom>
            <a:ln>
              <a:noFill/>
            </a:ln>
          </p:spPr>
          <p:txBody>
            <a:bodyPr spcFirstLastPara="1" wrap="non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4</a:t>
              </a:r>
            </a:p>
          </p:txBody>
        </p:sp>
        <p:sp>
          <p:nvSpPr>
            <p:cNvPr id="283735" name="Oval 87"/>
            <p:cNvSpPr>
              <a:spLocks noChangeArrowheads="1"/>
            </p:cNvSpPr>
            <p:nvPr/>
          </p:nvSpPr>
          <p:spPr bwMode="gray">
            <a:xfrm>
              <a:off x="805212" y="3361733"/>
              <a:ext cx="405482" cy="391196"/>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4</a:t>
              </a:r>
            </a:p>
          </p:txBody>
        </p:sp>
      </p:grpSp>
      <p:grpSp>
        <p:nvGrpSpPr>
          <p:cNvPr id="4" name="Group 56"/>
          <p:cNvGrpSpPr/>
          <p:nvPr/>
        </p:nvGrpSpPr>
        <p:grpSpPr>
          <a:xfrm>
            <a:off x="957617" y="3796700"/>
            <a:ext cx="1880598" cy="1288484"/>
            <a:chOff x="957617" y="3796700"/>
            <a:chExt cx="1880598" cy="1288484"/>
          </a:xfrm>
        </p:grpSpPr>
        <p:sp>
          <p:nvSpPr>
            <p:cNvPr id="283719" name="Freeform 71"/>
            <p:cNvSpPr>
              <a:spLocks/>
            </p:cNvSpPr>
            <p:nvPr/>
          </p:nvSpPr>
          <p:spPr bwMode="gray">
            <a:xfrm>
              <a:off x="1156164" y="3796700"/>
              <a:ext cx="1493292" cy="952001"/>
            </a:xfrm>
            <a:custGeom>
              <a:avLst/>
              <a:gdLst/>
              <a:ahLst/>
              <a:cxnLst>
                <a:cxn ang="0">
                  <a:pos x="278" y="116"/>
                </a:cxn>
                <a:cxn ang="0">
                  <a:pos x="305" y="152"/>
                </a:cxn>
                <a:cxn ang="0">
                  <a:pos x="200" y="135"/>
                </a:cxn>
                <a:cxn ang="0">
                  <a:pos x="216" y="30"/>
                </a:cxn>
                <a:cxn ang="0">
                  <a:pos x="243" y="66"/>
                </a:cxn>
                <a:cxn ang="0">
                  <a:pos x="256" y="56"/>
                </a:cxn>
                <a:cxn ang="0">
                  <a:pos x="215" y="0"/>
                </a:cxn>
                <a:cxn ang="0">
                  <a:pos x="171" y="12"/>
                </a:cxn>
                <a:cxn ang="0">
                  <a:pos x="127" y="0"/>
                </a:cxn>
                <a:cxn ang="0">
                  <a:pos x="75" y="71"/>
                </a:cxn>
                <a:cxn ang="0">
                  <a:pos x="32" y="40"/>
                </a:cxn>
                <a:cxn ang="0">
                  <a:pos x="43" y="24"/>
                </a:cxn>
                <a:cxn ang="0">
                  <a:pos x="0" y="31"/>
                </a:cxn>
                <a:cxn ang="0">
                  <a:pos x="6" y="74"/>
                </a:cxn>
                <a:cxn ang="0">
                  <a:pos x="17" y="59"/>
                </a:cxn>
                <a:cxn ang="0">
                  <a:pos x="61" y="91"/>
                </a:cxn>
                <a:cxn ang="0">
                  <a:pos x="4" y="169"/>
                </a:cxn>
                <a:cxn ang="0">
                  <a:pos x="171" y="220"/>
                </a:cxn>
                <a:cxn ang="0">
                  <a:pos x="338" y="169"/>
                </a:cxn>
                <a:cxn ang="0">
                  <a:pos x="292" y="106"/>
                </a:cxn>
                <a:cxn ang="0">
                  <a:pos x="278" y="116"/>
                </a:cxn>
              </a:cxnLst>
              <a:rect l="0" t="0" r="r" b="b"/>
              <a:pathLst>
                <a:path w="338" h="220">
                  <a:moveTo>
                    <a:pt x="278" y="116"/>
                  </a:moveTo>
                  <a:cubicBezTo>
                    <a:pt x="284" y="123"/>
                    <a:pt x="305" y="152"/>
                    <a:pt x="305" y="152"/>
                  </a:cubicBezTo>
                  <a:cubicBezTo>
                    <a:pt x="200" y="135"/>
                    <a:pt x="200" y="135"/>
                    <a:pt x="200" y="135"/>
                  </a:cubicBezTo>
                  <a:cubicBezTo>
                    <a:pt x="216" y="30"/>
                    <a:pt x="216" y="30"/>
                    <a:pt x="216" y="30"/>
                  </a:cubicBezTo>
                  <a:cubicBezTo>
                    <a:pt x="216" y="30"/>
                    <a:pt x="237" y="59"/>
                    <a:pt x="243" y="66"/>
                  </a:cubicBezTo>
                  <a:cubicBezTo>
                    <a:pt x="256" y="56"/>
                    <a:pt x="256" y="56"/>
                    <a:pt x="256" y="56"/>
                  </a:cubicBezTo>
                  <a:cubicBezTo>
                    <a:pt x="215" y="0"/>
                    <a:pt x="215" y="0"/>
                    <a:pt x="215" y="0"/>
                  </a:cubicBezTo>
                  <a:cubicBezTo>
                    <a:pt x="202" y="7"/>
                    <a:pt x="187" y="12"/>
                    <a:pt x="171" y="12"/>
                  </a:cubicBezTo>
                  <a:cubicBezTo>
                    <a:pt x="155" y="12"/>
                    <a:pt x="140" y="7"/>
                    <a:pt x="127" y="0"/>
                  </a:cubicBezTo>
                  <a:cubicBezTo>
                    <a:pt x="75" y="71"/>
                    <a:pt x="75" y="71"/>
                    <a:pt x="75" y="71"/>
                  </a:cubicBezTo>
                  <a:cubicBezTo>
                    <a:pt x="32" y="40"/>
                    <a:pt x="32" y="40"/>
                    <a:pt x="32" y="40"/>
                  </a:cubicBezTo>
                  <a:cubicBezTo>
                    <a:pt x="32" y="40"/>
                    <a:pt x="40" y="28"/>
                    <a:pt x="43" y="24"/>
                  </a:cubicBezTo>
                  <a:cubicBezTo>
                    <a:pt x="25" y="27"/>
                    <a:pt x="9" y="30"/>
                    <a:pt x="0" y="31"/>
                  </a:cubicBezTo>
                  <a:cubicBezTo>
                    <a:pt x="1" y="40"/>
                    <a:pt x="4" y="56"/>
                    <a:pt x="6" y="74"/>
                  </a:cubicBezTo>
                  <a:cubicBezTo>
                    <a:pt x="9" y="71"/>
                    <a:pt x="17" y="59"/>
                    <a:pt x="17" y="59"/>
                  </a:cubicBezTo>
                  <a:cubicBezTo>
                    <a:pt x="61" y="91"/>
                    <a:pt x="61" y="91"/>
                    <a:pt x="61" y="91"/>
                  </a:cubicBezTo>
                  <a:cubicBezTo>
                    <a:pt x="4" y="169"/>
                    <a:pt x="4" y="169"/>
                    <a:pt x="4" y="169"/>
                  </a:cubicBezTo>
                  <a:cubicBezTo>
                    <a:pt x="52" y="201"/>
                    <a:pt x="109" y="220"/>
                    <a:pt x="171" y="220"/>
                  </a:cubicBezTo>
                  <a:cubicBezTo>
                    <a:pt x="233" y="220"/>
                    <a:pt x="290" y="201"/>
                    <a:pt x="338" y="169"/>
                  </a:cubicBezTo>
                  <a:cubicBezTo>
                    <a:pt x="292" y="106"/>
                    <a:pt x="292" y="106"/>
                    <a:pt x="292" y="106"/>
                  </a:cubicBezTo>
                  <a:lnTo>
                    <a:pt x="278" y="116"/>
                  </a:lnTo>
                  <a:close/>
                </a:path>
              </a:pathLst>
            </a:custGeom>
            <a:solidFill>
              <a:srgbClr val="F1D3BF"/>
            </a:solidFill>
            <a:ln w="3175" cap="flat" cmpd="sng">
              <a:noFill/>
              <a:prstDash val="solid"/>
              <a:round/>
              <a:headEnd type="none" w="med" len="med"/>
              <a:tailEnd type="none" w="med" len="med"/>
            </a:ln>
            <a:effectLst/>
          </p:spPr>
          <p:txBody>
            <a:bodyPr anchor="ctr"/>
            <a:lstStyle/>
            <a:p>
              <a:pPr algn="ctr"/>
              <a:endParaRPr lang="en-GB"/>
            </a:p>
          </p:txBody>
        </p:sp>
        <p:sp>
          <p:nvSpPr>
            <p:cNvPr id="283726" name="Freeform 78"/>
            <p:cNvSpPr>
              <a:spLocks/>
            </p:cNvSpPr>
            <p:nvPr/>
          </p:nvSpPr>
          <p:spPr bwMode="gray">
            <a:xfrm>
              <a:off x="957617" y="4596872"/>
              <a:ext cx="1880598" cy="488312"/>
            </a:xfrm>
            <a:custGeom>
              <a:avLst/>
              <a:gdLst/>
              <a:ahLst/>
              <a:cxnLst>
                <a:cxn ang="0">
                  <a:pos x="388" y="39"/>
                </a:cxn>
                <a:cxn ang="0">
                  <a:pos x="389" y="36"/>
                </a:cxn>
                <a:cxn ang="0">
                  <a:pos x="392" y="0"/>
                </a:cxn>
                <a:cxn ang="0">
                  <a:pos x="215" y="54"/>
                </a:cxn>
                <a:cxn ang="0">
                  <a:pos x="38" y="0"/>
                </a:cxn>
                <a:cxn ang="0">
                  <a:pos x="0" y="9"/>
                </a:cxn>
                <a:cxn ang="0">
                  <a:pos x="4" y="48"/>
                </a:cxn>
                <a:cxn ang="0">
                  <a:pos x="215" y="113"/>
                </a:cxn>
                <a:cxn ang="0">
                  <a:pos x="426" y="48"/>
                </a:cxn>
                <a:cxn ang="0">
                  <a:pos x="392" y="40"/>
                </a:cxn>
                <a:cxn ang="0">
                  <a:pos x="388" y="39"/>
                </a:cxn>
              </a:cxnLst>
              <a:rect l="0" t="0" r="r" b="b"/>
              <a:pathLst>
                <a:path w="426" h="113">
                  <a:moveTo>
                    <a:pt x="388" y="39"/>
                  </a:moveTo>
                  <a:cubicBezTo>
                    <a:pt x="389" y="36"/>
                    <a:pt x="389" y="36"/>
                    <a:pt x="389" y="36"/>
                  </a:cubicBezTo>
                  <a:cubicBezTo>
                    <a:pt x="392" y="0"/>
                    <a:pt x="392" y="0"/>
                    <a:pt x="392" y="0"/>
                  </a:cubicBezTo>
                  <a:cubicBezTo>
                    <a:pt x="341" y="34"/>
                    <a:pt x="281" y="54"/>
                    <a:pt x="215" y="54"/>
                  </a:cubicBezTo>
                  <a:cubicBezTo>
                    <a:pt x="150" y="54"/>
                    <a:pt x="89" y="34"/>
                    <a:pt x="38" y="0"/>
                  </a:cubicBezTo>
                  <a:cubicBezTo>
                    <a:pt x="0" y="9"/>
                    <a:pt x="0" y="9"/>
                    <a:pt x="0" y="9"/>
                  </a:cubicBezTo>
                  <a:cubicBezTo>
                    <a:pt x="4" y="48"/>
                    <a:pt x="4" y="48"/>
                    <a:pt x="4" y="48"/>
                  </a:cubicBezTo>
                  <a:cubicBezTo>
                    <a:pt x="64" y="89"/>
                    <a:pt x="137" y="113"/>
                    <a:pt x="215" y="113"/>
                  </a:cubicBezTo>
                  <a:cubicBezTo>
                    <a:pt x="294" y="113"/>
                    <a:pt x="366" y="89"/>
                    <a:pt x="426" y="48"/>
                  </a:cubicBezTo>
                  <a:cubicBezTo>
                    <a:pt x="392" y="40"/>
                    <a:pt x="392" y="40"/>
                    <a:pt x="392" y="40"/>
                  </a:cubicBezTo>
                  <a:lnTo>
                    <a:pt x="388" y="39"/>
                  </a:lnTo>
                  <a:close/>
                </a:path>
              </a:pathLst>
            </a:custGeom>
            <a:solidFill>
              <a:srgbClr val="D67A40"/>
            </a:solidFill>
            <a:ln w="3175">
              <a:noFill/>
              <a:round/>
              <a:headEnd/>
              <a:tailEnd/>
            </a:ln>
            <a:effectLst/>
          </p:spPr>
          <p:txBody>
            <a:bodyPr anchor="ctr"/>
            <a:lstStyle/>
            <a:p>
              <a:pPr algn="ctr"/>
              <a:endParaRPr lang="en-GB"/>
            </a:p>
          </p:txBody>
        </p:sp>
        <p:sp>
          <p:nvSpPr>
            <p:cNvPr id="283729" name="WordArt 81"/>
            <p:cNvSpPr>
              <a:spLocks noChangeArrowheads="1" noChangeShapeType="1" noTextEdit="1"/>
            </p:cNvSpPr>
            <p:nvPr/>
          </p:nvSpPr>
          <p:spPr bwMode="gray">
            <a:xfrm rot="10800000" flipH="1" flipV="1">
              <a:off x="1276410" y="4491551"/>
              <a:ext cx="1296144" cy="469161"/>
            </a:xfrm>
            <a:prstGeom prst="rect">
              <a:avLst/>
            </a:prstGeom>
            <a:ln>
              <a:noFill/>
            </a:ln>
          </p:spPr>
          <p:txBody>
            <a:bodyPr spcFirstLastPara="1" wrap="none" fromWordArt="1" anchor="ctr">
              <a:prstTxWarp prst="textArchDown">
                <a:avLst>
                  <a:gd name="adj" fmla="val 1250692"/>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3</a:t>
              </a:r>
            </a:p>
          </p:txBody>
        </p:sp>
        <p:sp>
          <p:nvSpPr>
            <p:cNvPr id="283737" name="Oval 89"/>
            <p:cNvSpPr>
              <a:spLocks noChangeArrowheads="1"/>
            </p:cNvSpPr>
            <p:nvPr/>
          </p:nvSpPr>
          <p:spPr bwMode="gray">
            <a:xfrm>
              <a:off x="1479151" y="4138654"/>
              <a:ext cx="399889" cy="385724"/>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3</a:t>
              </a:r>
            </a:p>
          </p:txBody>
        </p:sp>
      </p:grpSp>
      <p:grpSp>
        <p:nvGrpSpPr>
          <p:cNvPr id="5" name="Group 55"/>
          <p:cNvGrpSpPr/>
          <p:nvPr/>
        </p:nvGrpSpPr>
        <p:grpSpPr>
          <a:xfrm>
            <a:off x="2132117" y="3010205"/>
            <a:ext cx="1431771" cy="1738496"/>
            <a:chOff x="2132117" y="3010205"/>
            <a:chExt cx="1431771" cy="1738496"/>
          </a:xfrm>
        </p:grpSpPr>
        <p:sp>
          <p:nvSpPr>
            <p:cNvPr id="283720" name="Freeform 72"/>
            <p:cNvSpPr>
              <a:spLocks/>
            </p:cNvSpPr>
            <p:nvPr/>
          </p:nvSpPr>
          <p:spPr bwMode="gray">
            <a:xfrm>
              <a:off x="2132117" y="3111423"/>
              <a:ext cx="1092006" cy="1370553"/>
            </a:xfrm>
            <a:custGeom>
              <a:avLst/>
              <a:gdLst/>
              <a:ahLst/>
              <a:cxnLst>
                <a:cxn ang="0">
                  <a:pos x="247" y="82"/>
                </a:cxn>
                <a:cxn ang="0">
                  <a:pos x="235" y="0"/>
                </a:cxn>
                <a:cxn ang="0">
                  <a:pos x="161" y="24"/>
                </a:cxn>
                <a:cxn ang="0">
                  <a:pos x="166" y="40"/>
                </a:cxn>
                <a:cxn ang="0">
                  <a:pos x="208" y="26"/>
                </a:cxn>
                <a:cxn ang="0">
                  <a:pos x="160" y="121"/>
                </a:cxn>
                <a:cxn ang="0">
                  <a:pos x="65" y="73"/>
                </a:cxn>
                <a:cxn ang="0">
                  <a:pos x="108" y="59"/>
                </a:cxn>
                <a:cxn ang="0">
                  <a:pos x="103" y="43"/>
                </a:cxn>
                <a:cxn ang="0">
                  <a:pos x="37" y="64"/>
                </a:cxn>
                <a:cxn ang="0">
                  <a:pos x="39" y="82"/>
                </a:cxn>
                <a:cxn ang="0">
                  <a:pos x="9" y="148"/>
                </a:cxn>
                <a:cxn ang="0">
                  <a:pos x="61" y="219"/>
                </a:cxn>
                <a:cxn ang="0">
                  <a:pos x="18" y="251"/>
                </a:cxn>
                <a:cxn ang="0">
                  <a:pos x="6" y="236"/>
                </a:cxn>
                <a:cxn ang="0">
                  <a:pos x="0" y="279"/>
                </a:cxn>
                <a:cxn ang="0">
                  <a:pos x="43" y="286"/>
                </a:cxn>
                <a:cxn ang="0">
                  <a:pos x="32" y="271"/>
                </a:cxn>
                <a:cxn ang="0">
                  <a:pos x="75" y="239"/>
                </a:cxn>
                <a:cxn ang="0">
                  <a:pos x="132" y="317"/>
                </a:cxn>
                <a:cxn ang="0">
                  <a:pos x="247" y="82"/>
                </a:cxn>
              </a:cxnLst>
              <a:rect l="0" t="0" r="r" b="b"/>
              <a:pathLst>
                <a:path w="247" h="317">
                  <a:moveTo>
                    <a:pt x="247" y="82"/>
                  </a:moveTo>
                  <a:cubicBezTo>
                    <a:pt x="247" y="53"/>
                    <a:pt x="243" y="26"/>
                    <a:pt x="235" y="0"/>
                  </a:cubicBezTo>
                  <a:cubicBezTo>
                    <a:pt x="161" y="24"/>
                    <a:pt x="161" y="24"/>
                    <a:pt x="161" y="24"/>
                  </a:cubicBezTo>
                  <a:cubicBezTo>
                    <a:pt x="166" y="40"/>
                    <a:pt x="166" y="40"/>
                    <a:pt x="166" y="40"/>
                  </a:cubicBezTo>
                  <a:cubicBezTo>
                    <a:pt x="175" y="37"/>
                    <a:pt x="208" y="26"/>
                    <a:pt x="208" y="26"/>
                  </a:cubicBezTo>
                  <a:cubicBezTo>
                    <a:pt x="160" y="121"/>
                    <a:pt x="160" y="121"/>
                    <a:pt x="160" y="121"/>
                  </a:cubicBezTo>
                  <a:cubicBezTo>
                    <a:pt x="65" y="73"/>
                    <a:pt x="65" y="73"/>
                    <a:pt x="65" y="73"/>
                  </a:cubicBezTo>
                  <a:cubicBezTo>
                    <a:pt x="65" y="73"/>
                    <a:pt x="99" y="62"/>
                    <a:pt x="108" y="59"/>
                  </a:cubicBezTo>
                  <a:cubicBezTo>
                    <a:pt x="103" y="43"/>
                    <a:pt x="103" y="43"/>
                    <a:pt x="103" y="43"/>
                  </a:cubicBezTo>
                  <a:cubicBezTo>
                    <a:pt x="37" y="64"/>
                    <a:pt x="37" y="64"/>
                    <a:pt x="37" y="64"/>
                  </a:cubicBezTo>
                  <a:cubicBezTo>
                    <a:pt x="38" y="70"/>
                    <a:pt x="39" y="76"/>
                    <a:pt x="39" y="82"/>
                  </a:cubicBezTo>
                  <a:cubicBezTo>
                    <a:pt x="39" y="108"/>
                    <a:pt x="27" y="132"/>
                    <a:pt x="9" y="148"/>
                  </a:cubicBezTo>
                  <a:cubicBezTo>
                    <a:pt x="61" y="219"/>
                    <a:pt x="61" y="219"/>
                    <a:pt x="61" y="219"/>
                  </a:cubicBezTo>
                  <a:cubicBezTo>
                    <a:pt x="18" y="251"/>
                    <a:pt x="18" y="251"/>
                    <a:pt x="18" y="251"/>
                  </a:cubicBezTo>
                  <a:cubicBezTo>
                    <a:pt x="18" y="251"/>
                    <a:pt x="9" y="239"/>
                    <a:pt x="6" y="236"/>
                  </a:cubicBezTo>
                  <a:cubicBezTo>
                    <a:pt x="4" y="254"/>
                    <a:pt x="1" y="270"/>
                    <a:pt x="0" y="279"/>
                  </a:cubicBezTo>
                  <a:cubicBezTo>
                    <a:pt x="9" y="280"/>
                    <a:pt x="25" y="283"/>
                    <a:pt x="43" y="286"/>
                  </a:cubicBezTo>
                  <a:cubicBezTo>
                    <a:pt x="40" y="283"/>
                    <a:pt x="32" y="271"/>
                    <a:pt x="32" y="271"/>
                  </a:cubicBezTo>
                  <a:cubicBezTo>
                    <a:pt x="75" y="239"/>
                    <a:pt x="75" y="239"/>
                    <a:pt x="75" y="239"/>
                  </a:cubicBezTo>
                  <a:cubicBezTo>
                    <a:pt x="132" y="317"/>
                    <a:pt x="132" y="317"/>
                    <a:pt x="132" y="317"/>
                  </a:cubicBezTo>
                  <a:cubicBezTo>
                    <a:pt x="202" y="262"/>
                    <a:pt x="247" y="178"/>
                    <a:pt x="247" y="82"/>
                  </a:cubicBezTo>
                  <a:close/>
                </a:path>
              </a:pathLst>
            </a:custGeom>
            <a:solidFill>
              <a:srgbClr val="E7CBCE"/>
            </a:solidFill>
            <a:ln w="3175" cap="flat" cmpd="sng">
              <a:noFill/>
              <a:prstDash val="solid"/>
              <a:round/>
              <a:headEnd type="none" w="med" len="med"/>
              <a:tailEnd type="none" w="med" len="med"/>
            </a:ln>
            <a:effectLst/>
          </p:spPr>
          <p:txBody>
            <a:bodyPr anchor="ctr"/>
            <a:lstStyle/>
            <a:p>
              <a:pPr algn="ctr"/>
              <a:endParaRPr lang="en-GB"/>
            </a:p>
          </p:txBody>
        </p:sp>
        <p:sp>
          <p:nvSpPr>
            <p:cNvPr id="283727" name="Freeform 79"/>
            <p:cNvSpPr>
              <a:spLocks/>
            </p:cNvSpPr>
            <p:nvPr/>
          </p:nvSpPr>
          <p:spPr bwMode="gray">
            <a:xfrm>
              <a:off x="2750127" y="3010205"/>
              <a:ext cx="813761" cy="1738496"/>
            </a:xfrm>
            <a:custGeom>
              <a:avLst/>
              <a:gdLst/>
              <a:ahLst/>
              <a:cxnLst>
                <a:cxn ang="0">
                  <a:pos x="184" y="105"/>
                </a:cxn>
                <a:cxn ang="0">
                  <a:pos x="169" y="0"/>
                </a:cxn>
                <a:cxn ang="0">
                  <a:pos x="151" y="31"/>
                </a:cxn>
                <a:cxn ang="0">
                  <a:pos x="149" y="34"/>
                </a:cxn>
                <a:cxn ang="0">
                  <a:pos x="146" y="33"/>
                </a:cxn>
                <a:cxn ang="0">
                  <a:pos x="113" y="18"/>
                </a:cxn>
                <a:cxn ang="0">
                  <a:pos x="125" y="105"/>
                </a:cxn>
                <a:cxn ang="0">
                  <a:pos x="4" y="354"/>
                </a:cxn>
                <a:cxn ang="0">
                  <a:pos x="0" y="393"/>
                </a:cxn>
                <a:cxn ang="0">
                  <a:pos x="38" y="402"/>
                </a:cxn>
                <a:cxn ang="0">
                  <a:pos x="184" y="105"/>
                </a:cxn>
              </a:cxnLst>
              <a:rect l="0" t="0" r="r" b="b"/>
              <a:pathLst>
                <a:path w="184" h="402">
                  <a:moveTo>
                    <a:pt x="184" y="105"/>
                  </a:moveTo>
                  <a:cubicBezTo>
                    <a:pt x="184" y="69"/>
                    <a:pt x="179" y="34"/>
                    <a:pt x="169" y="0"/>
                  </a:cubicBezTo>
                  <a:cubicBezTo>
                    <a:pt x="151" y="31"/>
                    <a:pt x="151" y="31"/>
                    <a:pt x="151" y="31"/>
                  </a:cubicBezTo>
                  <a:cubicBezTo>
                    <a:pt x="149" y="34"/>
                    <a:pt x="149" y="34"/>
                    <a:pt x="149" y="34"/>
                  </a:cubicBezTo>
                  <a:cubicBezTo>
                    <a:pt x="146" y="33"/>
                    <a:pt x="146" y="33"/>
                    <a:pt x="146" y="33"/>
                  </a:cubicBezTo>
                  <a:cubicBezTo>
                    <a:pt x="113" y="18"/>
                    <a:pt x="113" y="18"/>
                    <a:pt x="113" y="18"/>
                  </a:cubicBezTo>
                  <a:cubicBezTo>
                    <a:pt x="121" y="46"/>
                    <a:pt x="125" y="75"/>
                    <a:pt x="125" y="105"/>
                  </a:cubicBezTo>
                  <a:cubicBezTo>
                    <a:pt x="125" y="206"/>
                    <a:pt x="78" y="296"/>
                    <a:pt x="4" y="354"/>
                  </a:cubicBezTo>
                  <a:cubicBezTo>
                    <a:pt x="0" y="393"/>
                    <a:pt x="0" y="393"/>
                    <a:pt x="0" y="393"/>
                  </a:cubicBezTo>
                  <a:cubicBezTo>
                    <a:pt x="38" y="402"/>
                    <a:pt x="38" y="402"/>
                    <a:pt x="38" y="402"/>
                  </a:cubicBezTo>
                  <a:cubicBezTo>
                    <a:pt x="127" y="333"/>
                    <a:pt x="184" y="226"/>
                    <a:pt x="184" y="105"/>
                  </a:cubicBezTo>
                  <a:close/>
                </a:path>
              </a:pathLst>
            </a:custGeom>
            <a:solidFill>
              <a:srgbClr val="B6646B"/>
            </a:solidFill>
            <a:ln w="3175">
              <a:noFill/>
              <a:round/>
              <a:headEnd/>
              <a:tailEnd/>
            </a:ln>
            <a:effectLst/>
          </p:spPr>
          <p:txBody>
            <a:bodyPr anchor="ctr"/>
            <a:lstStyle/>
            <a:p>
              <a:pPr algn="ctr"/>
              <a:endParaRPr lang="en-GB"/>
            </a:p>
          </p:txBody>
        </p:sp>
        <p:sp>
          <p:nvSpPr>
            <p:cNvPr id="283731" name="WordArt 83"/>
            <p:cNvSpPr>
              <a:spLocks noChangeArrowheads="1" noChangeShapeType="1" noTextEdit="1"/>
            </p:cNvSpPr>
            <p:nvPr/>
          </p:nvSpPr>
          <p:spPr bwMode="gray">
            <a:xfrm rot="6480658" flipH="1" flipV="1">
              <a:off x="2491565" y="3632819"/>
              <a:ext cx="1267966" cy="479587"/>
            </a:xfrm>
            <a:prstGeom prst="rect">
              <a:avLst/>
            </a:prstGeom>
            <a:ln>
              <a:noFill/>
            </a:ln>
          </p:spPr>
          <p:txBody>
            <a:bodyPr spcFirstLastPara="1" wrap="squar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2</a:t>
              </a:r>
            </a:p>
          </p:txBody>
        </p:sp>
        <p:sp>
          <p:nvSpPr>
            <p:cNvPr id="283736" name="Oval 88"/>
            <p:cNvSpPr>
              <a:spLocks noChangeArrowheads="1"/>
            </p:cNvSpPr>
            <p:nvPr/>
          </p:nvSpPr>
          <p:spPr bwMode="gray">
            <a:xfrm>
              <a:off x="2492855" y="3715998"/>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2</a:t>
              </a:r>
            </a:p>
          </p:txBody>
        </p:sp>
      </p:grpSp>
      <p:sp>
        <p:nvSpPr>
          <p:cNvPr id="283650" name="Rectangle 2"/>
          <p:cNvSpPr>
            <a:spLocks noGrp="1" noChangeArrowheads="1"/>
          </p:cNvSpPr>
          <p:nvPr>
            <p:ph type="title"/>
          </p:nvPr>
        </p:nvSpPr>
        <p:spPr bwMode="gray"/>
        <p:txBody>
          <a:bodyPr/>
          <a:lstStyle/>
          <a:p>
            <a:r>
              <a:rPr lang="en-US" sz="2400" dirty="0"/>
              <a:t>The Five Step </a:t>
            </a:r>
            <a:r>
              <a:rPr lang="en-US" sz="2400" dirty="0" smtClean="0"/>
              <a:t>Model Overview</a:t>
            </a:r>
            <a:endParaRPr lang="de-DE" sz="2400" dirty="0"/>
          </a:p>
        </p:txBody>
      </p:sp>
      <p:sp>
        <p:nvSpPr>
          <p:cNvPr id="39" name="Pentagon 38"/>
          <p:cNvSpPr/>
          <p:nvPr/>
        </p:nvSpPr>
        <p:spPr>
          <a:xfrm flipH="1">
            <a:off x="4336867" y="1349746"/>
            <a:ext cx="4483605" cy="703215"/>
          </a:xfrm>
          <a:prstGeom prst="homePlate">
            <a:avLst/>
          </a:prstGeom>
          <a:solidFill>
            <a:srgbClr val="BFCCE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US" dirty="0" smtClean="0">
                <a:solidFill>
                  <a:schemeClr val="tx1"/>
                </a:solidFill>
                <a:latin typeface="Arial" pitchFamily="34" charset="0"/>
                <a:cs typeface="Arial" pitchFamily="34" charset="0"/>
              </a:rPr>
              <a:t>Identify the contract with a customer</a:t>
            </a:r>
          </a:p>
        </p:txBody>
      </p:sp>
      <p:sp>
        <p:nvSpPr>
          <p:cNvPr id="40" name="Oval 39"/>
          <p:cNvSpPr/>
          <p:nvPr/>
        </p:nvSpPr>
        <p:spPr bwMode="auto">
          <a:xfrm>
            <a:off x="3923928" y="1340768"/>
            <a:ext cx="768558" cy="721170"/>
          </a:xfrm>
          <a:prstGeom prst="ellipse">
            <a:avLst/>
          </a:prstGeom>
          <a:solidFill>
            <a:srgbClr val="4176AB"/>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1</a:t>
            </a:r>
          </a:p>
        </p:txBody>
      </p:sp>
      <p:sp>
        <p:nvSpPr>
          <p:cNvPr id="41" name="Pentagon 40"/>
          <p:cNvSpPr/>
          <p:nvPr/>
        </p:nvSpPr>
        <p:spPr>
          <a:xfrm flipH="1">
            <a:off x="4336867" y="2293513"/>
            <a:ext cx="4483605" cy="703215"/>
          </a:xfrm>
          <a:prstGeom prst="homePlate">
            <a:avLst/>
          </a:prstGeom>
          <a:solidFill>
            <a:srgbClr val="E7CBCE"/>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US" dirty="0" smtClean="0">
                <a:solidFill>
                  <a:schemeClr val="tx1"/>
                </a:solidFill>
                <a:latin typeface="Arial" pitchFamily="34" charset="0"/>
                <a:cs typeface="Arial" pitchFamily="34" charset="0"/>
              </a:rPr>
              <a:t>Identify the performance obligations</a:t>
            </a:r>
          </a:p>
        </p:txBody>
      </p:sp>
      <p:sp>
        <p:nvSpPr>
          <p:cNvPr id="42" name="Oval 41"/>
          <p:cNvSpPr/>
          <p:nvPr/>
        </p:nvSpPr>
        <p:spPr bwMode="auto">
          <a:xfrm>
            <a:off x="3923928" y="2294601"/>
            <a:ext cx="768558" cy="721170"/>
          </a:xfrm>
          <a:prstGeom prst="ellipse">
            <a:avLst/>
          </a:prstGeom>
          <a:solidFill>
            <a:srgbClr val="B6646B"/>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2</a:t>
            </a:r>
          </a:p>
        </p:txBody>
      </p:sp>
      <p:sp>
        <p:nvSpPr>
          <p:cNvPr id="43" name="Pentagon 42"/>
          <p:cNvSpPr/>
          <p:nvPr/>
        </p:nvSpPr>
        <p:spPr>
          <a:xfrm flipH="1">
            <a:off x="4336867" y="3237279"/>
            <a:ext cx="4483605" cy="703215"/>
          </a:xfrm>
          <a:prstGeom prst="homePlate">
            <a:avLst/>
          </a:prstGeom>
          <a:solidFill>
            <a:srgbClr val="F1D3B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US" dirty="0" smtClean="0">
                <a:solidFill>
                  <a:schemeClr val="tx1"/>
                </a:solidFill>
                <a:latin typeface="Arial" pitchFamily="34" charset="0"/>
                <a:cs typeface="Arial" pitchFamily="34" charset="0"/>
              </a:rPr>
              <a:t>Determine the transaction price</a:t>
            </a:r>
          </a:p>
        </p:txBody>
      </p:sp>
      <p:sp>
        <p:nvSpPr>
          <p:cNvPr id="44" name="Oval 43"/>
          <p:cNvSpPr/>
          <p:nvPr/>
        </p:nvSpPr>
        <p:spPr bwMode="auto">
          <a:xfrm>
            <a:off x="3923928" y="3248434"/>
            <a:ext cx="768558" cy="721170"/>
          </a:xfrm>
          <a:prstGeom prst="ellipse">
            <a:avLst/>
          </a:prstGeom>
          <a:solidFill>
            <a:srgbClr val="D67A40"/>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3</a:t>
            </a:r>
          </a:p>
        </p:txBody>
      </p:sp>
      <p:sp>
        <p:nvSpPr>
          <p:cNvPr id="45" name="Pentagon 44"/>
          <p:cNvSpPr/>
          <p:nvPr/>
        </p:nvSpPr>
        <p:spPr>
          <a:xfrm flipH="1">
            <a:off x="4336867" y="4181046"/>
            <a:ext cx="4483605" cy="703215"/>
          </a:xfrm>
          <a:prstGeom prst="homePlate">
            <a:avLst/>
          </a:prstGeom>
          <a:solidFill>
            <a:srgbClr val="BFDEE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US" dirty="0" smtClean="0">
                <a:solidFill>
                  <a:schemeClr val="tx1"/>
                </a:solidFill>
                <a:latin typeface="Arial" pitchFamily="34" charset="0"/>
                <a:cs typeface="Arial" pitchFamily="34" charset="0"/>
              </a:rPr>
              <a:t>Allocate the transaction price</a:t>
            </a:r>
          </a:p>
        </p:txBody>
      </p:sp>
      <p:sp>
        <p:nvSpPr>
          <p:cNvPr id="46" name="Oval 45"/>
          <p:cNvSpPr/>
          <p:nvPr/>
        </p:nvSpPr>
        <p:spPr bwMode="auto">
          <a:xfrm>
            <a:off x="3923928" y="4202268"/>
            <a:ext cx="768558" cy="721170"/>
          </a:xfrm>
          <a:prstGeom prst="ellipse">
            <a:avLst/>
          </a:prstGeom>
          <a:solidFill>
            <a:srgbClr val="409DAD"/>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4</a:t>
            </a:r>
          </a:p>
        </p:txBody>
      </p:sp>
      <p:sp>
        <p:nvSpPr>
          <p:cNvPr id="47" name="Pentagon 46"/>
          <p:cNvSpPr/>
          <p:nvPr/>
        </p:nvSpPr>
        <p:spPr>
          <a:xfrm flipH="1">
            <a:off x="4379991" y="5124811"/>
            <a:ext cx="4440481" cy="703215"/>
          </a:xfrm>
          <a:prstGeom prst="homePlate">
            <a:avLst/>
          </a:prstGeom>
          <a:solidFill>
            <a:srgbClr val="E3C9E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a:r>
              <a:rPr lang="en-US" dirty="0" err="1" smtClean="0">
                <a:solidFill>
                  <a:schemeClr val="tx1"/>
                </a:solidFill>
                <a:latin typeface="Arial" pitchFamily="34" charset="0"/>
                <a:cs typeface="Arial" pitchFamily="34" charset="0"/>
              </a:rPr>
              <a:t>Recognise</a:t>
            </a:r>
            <a:r>
              <a:rPr lang="en-US" dirty="0" smtClean="0">
                <a:solidFill>
                  <a:schemeClr val="tx1"/>
                </a:solidFill>
                <a:latin typeface="Arial" pitchFamily="34" charset="0"/>
                <a:cs typeface="Arial" pitchFamily="34" charset="0"/>
              </a:rPr>
              <a:t> revenue</a:t>
            </a:r>
          </a:p>
        </p:txBody>
      </p:sp>
      <p:sp>
        <p:nvSpPr>
          <p:cNvPr id="48" name="Oval 47"/>
          <p:cNvSpPr/>
          <p:nvPr/>
        </p:nvSpPr>
        <p:spPr bwMode="auto">
          <a:xfrm>
            <a:off x="3923928" y="5156102"/>
            <a:ext cx="768558" cy="721170"/>
          </a:xfrm>
          <a:prstGeom prst="ellipse">
            <a:avLst/>
          </a:prstGeom>
          <a:solidFill>
            <a:srgbClr val="AA5CAA"/>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5</a:t>
            </a:r>
          </a:p>
        </p:txBody>
      </p:sp>
      <p:sp>
        <p:nvSpPr>
          <p:cNvPr id="50" name="Footer Placeholder 3"/>
          <p:cNvSpPr txBox="1">
            <a:spLocks/>
          </p:cNvSpPr>
          <p:nvPr/>
        </p:nvSpPr>
        <p:spPr>
          <a:xfrm>
            <a:off x="91440" y="6382512"/>
            <a:ext cx="6172200" cy="457200"/>
          </a:xfrm>
          <a:prstGeom prst="rect">
            <a:avLst/>
          </a:prstGeom>
        </p:spPr>
        <p:txBody>
          <a:bodyPr vert="horz" lIns="91440" tIns="45720" rIns="91440" bIns="45720" rtlCol="0" anchor="ctr"/>
          <a:lstStyle/>
          <a:p>
            <a:r>
              <a:rPr lang="en-TT" sz="800"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sz="800" dirty="0"/>
          </a:p>
        </p:txBody>
      </p:sp>
      <p:sp>
        <p:nvSpPr>
          <p:cNvPr id="49" name="Isosceles Triangle 48"/>
          <p:cNvSpPr/>
          <p:nvPr/>
        </p:nvSpPr>
        <p:spPr bwMode="ltGray">
          <a:xfrm rot="5400000">
            <a:off x="1739230" y="1898406"/>
            <a:ext cx="352155" cy="129875"/>
          </a:xfrm>
          <a:prstGeom prst="triangle">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52" name="Rectangle 51"/>
          <p:cNvSpPr/>
          <p:nvPr/>
        </p:nvSpPr>
        <p:spPr bwMode="ltGray">
          <a:xfrm>
            <a:off x="1868804" y="2420888"/>
            <a:ext cx="82800" cy="423664"/>
          </a:xfrm>
          <a:prstGeom prst="rect">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nvGrpSpPr>
          <p:cNvPr id="54" name="Group 53"/>
          <p:cNvGrpSpPr/>
          <p:nvPr/>
        </p:nvGrpSpPr>
        <p:grpSpPr>
          <a:xfrm>
            <a:off x="1951384" y="1844824"/>
            <a:ext cx="1514629" cy="1681048"/>
            <a:chOff x="1951384" y="1844824"/>
            <a:chExt cx="1514629" cy="1681048"/>
          </a:xfrm>
        </p:grpSpPr>
        <p:grpSp>
          <p:nvGrpSpPr>
            <p:cNvPr id="6" name="Group 54"/>
            <p:cNvGrpSpPr/>
            <p:nvPr/>
          </p:nvGrpSpPr>
          <p:grpSpPr>
            <a:xfrm>
              <a:off x="1953146" y="1844824"/>
              <a:ext cx="1512867" cy="1681048"/>
              <a:chOff x="1953146" y="1844824"/>
              <a:chExt cx="1512867" cy="1681048"/>
            </a:xfrm>
          </p:grpSpPr>
          <p:sp>
            <p:nvSpPr>
              <p:cNvPr id="283717" name="Freeform 69"/>
              <p:cNvSpPr>
                <a:spLocks/>
              </p:cNvSpPr>
              <p:nvPr/>
            </p:nvSpPr>
            <p:spPr bwMode="gray">
              <a:xfrm>
                <a:off x="1953146" y="2185411"/>
                <a:ext cx="1189880" cy="1340461"/>
              </a:xfrm>
              <a:custGeom>
                <a:avLst/>
                <a:gdLst/>
                <a:ahLst/>
                <a:cxnLst>
                  <a:cxn ang="0">
                    <a:pos x="17" y="78"/>
                  </a:cxn>
                  <a:cxn ang="0">
                    <a:pos x="17" y="34"/>
                  </a:cxn>
                  <a:cxn ang="0">
                    <a:pos x="93" y="109"/>
                  </a:cxn>
                  <a:cxn ang="0">
                    <a:pos x="17" y="184"/>
                  </a:cxn>
                  <a:cxn ang="0">
                    <a:pos x="17" y="139"/>
                  </a:cxn>
                  <a:cxn ang="0">
                    <a:pos x="0" y="139"/>
                  </a:cxn>
                  <a:cxn ang="0">
                    <a:pos x="0" y="208"/>
                  </a:cxn>
                  <a:cxn ang="0">
                    <a:pos x="72" y="261"/>
                  </a:cxn>
                  <a:cxn ang="0">
                    <a:pos x="156" y="234"/>
                  </a:cxn>
                  <a:cxn ang="0">
                    <a:pos x="172" y="285"/>
                  </a:cxn>
                  <a:cxn ang="0">
                    <a:pos x="154" y="290"/>
                  </a:cxn>
                  <a:cxn ang="0">
                    <a:pos x="193" y="310"/>
                  </a:cxn>
                  <a:cxn ang="0">
                    <a:pos x="213" y="271"/>
                  </a:cxn>
                  <a:cxn ang="0">
                    <a:pos x="195" y="277"/>
                  </a:cxn>
                  <a:cxn ang="0">
                    <a:pos x="179" y="226"/>
                  </a:cxn>
                  <a:cxn ang="0">
                    <a:pos x="270" y="196"/>
                  </a:cxn>
                  <a:cxn ang="0">
                    <a:pos x="0" y="0"/>
                  </a:cxn>
                  <a:cxn ang="0">
                    <a:pos x="0" y="78"/>
                  </a:cxn>
                  <a:cxn ang="0">
                    <a:pos x="17" y="78"/>
                  </a:cxn>
                </a:cxnLst>
                <a:rect l="0" t="0" r="r" b="b"/>
                <a:pathLst>
                  <a:path w="270" h="310">
                    <a:moveTo>
                      <a:pt x="17" y="78"/>
                    </a:moveTo>
                    <a:cubicBezTo>
                      <a:pt x="17" y="69"/>
                      <a:pt x="17" y="34"/>
                      <a:pt x="17" y="34"/>
                    </a:cubicBezTo>
                    <a:cubicBezTo>
                      <a:pt x="93" y="109"/>
                      <a:pt x="93" y="109"/>
                      <a:pt x="93" y="109"/>
                    </a:cubicBezTo>
                    <a:cubicBezTo>
                      <a:pt x="17" y="184"/>
                      <a:pt x="17" y="184"/>
                      <a:pt x="17" y="184"/>
                    </a:cubicBezTo>
                    <a:cubicBezTo>
                      <a:pt x="17" y="184"/>
                      <a:pt x="17" y="148"/>
                      <a:pt x="17" y="139"/>
                    </a:cubicBezTo>
                    <a:cubicBezTo>
                      <a:pt x="0" y="139"/>
                      <a:pt x="0" y="139"/>
                      <a:pt x="0" y="139"/>
                    </a:cubicBezTo>
                    <a:cubicBezTo>
                      <a:pt x="0" y="208"/>
                      <a:pt x="0" y="208"/>
                      <a:pt x="0" y="208"/>
                    </a:cubicBezTo>
                    <a:cubicBezTo>
                      <a:pt x="33" y="212"/>
                      <a:pt x="60" y="232"/>
                      <a:pt x="72" y="261"/>
                    </a:cubicBezTo>
                    <a:cubicBezTo>
                      <a:pt x="156" y="234"/>
                      <a:pt x="156" y="234"/>
                      <a:pt x="156" y="234"/>
                    </a:cubicBezTo>
                    <a:cubicBezTo>
                      <a:pt x="172" y="285"/>
                      <a:pt x="172" y="285"/>
                      <a:pt x="172" y="285"/>
                    </a:cubicBezTo>
                    <a:cubicBezTo>
                      <a:pt x="172" y="285"/>
                      <a:pt x="158" y="289"/>
                      <a:pt x="154" y="290"/>
                    </a:cubicBezTo>
                    <a:cubicBezTo>
                      <a:pt x="170" y="299"/>
                      <a:pt x="185" y="306"/>
                      <a:pt x="193" y="310"/>
                    </a:cubicBezTo>
                    <a:cubicBezTo>
                      <a:pt x="197" y="302"/>
                      <a:pt x="205" y="287"/>
                      <a:pt x="213" y="271"/>
                    </a:cubicBezTo>
                    <a:cubicBezTo>
                      <a:pt x="209" y="273"/>
                      <a:pt x="195" y="277"/>
                      <a:pt x="195" y="277"/>
                    </a:cubicBezTo>
                    <a:cubicBezTo>
                      <a:pt x="179" y="226"/>
                      <a:pt x="179" y="226"/>
                      <a:pt x="179" y="226"/>
                    </a:cubicBezTo>
                    <a:cubicBezTo>
                      <a:pt x="270" y="196"/>
                      <a:pt x="270" y="196"/>
                      <a:pt x="270" y="196"/>
                    </a:cubicBezTo>
                    <a:cubicBezTo>
                      <a:pt x="230" y="84"/>
                      <a:pt x="125" y="4"/>
                      <a:pt x="0" y="0"/>
                    </a:cubicBezTo>
                    <a:cubicBezTo>
                      <a:pt x="0" y="78"/>
                      <a:pt x="0" y="78"/>
                      <a:pt x="0" y="78"/>
                    </a:cubicBezTo>
                    <a:lnTo>
                      <a:pt x="17" y="78"/>
                    </a:lnTo>
                    <a:close/>
                  </a:path>
                </a:pathLst>
              </a:custGeom>
              <a:solidFill>
                <a:srgbClr val="BFCCE3"/>
              </a:solidFill>
              <a:ln w="3175" cap="flat" cmpd="sng">
                <a:noFill/>
                <a:prstDash val="solid"/>
                <a:round/>
                <a:headEnd type="none" w="med" len="med"/>
                <a:tailEnd type="none" w="med" len="med"/>
              </a:ln>
              <a:effectLst/>
            </p:spPr>
            <p:txBody>
              <a:bodyPr anchor="ctr"/>
              <a:lstStyle/>
              <a:p>
                <a:pPr algn="ctr"/>
                <a:endParaRPr lang="en-GB"/>
              </a:p>
            </p:txBody>
          </p:sp>
          <p:sp>
            <p:nvSpPr>
              <p:cNvPr id="283724" name="Freeform 76"/>
              <p:cNvSpPr>
                <a:spLocks/>
              </p:cNvSpPr>
              <p:nvPr/>
            </p:nvSpPr>
            <p:spPr bwMode="gray">
              <a:xfrm>
                <a:off x="1955942" y="1844824"/>
                <a:ext cx="1510071" cy="1222829"/>
              </a:xfrm>
              <a:custGeom>
                <a:avLst/>
                <a:gdLst/>
                <a:ahLst/>
                <a:cxnLst>
                  <a:cxn ang="0">
                    <a:pos x="26" y="30"/>
                  </a:cxn>
                  <a:cxn ang="0">
                    <a:pos x="24" y="33"/>
                  </a:cxn>
                  <a:cxn ang="0">
                    <a:pos x="1" y="59"/>
                  </a:cxn>
                  <a:cxn ang="0">
                    <a:pos x="286" y="267"/>
                  </a:cxn>
                  <a:cxn ang="0">
                    <a:pos x="322" y="283"/>
                  </a:cxn>
                  <a:cxn ang="0">
                    <a:pos x="342" y="249"/>
                  </a:cxn>
                  <a:cxn ang="0">
                    <a:pos x="0" y="0"/>
                  </a:cxn>
                  <a:cxn ang="0">
                    <a:pos x="24" y="28"/>
                  </a:cxn>
                  <a:cxn ang="0">
                    <a:pos x="26" y="30"/>
                  </a:cxn>
                </a:cxnLst>
                <a:rect l="0" t="0" r="r" b="b"/>
                <a:pathLst>
                  <a:path w="342" h="283">
                    <a:moveTo>
                      <a:pt x="26" y="30"/>
                    </a:moveTo>
                    <a:cubicBezTo>
                      <a:pt x="24" y="33"/>
                      <a:pt x="24" y="33"/>
                      <a:pt x="24" y="33"/>
                    </a:cubicBezTo>
                    <a:cubicBezTo>
                      <a:pt x="1" y="59"/>
                      <a:pt x="1" y="59"/>
                      <a:pt x="1" y="59"/>
                    </a:cubicBezTo>
                    <a:cubicBezTo>
                      <a:pt x="132" y="64"/>
                      <a:pt x="243" y="149"/>
                      <a:pt x="286" y="267"/>
                    </a:cubicBezTo>
                    <a:cubicBezTo>
                      <a:pt x="322" y="283"/>
                      <a:pt x="322" y="283"/>
                      <a:pt x="322" y="283"/>
                    </a:cubicBezTo>
                    <a:cubicBezTo>
                      <a:pt x="342" y="249"/>
                      <a:pt x="342" y="249"/>
                      <a:pt x="342" y="249"/>
                    </a:cubicBezTo>
                    <a:cubicBezTo>
                      <a:pt x="292" y="107"/>
                      <a:pt x="158" y="5"/>
                      <a:pt x="0" y="0"/>
                    </a:cubicBezTo>
                    <a:cubicBezTo>
                      <a:pt x="24" y="28"/>
                      <a:pt x="24" y="28"/>
                      <a:pt x="24" y="28"/>
                    </a:cubicBezTo>
                    <a:lnTo>
                      <a:pt x="26" y="30"/>
                    </a:lnTo>
                    <a:close/>
                  </a:path>
                </a:pathLst>
              </a:custGeom>
              <a:solidFill>
                <a:srgbClr val="4176AB"/>
              </a:solidFill>
              <a:ln w="3175">
                <a:noFill/>
                <a:round/>
                <a:headEnd/>
                <a:tailEnd/>
              </a:ln>
              <a:effectLst/>
            </p:spPr>
            <p:txBody>
              <a:bodyPr anchor="ctr"/>
              <a:lstStyle/>
              <a:p>
                <a:pPr algn="ctr"/>
                <a:endParaRPr lang="en-GB"/>
              </a:p>
            </p:txBody>
          </p:sp>
          <p:sp>
            <p:nvSpPr>
              <p:cNvPr id="283730" name="WordArt 82"/>
              <p:cNvSpPr>
                <a:spLocks noChangeArrowheads="1" noChangeShapeType="1" noTextEdit="1"/>
              </p:cNvSpPr>
              <p:nvPr/>
            </p:nvSpPr>
            <p:spPr bwMode="gray">
              <a:xfrm rot="2357989">
                <a:off x="2028649" y="2290731"/>
                <a:ext cx="1331099" cy="541656"/>
              </a:xfrm>
              <a:prstGeom prst="rect">
                <a:avLst/>
              </a:prstGeom>
              <a:ln>
                <a:noFill/>
              </a:ln>
            </p:spPr>
            <p:txBody>
              <a:bodyPr spcFirstLastPara="1" wrap="square" fromWordArt="1" anchor="ctr">
                <a:prstTxWarp prst="textArchUp">
                  <a:avLst>
                    <a:gd name="adj" fmla="val 12202274"/>
                  </a:avLst>
                </a:prstTxWarp>
              </a:bodyPr>
              <a:lstStyle/>
              <a:p>
                <a:pPr algn="ctr"/>
                <a:r>
                  <a:rPr lang="en-GB" sz="3600" kern="10" dirty="0" smtClean="0">
                    <a:ln w="9525">
                      <a:noFill/>
                      <a:round/>
                      <a:headEnd/>
                      <a:tailEnd/>
                    </a:ln>
                    <a:solidFill>
                      <a:schemeClr val="bg1"/>
                    </a:solidFill>
                  </a:rPr>
                  <a:t>Step </a:t>
                </a:r>
                <a:r>
                  <a:rPr lang="en-GB" sz="3600" kern="10" dirty="0">
                    <a:ln w="9525">
                      <a:noFill/>
                      <a:round/>
                      <a:headEnd/>
                      <a:tailEnd/>
                    </a:ln>
                    <a:solidFill>
                      <a:schemeClr val="bg1"/>
                    </a:solidFill>
                  </a:rPr>
                  <a:t>1</a:t>
                </a:r>
              </a:p>
            </p:txBody>
          </p:sp>
          <p:sp>
            <p:nvSpPr>
              <p:cNvPr id="283733" name="Oval 85"/>
              <p:cNvSpPr>
                <a:spLocks noChangeArrowheads="1"/>
              </p:cNvSpPr>
              <p:nvPr/>
            </p:nvSpPr>
            <p:spPr bwMode="gray">
              <a:xfrm>
                <a:off x="2354433" y="2591652"/>
                <a:ext cx="399889" cy="385724"/>
              </a:xfrm>
              <a:prstGeom prst="ellipse">
                <a:avLst/>
              </a:prstGeom>
              <a:gradFill rotWithShape="1">
                <a:gsLst>
                  <a:gs pos="0">
                    <a:srgbClr val="E9E7DB"/>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1</a:t>
                </a:r>
              </a:p>
            </p:txBody>
          </p:sp>
        </p:grpSp>
        <p:sp>
          <p:nvSpPr>
            <p:cNvPr id="51" name="Isosceles Triangle 50"/>
            <p:cNvSpPr/>
            <p:nvPr/>
          </p:nvSpPr>
          <p:spPr bwMode="ltGray">
            <a:xfrm rot="5400000">
              <a:off x="1744238" y="2412010"/>
              <a:ext cx="864096" cy="449804"/>
            </a:xfrm>
            <a:prstGeom prst="triangle">
              <a:avLst>
                <a:gd name="adj" fmla="val 48523"/>
              </a:avLst>
            </a:prstGeom>
            <a:solidFill>
              <a:srgbClr val="BFCCE3"/>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53" name="Isosceles Triangle 52"/>
            <p:cNvSpPr/>
            <p:nvPr/>
          </p:nvSpPr>
          <p:spPr bwMode="ltGray">
            <a:xfrm rot="5400000">
              <a:off x="1905357" y="1903106"/>
              <a:ext cx="252000" cy="144000"/>
            </a:xfrm>
            <a:prstGeom prst="triangle">
              <a:avLst>
                <a:gd name="adj" fmla="val 59231"/>
              </a:avLst>
            </a:prstGeom>
            <a:solidFill>
              <a:srgbClr val="4176AB"/>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grpSp>
        <p:nvGrpSpPr>
          <p:cNvPr id="55" name="Group 54"/>
          <p:cNvGrpSpPr/>
          <p:nvPr/>
        </p:nvGrpSpPr>
        <p:grpSpPr>
          <a:xfrm>
            <a:off x="1402249" y="2970539"/>
            <a:ext cx="1015104" cy="993036"/>
            <a:chOff x="1402249" y="2970539"/>
            <a:chExt cx="1015104" cy="993036"/>
          </a:xfrm>
        </p:grpSpPr>
        <p:sp>
          <p:nvSpPr>
            <p:cNvPr id="283722" name="Oval 74"/>
            <p:cNvSpPr>
              <a:spLocks noChangeArrowheads="1"/>
            </p:cNvSpPr>
            <p:nvPr/>
          </p:nvSpPr>
          <p:spPr bwMode="gray">
            <a:xfrm>
              <a:off x="1402249" y="2970539"/>
              <a:ext cx="1015104" cy="993036"/>
            </a:xfrm>
            <a:prstGeom prst="ellipse">
              <a:avLst/>
            </a:prstGeom>
            <a:gradFill rotWithShape="1">
              <a:gsLst>
                <a:gs pos="0">
                  <a:srgbClr val="98C6EA"/>
                </a:gs>
                <a:gs pos="100000">
                  <a:srgbClr val="4176AB"/>
                </a:gs>
              </a:gsLst>
              <a:path path="shape">
                <a:fillToRect l="50000" t="50000" r="50000" b="50000"/>
              </a:path>
            </a:gradFill>
            <a:ln w="3175">
              <a:noFill/>
              <a:round/>
              <a:headEnd/>
              <a:tailEnd/>
            </a:ln>
            <a:effectLst/>
          </p:spPr>
          <p:txBody>
            <a:bodyPr lIns="0" rIns="0" anchor="ctr"/>
            <a:lstStyle/>
            <a:p>
              <a:pPr algn="ctr"/>
              <a:endParaRPr lang="en-GB"/>
            </a:p>
          </p:txBody>
        </p:sp>
        <p:sp>
          <p:nvSpPr>
            <p:cNvPr id="283738" name="Rectangle 90"/>
            <p:cNvSpPr>
              <a:spLocks noChangeArrowheads="1"/>
            </p:cNvSpPr>
            <p:nvPr/>
          </p:nvSpPr>
          <p:spPr bwMode="gray">
            <a:xfrm>
              <a:off x="1475806" y="3286848"/>
              <a:ext cx="877582" cy="349965"/>
            </a:xfrm>
            <a:prstGeom prst="rect">
              <a:avLst/>
            </a:prstGeom>
            <a:noFill/>
            <a:ln w="9525">
              <a:noFill/>
              <a:miter lim="800000"/>
              <a:headEnd/>
              <a:tailEnd/>
            </a:ln>
            <a:effectLst/>
          </p:spPr>
          <p:txBody>
            <a:bodyPr wrap="none" lIns="90000" tIns="90000" rIns="72000" bIns="90000" anchor="ctr">
              <a:spAutoFit/>
            </a:bodyPr>
            <a:lstStyle/>
            <a:p>
              <a:pPr marL="177800" indent="-177800" algn="ctr">
                <a:spcBef>
                  <a:spcPct val="20000"/>
                </a:spcBef>
              </a:pPr>
              <a:r>
                <a:rPr lang="de-DE" b="1" dirty="0" smtClean="0">
                  <a:solidFill>
                    <a:schemeClr val="bg1"/>
                  </a:solidFill>
                </a:rPr>
                <a:t>Revenue</a:t>
              </a:r>
              <a:endParaRPr lang="de-DE" b="1" dirty="0">
                <a:solidFill>
                  <a:schemeClr val="bg1"/>
                </a:solidFill>
              </a:endParaRPr>
            </a:p>
          </p:txBody>
        </p:sp>
      </p:grpSp>
      <p:sp>
        <p:nvSpPr>
          <p:cNvPr id="57" name="Slide Number Placeholder 10"/>
          <p:cNvSpPr txBox="1">
            <a:spLocks/>
          </p:cNvSpPr>
          <p:nvPr/>
        </p:nvSpPr>
        <p:spPr>
          <a:xfrm>
            <a:off x="8382000" y="6419088"/>
            <a:ext cx="600456" cy="20002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476B369-913A-4901-82AF-CE742431369E}" type="slidenum">
              <a:rPr kumimoji="0" lang="en-US" sz="900" b="0" i="0" u="none" strike="noStrike" kern="1200" cap="none" spc="0" normalizeH="0" baseline="0" noProof="0" smtClean="0">
                <a:ln>
                  <a:noFill/>
                </a:ln>
                <a:solidFill>
                  <a:srgbClr val="0033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0338D"/>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7" name="Text Placeholder 6"/>
          <p:cNvSpPr>
            <a:spLocks noGrp="1"/>
          </p:cNvSpPr>
          <p:nvPr>
            <p:ph type="body" sz="quarter" idx="10"/>
          </p:nvPr>
        </p:nvSpPr>
        <p:spPr/>
        <p:txBody>
          <a:bodyPr/>
          <a:lstStyle/>
          <a:p>
            <a:endParaRPr lang="en-US" dirty="0" smtClean="0"/>
          </a:p>
          <a:p>
            <a:endParaRPr lang="en-TT" dirty="0"/>
          </a:p>
        </p:txBody>
      </p:sp>
      <p:sp>
        <p:nvSpPr>
          <p:cNvPr id="3" name="TextBox 2"/>
          <p:cNvSpPr txBox="1"/>
          <p:nvPr/>
        </p:nvSpPr>
        <p:spPr>
          <a:xfrm>
            <a:off x="249382" y="973777"/>
            <a:ext cx="4548249" cy="3046988"/>
          </a:xfrm>
          <a:prstGeom prst="rect">
            <a:avLst/>
          </a:prstGeom>
          <a:noFill/>
        </p:spPr>
        <p:txBody>
          <a:bodyPr wrap="square" rtlCol="0">
            <a:spAutoFit/>
          </a:bodyPr>
          <a:lstStyle/>
          <a:p>
            <a:pPr marL="457200" indent="-457200" fontAlgn="base">
              <a:spcBef>
                <a:spcPct val="0"/>
              </a:spcBef>
              <a:spcAft>
                <a:spcPct val="0"/>
              </a:spcAft>
            </a:pPr>
            <a:endParaRPr lang="en-US" sz="2400" b="1" dirty="0" smtClean="0">
              <a:solidFill>
                <a:srgbClr val="FFFFFF"/>
              </a:solidFill>
              <a:latin typeface="Arial" charset="0"/>
              <a:cs typeface="Arial" charset="0"/>
            </a:endParaRP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IFRS 10, 11, 12 and IAS 28</a:t>
            </a:r>
          </a:p>
          <a:p>
            <a:pPr marL="457200" indent="-457200" fontAlgn="base">
              <a:spcBef>
                <a:spcPct val="0"/>
              </a:spcBef>
              <a:spcAft>
                <a:spcPct val="0"/>
              </a:spcAft>
            </a:pPr>
            <a:endParaRPr lang="en-US" sz="2400" b="1" dirty="0" smtClean="0">
              <a:solidFill>
                <a:srgbClr val="FFFFFF"/>
              </a:solidFill>
              <a:latin typeface="Arial" charset="0"/>
              <a:cs typeface="Arial" charset="0"/>
            </a:endParaRP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IFRS 13</a:t>
            </a:r>
          </a:p>
          <a:p>
            <a:pPr marL="457200" indent="-457200" fontAlgn="base">
              <a:spcBef>
                <a:spcPct val="0"/>
              </a:spcBef>
              <a:spcAft>
                <a:spcPct val="0"/>
              </a:spcAft>
            </a:pPr>
            <a:endParaRPr lang="en-US" sz="2400" b="1" dirty="0" smtClean="0">
              <a:solidFill>
                <a:srgbClr val="FFFFFF"/>
              </a:solidFill>
              <a:latin typeface="Arial" charset="0"/>
              <a:cs typeface="Arial" charset="0"/>
            </a:endParaRPr>
          </a:p>
          <a:p>
            <a:pPr marL="457200" indent="-457200" fontAlgn="base">
              <a:spcBef>
                <a:spcPct val="0"/>
              </a:spcBef>
              <a:spcAft>
                <a:spcPct val="0"/>
              </a:spcAft>
              <a:buFont typeface="Wingdings" pitchFamily="2" charset="2"/>
              <a:buChar char="q"/>
            </a:pPr>
            <a:r>
              <a:rPr lang="en-US" sz="2400" b="1" dirty="0" smtClean="0">
                <a:solidFill>
                  <a:srgbClr val="FFFFFF"/>
                </a:solidFill>
                <a:latin typeface="Arial" charset="0"/>
                <a:cs typeface="Arial" charset="0"/>
              </a:rPr>
              <a:t>IFRS 15</a:t>
            </a:r>
          </a:p>
          <a:p>
            <a:pPr marL="457200" indent="-457200" fontAlgn="base">
              <a:spcBef>
                <a:spcPct val="0"/>
              </a:spcBef>
              <a:spcAft>
                <a:spcPct val="0"/>
              </a:spcAft>
              <a:buFont typeface="Wingdings" pitchFamily="2" charset="2"/>
              <a:buChar char="q"/>
            </a:pPr>
            <a:endParaRPr lang="en-US" sz="2400" b="1" dirty="0" smtClean="0">
              <a:solidFill>
                <a:srgbClr val="FFFFFF"/>
              </a:solidFill>
              <a:latin typeface="Arial" charset="0"/>
              <a:cs typeface="Arial" charset="0"/>
            </a:endParaRPr>
          </a:p>
          <a:p>
            <a:pPr marL="457200" indent="-457200" fontAlgn="base">
              <a:spcBef>
                <a:spcPct val="0"/>
              </a:spcBef>
              <a:spcAft>
                <a:spcPct val="0"/>
              </a:spcAft>
              <a:buFont typeface="Wingdings" pitchFamily="2" charset="2"/>
              <a:buChar char="q"/>
            </a:pPr>
            <a:endParaRPr lang="en-US" sz="2400" b="1" dirty="0" smtClean="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gray"/>
        <p:txBody>
          <a:bodyPr/>
          <a:lstStyle/>
          <a:p>
            <a:r>
              <a:rPr lang="de-DE" sz="2400" dirty="0" smtClean="0"/>
              <a:t>Key Changes From Current Guidance</a:t>
            </a:r>
            <a:endParaRPr lang="de-DE" sz="2400" dirty="0"/>
          </a:p>
        </p:txBody>
      </p:sp>
      <p:sp>
        <p:nvSpPr>
          <p:cNvPr id="41" name="Pentagon 40"/>
          <p:cNvSpPr/>
          <p:nvPr/>
        </p:nvSpPr>
        <p:spPr>
          <a:xfrm flipH="1">
            <a:off x="4211959" y="1988840"/>
            <a:ext cx="4608512" cy="703215"/>
          </a:xfrm>
          <a:prstGeom prst="homePlate">
            <a:avLst/>
          </a:prstGeom>
          <a:solidFill>
            <a:srgbClr val="E7CBCE"/>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8163"/>
            <a:r>
              <a:rPr lang="en-US" dirty="0" smtClean="0">
                <a:solidFill>
                  <a:schemeClr val="tx1"/>
                </a:solidFill>
                <a:latin typeface="Arial" pitchFamily="34" charset="0"/>
                <a:cs typeface="Arial" pitchFamily="34" charset="0"/>
              </a:rPr>
              <a:t>Identify the performance obligations</a:t>
            </a:r>
          </a:p>
        </p:txBody>
      </p:sp>
      <p:sp>
        <p:nvSpPr>
          <p:cNvPr id="42" name="Oval 41"/>
          <p:cNvSpPr/>
          <p:nvPr/>
        </p:nvSpPr>
        <p:spPr bwMode="auto">
          <a:xfrm>
            <a:off x="3799021" y="1989928"/>
            <a:ext cx="768558" cy="721170"/>
          </a:xfrm>
          <a:prstGeom prst="ellipse">
            <a:avLst/>
          </a:prstGeom>
          <a:solidFill>
            <a:srgbClr val="B6646B"/>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2</a:t>
            </a:r>
          </a:p>
        </p:txBody>
      </p:sp>
      <p:sp>
        <p:nvSpPr>
          <p:cNvPr id="50" name="Footer Placeholder 3"/>
          <p:cNvSpPr txBox="1">
            <a:spLocks/>
          </p:cNvSpPr>
          <p:nvPr/>
        </p:nvSpPr>
        <p:spPr>
          <a:xfrm>
            <a:off x="91440" y="6382512"/>
            <a:ext cx="6172200" cy="457200"/>
          </a:xfrm>
          <a:prstGeom prst="rect">
            <a:avLst/>
          </a:prstGeom>
        </p:spPr>
        <p:txBody>
          <a:bodyPr vert="horz" lIns="91440" tIns="45720" rIns="91440" bIns="45720" rtlCol="0" anchor="ctr"/>
          <a:lstStyle/>
          <a:p>
            <a:r>
              <a:rPr lang="en-TT" sz="800"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sz="800" dirty="0"/>
          </a:p>
        </p:txBody>
      </p:sp>
      <p:grpSp>
        <p:nvGrpSpPr>
          <p:cNvPr id="38" name="Group 58"/>
          <p:cNvGrpSpPr/>
          <p:nvPr/>
        </p:nvGrpSpPr>
        <p:grpSpPr>
          <a:xfrm>
            <a:off x="349395" y="1848928"/>
            <a:ext cx="1898775" cy="1459460"/>
            <a:chOff x="349395" y="1848928"/>
            <a:chExt cx="1898775" cy="1459460"/>
          </a:xfrm>
        </p:grpSpPr>
        <p:sp>
          <p:nvSpPr>
            <p:cNvPr id="39" name="Freeform 73"/>
            <p:cNvSpPr>
              <a:spLocks/>
            </p:cNvSpPr>
            <p:nvPr/>
          </p:nvSpPr>
          <p:spPr bwMode="gray">
            <a:xfrm>
              <a:off x="679374" y="2185411"/>
              <a:ext cx="1568796" cy="1122977"/>
            </a:xfrm>
            <a:custGeom>
              <a:avLst/>
              <a:gdLst/>
              <a:ahLst/>
              <a:cxnLst>
                <a:cxn ang="0">
                  <a:pos x="80" y="204"/>
                </a:cxn>
                <a:cxn ang="0">
                  <a:pos x="37" y="190"/>
                </a:cxn>
                <a:cxn ang="0">
                  <a:pos x="132" y="142"/>
                </a:cxn>
                <a:cxn ang="0">
                  <a:pos x="180" y="237"/>
                </a:cxn>
                <a:cxn ang="0">
                  <a:pos x="138" y="223"/>
                </a:cxn>
                <a:cxn ang="0">
                  <a:pos x="132" y="239"/>
                </a:cxn>
                <a:cxn ang="0">
                  <a:pos x="198" y="260"/>
                </a:cxn>
                <a:cxn ang="0">
                  <a:pos x="270" y="208"/>
                </a:cxn>
                <a:cxn ang="0">
                  <a:pos x="270" y="121"/>
                </a:cxn>
                <a:cxn ang="0">
                  <a:pos x="324" y="121"/>
                </a:cxn>
                <a:cxn ang="0">
                  <a:pos x="324" y="140"/>
                </a:cxn>
                <a:cxn ang="0">
                  <a:pos x="355" y="109"/>
                </a:cxn>
                <a:cxn ang="0">
                  <a:pos x="324" y="78"/>
                </a:cxn>
                <a:cxn ang="0">
                  <a:pos x="324" y="97"/>
                </a:cxn>
                <a:cxn ang="0">
                  <a:pos x="270" y="97"/>
                </a:cxn>
                <a:cxn ang="0">
                  <a:pos x="270" y="0"/>
                </a:cxn>
                <a:cxn ang="0">
                  <a:pos x="0" y="196"/>
                </a:cxn>
                <a:cxn ang="0">
                  <a:pos x="74" y="220"/>
                </a:cxn>
                <a:cxn ang="0">
                  <a:pos x="80" y="204"/>
                </a:cxn>
              </a:cxnLst>
              <a:rect l="0" t="0" r="r" b="b"/>
              <a:pathLst>
                <a:path w="355" h="260">
                  <a:moveTo>
                    <a:pt x="80" y="204"/>
                  </a:moveTo>
                  <a:cubicBezTo>
                    <a:pt x="71" y="201"/>
                    <a:pt x="37" y="190"/>
                    <a:pt x="37" y="190"/>
                  </a:cubicBezTo>
                  <a:cubicBezTo>
                    <a:pt x="132" y="142"/>
                    <a:pt x="132" y="142"/>
                    <a:pt x="132" y="142"/>
                  </a:cubicBezTo>
                  <a:cubicBezTo>
                    <a:pt x="180" y="237"/>
                    <a:pt x="180" y="237"/>
                    <a:pt x="180" y="237"/>
                  </a:cubicBezTo>
                  <a:cubicBezTo>
                    <a:pt x="180" y="237"/>
                    <a:pt x="146" y="226"/>
                    <a:pt x="138" y="223"/>
                  </a:cubicBezTo>
                  <a:cubicBezTo>
                    <a:pt x="132" y="239"/>
                    <a:pt x="132" y="239"/>
                    <a:pt x="132" y="239"/>
                  </a:cubicBezTo>
                  <a:cubicBezTo>
                    <a:pt x="198" y="260"/>
                    <a:pt x="198" y="260"/>
                    <a:pt x="198" y="260"/>
                  </a:cubicBezTo>
                  <a:cubicBezTo>
                    <a:pt x="210" y="232"/>
                    <a:pt x="238" y="211"/>
                    <a:pt x="270" y="208"/>
                  </a:cubicBezTo>
                  <a:cubicBezTo>
                    <a:pt x="270" y="121"/>
                    <a:pt x="270" y="121"/>
                    <a:pt x="270" y="121"/>
                  </a:cubicBezTo>
                  <a:cubicBezTo>
                    <a:pt x="324" y="121"/>
                    <a:pt x="324" y="121"/>
                    <a:pt x="324" y="121"/>
                  </a:cubicBezTo>
                  <a:cubicBezTo>
                    <a:pt x="324" y="121"/>
                    <a:pt x="324" y="136"/>
                    <a:pt x="324" y="140"/>
                  </a:cubicBezTo>
                  <a:cubicBezTo>
                    <a:pt x="337" y="127"/>
                    <a:pt x="348" y="115"/>
                    <a:pt x="355" y="109"/>
                  </a:cubicBezTo>
                  <a:cubicBezTo>
                    <a:pt x="348" y="102"/>
                    <a:pt x="337" y="91"/>
                    <a:pt x="324" y="78"/>
                  </a:cubicBezTo>
                  <a:cubicBezTo>
                    <a:pt x="324" y="82"/>
                    <a:pt x="324" y="97"/>
                    <a:pt x="324" y="97"/>
                  </a:cubicBezTo>
                  <a:cubicBezTo>
                    <a:pt x="270" y="97"/>
                    <a:pt x="270" y="97"/>
                    <a:pt x="270" y="97"/>
                  </a:cubicBezTo>
                  <a:cubicBezTo>
                    <a:pt x="270" y="0"/>
                    <a:pt x="270" y="0"/>
                    <a:pt x="270" y="0"/>
                  </a:cubicBezTo>
                  <a:cubicBezTo>
                    <a:pt x="145" y="3"/>
                    <a:pt x="40" y="84"/>
                    <a:pt x="0" y="196"/>
                  </a:cubicBezTo>
                  <a:cubicBezTo>
                    <a:pt x="74" y="220"/>
                    <a:pt x="74" y="220"/>
                    <a:pt x="74" y="220"/>
                  </a:cubicBezTo>
                  <a:lnTo>
                    <a:pt x="80" y="204"/>
                  </a:lnTo>
                  <a:close/>
                </a:path>
              </a:pathLst>
            </a:custGeom>
            <a:solidFill>
              <a:srgbClr val="E3C9E3"/>
            </a:solidFill>
            <a:ln w="3175" cap="flat" cmpd="sng">
              <a:noFill/>
              <a:prstDash val="solid"/>
              <a:round/>
              <a:headEnd type="none" w="med" len="med"/>
              <a:tailEnd type="none" w="med" len="med"/>
            </a:ln>
            <a:effectLst/>
          </p:spPr>
          <p:txBody>
            <a:bodyPr anchor="ctr"/>
            <a:lstStyle/>
            <a:p>
              <a:pPr algn="ctr"/>
              <a:endParaRPr lang="en-GB"/>
            </a:p>
          </p:txBody>
        </p:sp>
        <p:sp>
          <p:nvSpPr>
            <p:cNvPr id="40" name="Freeform 77"/>
            <p:cNvSpPr>
              <a:spLocks/>
            </p:cNvSpPr>
            <p:nvPr/>
          </p:nvSpPr>
          <p:spPr bwMode="gray">
            <a:xfrm>
              <a:off x="349395" y="1848928"/>
              <a:ext cx="1623326" cy="1144863"/>
            </a:xfrm>
            <a:custGeom>
              <a:avLst/>
              <a:gdLst/>
              <a:ahLst/>
              <a:cxnLst>
                <a:cxn ang="0">
                  <a:pos x="37" y="232"/>
                </a:cxn>
                <a:cxn ang="0">
                  <a:pos x="38" y="235"/>
                </a:cxn>
                <a:cxn ang="0">
                  <a:pos x="57" y="265"/>
                </a:cxn>
                <a:cxn ang="0">
                  <a:pos x="342" y="58"/>
                </a:cxn>
                <a:cxn ang="0">
                  <a:pos x="368" y="29"/>
                </a:cxn>
                <a:cxn ang="0">
                  <a:pos x="342" y="0"/>
                </a:cxn>
                <a:cxn ang="0">
                  <a:pos x="0" y="247"/>
                </a:cxn>
                <a:cxn ang="0">
                  <a:pos x="34" y="233"/>
                </a:cxn>
                <a:cxn ang="0">
                  <a:pos x="37" y="232"/>
                </a:cxn>
              </a:cxnLst>
              <a:rect l="0" t="0" r="r" b="b"/>
              <a:pathLst>
                <a:path w="368" h="265">
                  <a:moveTo>
                    <a:pt x="37" y="232"/>
                  </a:moveTo>
                  <a:cubicBezTo>
                    <a:pt x="38" y="235"/>
                    <a:pt x="38" y="235"/>
                    <a:pt x="38" y="235"/>
                  </a:cubicBezTo>
                  <a:cubicBezTo>
                    <a:pt x="57" y="265"/>
                    <a:pt x="57" y="265"/>
                    <a:pt x="57" y="265"/>
                  </a:cubicBezTo>
                  <a:cubicBezTo>
                    <a:pt x="100" y="148"/>
                    <a:pt x="211" y="63"/>
                    <a:pt x="342" y="58"/>
                  </a:cubicBezTo>
                  <a:cubicBezTo>
                    <a:pt x="368" y="29"/>
                    <a:pt x="368" y="29"/>
                    <a:pt x="368" y="29"/>
                  </a:cubicBezTo>
                  <a:cubicBezTo>
                    <a:pt x="342" y="0"/>
                    <a:pt x="342" y="0"/>
                    <a:pt x="342" y="0"/>
                  </a:cubicBezTo>
                  <a:cubicBezTo>
                    <a:pt x="184" y="4"/>
                    <a:pt x="51" y="106"/>
                    <a:pt x="0" y="247"/>
                  </a:cubicBezTo>
                  <a:cubicBezTo>
                    <a:pt x="34" y="233"/>
                    <a:pt x="34" y="233"/>
                    <a:pt x="34" y="233"/>
                  </a:cubicBezTo>
                  <a:lnTo>
                    <a:pt x="37" y="232"/>
                  </a:lnTo>
                  <a:close/>
                </a:path>
              </a:pathLst>
            </a:custGeom>
            <a:solidFill>
              <a:srgbClr val="AA5CAA"/>
            </a:solidFill>
            <a:ln w="3175">
              <a:noFill/>
              <a:round/>
              <a:headEnd/>
              <a:tailEnd/>
            </a:ln>
            <a:effectLst/>
          </p:spPr>
          <p:txBody>
            <a:bodyPr anchor="ctr"/>
            <a:lstStyle/>
            <a:p>
              <a:pPr algn="ctr"/>
              <a:endParaRPr lang="en-GB"/>
            </a:p>
          </p:txBody>
        </p:sp>
        <p:sp>
          <p:nvSpPr>
            <p:cNvPr id="43" name="WordArt 80"/>
            <p:cNvSpPr>
              <a:spLocks noChangeArrowheads="1" noChangeShapeType="1" noTextEdit="1"/>
            </p:cNvSpPr>
            <p:nvPr/>
          </p:nvSpPr>
          <p:spPr bwMode="gray">
            <a:xfrm rot="19757853">
              <a:off x="594082" y="2174469"/>
              <a:ext cx="1331099" cy="541656"/>
            </a:xfrm>
            <a:prstGeom prst="rect">
              <a:avLst/>
            </a:prstGeom>
            <a:ln>
              <a:noFill/>
            </a:ln>
          </p:spPr>
          <p:txBody>
            <a:bodyPr spcFirstLastPara="1" wrap="none" fromWordArt="1" anchor="ctr">
              <a:prstTxWarp prst="textArchUp">
                <a:avLst>
                  <a:gd name="adj" fmla="val 12202274"/>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5</a:t>
              </a:r>
            </a:p>
          </p:txBody>
        </p:sp>
        <p:sp>
          <p:nvSpPr>
            <p:cNvPr id="44" name="Oval 86"/>
            <p:cNvSpPr>
              <a:spLocks noChangeArrowheads="1"/>
            </p:cNvSpPr>
            <p:nvPr/>
          </p:nvSpPr>
          <p:spPr bwMode="gray">
            <a:xfrm>
              <a:off x="1336534" y="2409732"/>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5</a:t>
              </a:r>
            </a:p>
          </p:txBody>
        </p:sp>
      </p:grpSp>
      <p:grpSp>
        <p:nvGrpSpPr>
          <p:cNvPr id="45" name="Group 57"/>
          <p:cNvGrpSpPr/>
          <p:nvPr/>
        </p:nvGrpSpPr>
        <p:grpSpPr>
          <a:xfrm>
            <a:off x="251520" y="2907618"/>
            <a:ext cx="1399611" cy="1841083"/>
            <a:chOff x="251520" y="2907618"/>
            <a:chExt cx="1399611" cy="1841083"/>
          </a:xfrm>
        </p:grpSpPr>
        <p:sp>
          <p:nvSpPr>
            <p:cNvPr id="46" name="Freeform 70"/>
            <p:cNvSpPr>
              <a:spLocks/>
            </p:cNvSpPr>
            <p:nvPr/>
          </p:nvSpPr>
          <p:spPr bwMode="gray">
            <a:xfrm>
              <a:off x="601073" y="2907618"/>
              <a:ext cx="1050058" cy="1574358"/>
            </a:xfrm>
            <a:custGeom>
              <a:avLst/>
              <a:gdLst/>
              <a:ahLst/>
              <a:cxnLst>
                <a:cxn ang="0">
                  <a:pos x="148" y="291"/>
                </a:cxn>
                <a:cxn ang="0">
                  <a:pos x="121" y="327"/>
                </a:cxn>
                <a:cxn ang="0">
                  <a:pos x="105" y="222"/>
                </a:cxn>
                <a:cxn ang="0">
                  <a:pos x="210" y="205"/>
                </a:cxn>
                <a:cxn ang="0">
                  <a:pos x="183" y="242"/>
                </a:cxn>
                <a:cxn ang="0">
                  <a:pos x="197" y="252"/>
                </a:cxn>
                <a:cxn ang="0">
                  <a:pos x="238" y="195"/>
                </a:cxn>
                <a:cxn ang="0">
                  <a:pos x="208" y="129"/>
                </a:cxn>
                <a:cxn ang="0">
                  <a:pos x="210" y="111"/>
                </a:cxn>
                <a:cxn ang="0">
                  <a:pos x="127" y="84"/>
                </a:cxn>
                <a:cxn ang="0">
                  <a:pos x="144" y="33"/>
                </a:cxn>
                <a:cxn ang="0">
                  <a:pos x="162" y="39"/>
                </a:cxn>
                <a:cxn ang="0">
                  <a:pos x="142" y="0"/>
                </a:cxn>
                <a:cxn ang="0">
                  <a:pos x="103" y="20"/>
                </a:cxn>
                <a:cxn ang="0">
                  <a:pos x="121" y="25"/>
                </a:cxn>
                <a:cxn ang="0">
                  <a:pos x="104" y="76"/>
                </a:cxn>
                <a:cxn ang="0">
                  <a:pos x="12" y="47"/>
                </a:cxn>
                <a:cxn ang="0">
                  <a:pos x="0" y="129"/>
                </a:cxn>
                <a:cxn ang="0">
                  <a:pos x="115" y="364"/>
                </a:cxn>
                <a:cxn ang="0">
                  <a:pos x="161" y="301"/>
                </a:cxn>
                <a:cxn ang="0">
                  <a:pos x="148" y="291"/>
                </a:cxn>
              </a:cxnLst>
              <a:rect l="0" t="0" r="r" b="b"/>
              <a:pathLst>
                <a:path w="238" h="364">
                  <a:moveTo>
                    <a:pt x="148" y="291"/>
                  </a:moveTo>
                  <a:cubicBezTo>
                    <a:pt x="142" y="298"/>
                    <a:pt x="121" y="327"/>
                    <a:pt x="121" y="327"/>
                  </a:cubicBezTo>
                  <a:cubicBezTo>
                    <a:pt x="105" y="222"/>
                    <a:pt x="105" y="222"/>
                    <a:pt x="105" y="222"/>
                  </a:cubicBezTo>
                  <a:cubicBezTo>
                    <a:pt x="210" y="205"/>
                    <a:pt x="210" y="205"/>
                    <a:pt x="210" y="205"/>
                  </a:cubicBezTo>
                  <a:cubicBezTo>
                    <a:pt x="210" y="205"/>
                    <a:pt x="189" y="234"/>
                    <a:pt x="183" y="242"/>
                  </a:cubicBezTo>
                  <a:cubicBezTo>
                    <a:pt x="197" y="252"/>
                    <a:pt x="197" y="252"/>
                    <a:pt x="197" y="252"/>
                  </a:cubicBezTo>
                  <a:cubicBezTo>
                    <a:pt x="238" y="195"/>
                    <a:pt x="238" y="195"/>
                    <a:pt x="238" y="195"/>
                  </a:cubicBezTo>
                  <a:cubicBezTo>
                    <a:pt x="220" y="179"/>
                    <a:pt x="208" y="155"/>
                    <a:pt x="208" y="129"/>
                  </a:cubicBezTo>
                  <a:cubicBezTo>
                    <a:pt x="208" y="123"/>
                    <a:pt x="209" y="117"/>
                    <a:pt x="210" y="111"/>
                  </a:cubicBezTo>
                  <a:cubicBezTo>
                    <a:pt x="127" y="84"/>
                    <a:pt x="127" y="84"/>
                    <a:pt x="127" y="84"/>
                  </a:cubicBezTo>
                  <a:cubicBezTo>
                    <a:pt x="144" y="33"/>
                    <a:pt x="144" y="33"/>
                    <a:pt x="144" y="33"/>
                  </a:cubicBezTo>
                  <a:cubicBezTo>
                    <a:pt x="144" y="33"/>
                    <a:pt x="158" y="37"/>
                    <a:pt x="162" y="39"/>
                  </a:cubicBezTo>
                  <a:cubicBezTo>
                    <a:pt x="153" y="23"/>
                    <a:pt x="146" y="8"/>
                    <a:pt x="142" y="0"/>
                  </a:cubicBezTo>
                  <a:cubicBezTo>
                    <a:pt x="133" y="4"/>
                    <a:pt x="119" y="11"/>
                    <a:pt x="103" y="20"/>
                  </a:cubicBezTo>
                  <a:cubicBezTo>
                    <a:pt x="107" y="21"/>
                    <a:pt x="121" y="25"/>
                    <a:pt x="121" y="25"/>
                  </a:cubicBezTo>
                  <a:cubicBezTo>
                    <a:pt x="104" y="76"/>
                    <a:pt x="104" y="76"/>
                    <a:pt x="104" y="76"/>
                  </a:cubicBezTo>
                  <a:cubicBezTo>
                    <a:pt x="12" y="47"/>
                    <a:pt x="12" y="47"/>
                    <a:pt x="12" y="47"/>
                  </a:cubicBezTo>
                  <a:cubicBezTo>
                    <a:pt x="4" y="73"/>
                    <a:pt x="0" y="100"/>
                    <a:pt x="0" y="129"/>
                  </a:cubicBezTo>
                  <a:cubicBezTo>
                    <a:pt x="0" y="225"/>
                    <a:pt x="45" y="310"/>
                    <a:pt x="115" y="364"/>
                  </a:cubicBezTo>
                  <a:cubicBezTo>
                    <a:pt x="161" y="301"/>
                    <a:pt x="161" y="301"/>
                    <a:pt x="161" y="301"/>
                  </a:cubicBezTo>
                  <a:lnTo>
                    <a:pt x="148" y="291"/>
                  </a:lnTo>
                  <a:close/>
                </a:path>
              </a:pathLst>
            </a:custGeom>
            <a:solidFill>
              <a:srgbClr val="BFDEE4"/>
            </a:solidFill>
            <a:ln w="3175">
              <a:noFill/>
              <a:round/>
              <a:headEnd/>
              <a:tailEnd/>
            </a:ln>
            <a:effectLst/>
          </p:spPr>
          <p:txBody>
            <a:bodyPr anchor="ctr"/>
            <a:lstStyle/>
            <a:p>
              <a:pPr algn="ctr"/>
              <a:endParaRPr lang="en-GB"/>
            </a:p>
          </p:txBody>
        </p:sp>
        <p:sp>
          <p:nvSpPr>
            <p:cNvPr id="47" name="Freeform 75"/>
            <p:cNvSpPr>
              <a:spLocks/>
            </p:cNvSpPr>
            <p:nvPr/>
          </p:nvSpPr>
          <p:spPr bwMode="gray">
            <a:xfrm>
              <a:off x="251520" y="2943182"/>
              <a:ext cx="794186" cy="1805519"/>
            </a:xfrm>
            <a:custGeom>
              <a:avLst/>
              <a:gdLst/>
              <a:ahLst/>
              <a:cxnLst>
                <a:cxn ang="0">
                  <a:pos x="142" y="378"/>
                </a:cxn>
                <a:cxn ang="0">
                  <a:pos x="145" y="378"/>
                </a:cxn>
                <a:cxn ang="0">
                  <a:pos x="180" y="370"/>
                </a:cxn>
                <a:cxn ang="0">
                  <a:pos x="59" y="121"/>
                </a:cxn>
                <a:cxn ang="0">
                  <a:pos x="72" y="34"/>
                </a:cxn>
                <a:cxn ang="0">
                  <a:pos x="52" y="0"/>
                </a:cxn>
                <a:cxn ang="0">
                  <a:pos x="15" y="16"/>
                </a:cxn>
                <a:cxn ang="0">
                  <a:pos x="0" y="121"/>
                </a:cxn>
                <a:cxn ang="0">
                  <a:pos x="146" y="418"/>
                </a:cxn>
                <a:cxn ang="0">
                  <a:pos x="142" y="382"/>
                </a:cxn>
                <a:cxn ang="0">
                  <a:pos x="142" y="378"/>
                </a:cxn>
              </a:cxnLst>
              <a:rect l="0" t="0" r="r" b="b"/>
              <a:pathLst>
                <a:path w="180" h="418">
                  <a:moveTo>
                    <a:pt x="142" y="378"/>
                  </a:moveTo>
                  <a:cubicBezTo>
                    <a:pt x="145" y="378"/>
                    <a:pt x="145" y="378"/>
                    <a:pt x="145" y="378"/>
                  </a:cubicBezTo>
                  <a:cubicBezTo>
                    <a:pt x="180" y="370"/>
                    <a:pt x="180" y="370"/>
                    <a:pt x="180" y="370"/>
                  </a:cubicBezTo>
                  <a:cubicBezTo>
                    <a:pt x="107" y="312"/>
                    <a:pt x="59" y="222"/>
                    <a:pt x="59" y="121"/>
                  </a:cubicBezTo>
                  <a:cubicBezTo>
                    <a:pt x="59" y="91"/>
                    <a:pt x="64" y="61"/>
                    <a:pt x="72" y="34"/>
                  </a:cubicBezTo>
                  <a:cubicBezTo>
                    <a:pt x="52" y="0"/>
                    <a:pt x="52" y="0"/>
                    <a:pt x="52" y="0"/>
                  </a:cubicBezTo>
                  <a:cubicBezTo>
                    <a:pt x="15" y="16"/>
                    <a:pt x="15" y="16"/>
                    <a:pt x="15" y="16"/>
                  </a:cubicBezTo>
                  <a:cubicBezTo>
                    <a:pt x="6" y="49"/>
                    <a:pt x="0" y="85"/>
                    <a:pt x="0" y="121"/>
                  </a:cubicBezTo>
                  <a:cubicBezTo>
                    <a:pt x="0" y="242"/>
                    <a:pt x="57" y="349"/>
                    <a:pt x="146" y="418"/>
                  </a:cubicBezTo>
                  <a:cubicBezTo>
                    <a:pt x="142" y="382"/>
                    <a:pt x="142" y="382"/>
                    <a:pt x="142" y="382"/>
                  </a:cubicBezTo>
                  <a:lnTo>
                    <a:pt x="142" y="378"/>
                  </a:lnTo>
                  <a:close/>
                </a:path>
              </a:pathLst>
            </a:custGeom>
            <a:solidFill>
              <a:srgbClr val="409DAD"/>
            </a:solidFill>
            <a:ln w="3175">
              <a:noFill/>
              <a:round/>
              <a:headEnd/>
              <a:tailEnd/>
            </a:ln>
            <a:effectLst/>
          </p:spPr>
          <p:txBody>
            <a:bodyPr anchor="ctr"/>
            <a:lstStyle/>
            <a:p>
              <a:pPr algn="ctr"/>
              <a:endParaRPr lang="en-GB"/>
            </a:p>
          </p:txBody>
        </p:sp>
        <p:sp>
          <p:nvSpPr>
            <p:cNvPr id="48" name="WordArt 84"/>
            <p:cNvSpPr>
              <a:spLocks noChangeArrowheads="1" noChangeShapeType="1" noTextEdit="1"/>
            </p:cNvSpPr>
            <p:nvPr/>
          </p:nvSpPr>
          <p:spPr bwMode="gray">
            <a:xfrm rot="15300000" flipH="1" flipV="1">
              <a:off x="16725" y="3583578"/>
              <a:ext cx="1267966" cy="479587"/>
            </a:xfrm>
            <a:prstGeom prst="rect">
              <a:avLst/>
            </a:prstGeom>
            <a:ln>
              <a:noFill/>
            </a:ln>
          </p:spPr>
          <p:txBody>
            <a:bodyPr spcFirstLastPara="1" wrap="non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4</a:t>
              </a:r>
            </a:p>
          </p:txBody>
        </p:sp>
        <p:sp>
          <p:nvSpPr>
            <p:cNvPr id="49" name="Oval 87"/>
            <p:cNvSpPr>
              <a:spLocks noChangeArrowheads="1"/>
            </p:cNvSpPr>
            <p:nvPr/>
          </p:nvSpPr>
          <p:spPr bwMode="gray">
            <a:xfrm>
              <a:off x="805212" y="3361733"/>
              <a:ext cx="405482" cy="391196"/>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4</a:t>
              </a:r>
            </a:p>
          </p:txBody>
        </p:sp>
      </p:grpSp>
      <p:grpSp>
        <p:nvGrpSpPr>
          <p:cNvPr id="51" name="Group 56"/>
          <p:cNvGrpSpPr/>
          <p:nvPr/>
        </p:nvGrpSpPr>
        <p:grpSpPr>
          <a:xfrm>
            <a:off x="957617" y="3796700"/>
            <a:ext cx="1880598" cy="1288484"/>
            <a:chOff x="957617" y="3796700"/>
            <a:chExt cx="1880598" cy="1288484"/>
          </a:xfrm>
        </p:grpSpPr>
        <p:sp>
          <p:nvSpPr>
            <p:cNvPr id="52" name="Freeform 71"/>
            <p:cNvSpPr>
              <a:spLocks/>
            </p:cNvSpPr>
            <p:nvPr/>
          </p:nvSpPr>
          <p:spPr bwMode="gray">
            <a:xfrm>
              <a:off x="1156164" y="3796700"/>
              <a:ext cx="1493292" cy="952001"/>
            </a:xfrm>
            <a:custGeom>
              <a:avLst/>
              <a:gdLst/>
              <a:ahLst/>
              <a:cxnLst>
                <a:cxn ang="0">
                  <a:pos x="278" y="116"/>
                </a:cxn>
                <a:cxn ang="0">
                  <a:pos x="305" y="152"/>
                </a:cxn>
                <a:cxn ang="0">
                  <a:pos x="200" y="135"/>
                </a:cxn>
                <a:cxn ang="0">
                  <a:pos x="216" y="30"/>
                </a:cxn>
                <a:cxn ang="0">
                  <a:pos x="243" y="66"/>
                </a:cxn>
                <a:cxn ang="0">
                  <a:pos x="256" y="56"/>
                </a:cxn>
                <a:cxn ang="0">
                  <a:pos x="215" y="0"/>
                </a:cxn>
                <a:cxn ang="0">
                  <a:pos x="171" y="12"/>
                </a:cxn>
                <a:cxn ang="0">
                  <a:pos x="127" y="0"/>
                </a:cxn>
                <a:cxn ang="0">
                  <a:pos x="75" y="71"/>
                </a:cxn>
                <a:cxn ang="0">
                  <a:pos x="32" y="40"/>
                </a:cxn>
                <a:cxn ang="0">
                  <a:pos x="43" y="24"/>
                </a:cxn>
                <a:cxn ang="0">
                  <a:pos x="0" y="31"/>
                </a:cxn>
                <a:cxn ang="0">
                  <a:pos x="6" y="74"/>
                </a:cxn>
                <a:cxn ang="0">
                  <a:pos x="17" y="59"/>
                </a:cxn>
                <a:cxn ang="0">
                  <a:pos x="61" y="91"/>
                </a:cxn>
                <a:cxn ang="0">
                  <a:pos x="4" y="169"/>
                </a:cxn>
                <a:cxn ang="0">
                  <a:pos x="171" y="220"/>
                </a:cxn>
                <a:cxn ang="0">
                  <a:pos x="338" y="169"/>
                </a:cxn>
                <a:cxn ang="0">
                  <a:pos x="292" y="106"/>
                </a:cxn>
                <a:cxn ang="0">
                  <a:pos x="278" y="116"/>
                </a:cxn>
              </a:cxnLst>
              <a:rect l="0" t="0" r="r" b="b"/>
              <a:pathLst>
                <a:path w="338" h="220">
                  <a:moveTo>
                    <a:pt x="278" y="116"/>
                  </a:moveTo>
                  <a:cubicBezTo>
                    <a:pt x="284" y="123"/>
                    <a:pt x="305" y="152"/>
                    <a:pt x="305" y="152"/>
                  </a:cubicBezTo>
                  <a:cubicBezTo>
                    <a:pt x="200" y="135"/>
                    <a:pt x="200" y="135"/>
                    <a:pt x="200" y="135"/>
                  </a:cubicBezTo>
                  <a:cubicBezTo>
                    <a:pt x="216" y="30"/>
                    <a:pt x="216" y="30"/>
                    <a:pt x="216" y="30"/>
                  </a:cubicBezTo>
                  <a:cubicBezTo>
                    <a:pt x="216" y="30"/>
                    <a:pt x="237" y="59"/>
                    <a:pt x="243" y="66"/>
                  </a:cubicBezTo>
                  <a:cubicBezTo>
                    <a:pt x="256" y="56"/>
                    <a:pt x="256" y="56"/>
                    <a:pt x="256" y="56"/>
                  </a:cubicBezTo>
                  <a:cubicBezTo>
                    <a:pt x="215" y="0"/>
                    <a:pt x="215" y="0"/>
                    <a:pt x="215" y="0"/>
                  </a:cubicBezTo>
                  <a:cubicBezTo>
                    <a:pt x="202" y="7"/>
                    <a:pt x="187" y="12"/>
                    <a:pt x="171" y="12"/>
                  </a:cubicBezTo>
                  <a:cubicBezTo>
                    <a:pt x="155" y="12"/>
                    <a:pt x="140" y="7"/>
                    <a:pt x="127" y="0"/>
                  </a:cubicBezTo>
                  <a:cubicBezTo>
                    <a:pt x="75" y="71"/>
                    <a:pt x="75" y="71"/>
                    <a:pt x="75" y="71"/>
                  </a:cubicBezTo>
                  <a:cubicBezTo>
                    <a:pt x="32" y="40"/>
                    <a:pt x="32" y="40"/>
                    <a:pt x="32" y="40"/>
                  </a:cubicBezTo>
                  <a:cubicBezTo>
                    <a:pt x="32" y="40"/>
                    <a:pt x="40" y="28"/>
                    <a:pt x="43" y="24"/>
                  </a:cubicBezTo>
                  <a:cubicBezTo>
                    <a:pt x="25" y="27"/>
                    <a:pt x="9" y="30"/>
                    <a:pt x="0" y="31"/>
                  </a:cubicBezTo>
                  <a:cubicBezTo>
                    <a:pt x="1" y="40"/>
                    <a:pt x="4" y="56"/>
                    <a:pt x="6" y="74"/>
                  </a:cubicBezTo>
                  <a:cubicBezTo>
                    <a:pt x="9" y="71"/>
                    <a:pt x="17" y="59"/>
                    <a:pt x="17" y="59"/>
                  </a:cubicBezTo>
                  <a:cubicBezTo>
                    <a:pt x="61" y="91"/>
                    <a:pt x="61" y="91"/>
                    <a:pt x="61" y="91"/>
                  </a:cubicBezTo>
                  <a:cubicBezTo>
                    <a:pt x="4" y="169"/>
                    <a:pt x="4" y="169"/>
                    <a:pt x="4" y="169"/>
                  </a:cubicBezTo>
                  <a:cubicBezTo>
                    <a:pt x="52" y="201"/>
                    <a:pt x="109" y="220"/>
                    <a:pt x="171" y="220"/>
                  </a:cubicBezTo>
                  <a:cubicBezTo>
                    <a:pt x="233" y="220"/>
                    <a:pt x="290" y="201"/>
                    <a:pt x="338" y="169"/>
                  </a:cubicBezTo>
                  <a:cubicBezTo>
                    <a:pt x="292" y="106"/>
                    <a:pt x="292" y="106"/>
                    <a:pt x="292" y="106"/>
                  </a:cubicBezTo>
                  <a:lnTo>
                    <a:pt x="278" y="116"/>
                  </a:lnTo>
                  <a:close/>
                </a:path>
              </a:pathLst>
            </a:custGeom>
            <a:solidFill>
              <a:srgbClr val="F1D3BF"/>
            </a:solidFill>
            <a:ln w="3175" cap="flat" cmpd="sng">
              <a:noFill/>
              <a:prstDash val="solid"/>
              <a:round/>
              <a:headEnd type="none" w="med" len="med"/>
              <a:tailEnd type="none" w="med" len="med"/>
            </a:ln>
            <a:effectLst/>
          </p:spPr>
          <p:txBody>
            <a:bodyPr anchor="ctr"/>
            <a:lstStyle/>
            <a:p>
              <a:pPr algn="ctr"/>
              <a:endParaRPr lang="en-GB"/>
            </a:p>
          </p:txBody>
        </p:sp>
        <p:sp>
          <p:nvSpPr>
            <p:cNvPr id="57" name="Freeform 78"/>
            <p:cNvSpPr>
              <a:spLocks/>
            </p:cNvSpPr>
            <p:nvPr/>
          </p:nvSpPr>
          <p:spPr bwMode="gray">
            <a:xfrm>
              <a:off x="957617" y="4596872"/>
              <a:ext cx="1880598" cy="488312"/>
            </a:xfrm>
            <a:custGeom>
              <a:avLst/>
              <a:gdLst/>
              <a:ahLst/>
              <a:cxnLst>
                <a:cxn ang="0">
                  <a:pos x="388" y="39"/>
                </a:cxn>
                <a:cxn ang="0">
                  <a:pos x="389" y="36"/>
                </a:cxn>
                <a:cxn ang="0">
                  <a:pos x="392" y="0"/>
                </a:cxn>
                <a:cxn ang="0">
                  <a:pos x="215" y="54"/>
                </a:cxn>
                <a:cxn ang="0">
                  <a:pos x="38" y="0"/>
                </a:cxn>
                <a:cxn ang="0">
                  <a:pos x="0" y="9"/>
                </a:cxn>
                <a:cxn ang="0">
                  <a:pos x="4" y="48"/>
                </a:cxn>
                <a:cxn ang="0">
                  <a:pos x="215" y="113"/>
                </a:cxn>
                <a:cxn ang="0">
                  <a:pos x="426" y="48"/>
                </a:cxn>
                <a:cxn ang="0">
                  <a:pos x="392" y="40"/>
                </a:cxn>
                <a:cxn ang="0">
                  <a:pos x="388" y="39"/>
                </a:cxn>
              </a:cxnLst>
              <a:rect l="0" t="0" r="r" b="b"/>
              <a:pathLst>
                <a:path w="426" h="113">
                  <a:moveTo>
                    <a:pt x="388" y="39"/>
                  </a:moveTo>
                  <a:cubicBezTo>
                    <a:pt x="389" y="36"/>
                    <a:pt x="389" y="36"/>
                    <a:pt x="389" y="36"/>
                  </a:cubicBezTo>
                  <a:cubicBezTo>
                    <a:pt x="392" y="0"/>
                    <a:pt x="392" y="0"/>
                    <a:pt x="392" y="0"/>
                  </a:cubicBezTo>
                  <a:cubicBezTo>
                    <a:pt x="341" y="34"/>
                    <a:pt x="281" y="54"/>
                    <a:pt x="215" y="54"/>
                  </a:cubicBezTo>
                  <a:cubicBezTo>
                    <a:pt x="150" y="54"/>
                    <a:pt x="89" y="34"/>
                    <a:pt x="38" y="0"/>
                  </a:cubicBezTo>
                  <a:cubicBezTo>
                    <a:pt x="0" y="9"/>
                    <a:pt x="0" y="9"/>
                    <a:pt x="0" y="9"/>
                  </a:cubicBezTo>
                  <a:cubicBezTo>
                    <a:pt x="4" y="48"/>
                    <a:pt x="4" y="48"/>
                    <a:pt x="4" y="48"/>
                  </a:cubicBezTo>
                  <a:cubicBezTo>
                    <a:pt x="64" y="89"/>
                    <a:pt x="137" y="113"/>
                    <a:pt x="215" y="113"/>
                  </a:cubicBezTo>
                  <a:cubicBezTo>
                    <a:pt x="294" y="113"/>
                    <a:pt x="366" y="89"/>
                    <a:pt x="426" y="48"/>
                  </a:cubicBezTo>
                  <a:cubicBezTo>
                    <a:pt x="392" y="40"/>
                    <a:pt x="392" y="40"/>
                    <a:pt x="392" y="40"/>
                  </a:cubicBezTo>
                  <a:lnTo>
                    <a:pt x="388" y="39"/>
                  </a:lnTo>
                  <a:close/>
                </a:path>
              </a:pathLst>
            </a:custGeom>
            <a:solidFill>
              <a:srgbClr val="D67A40"/>
            </a:solidFill>
            <a:ln w="3175">
              <a:noFill/>
              <a:round/>
              <a:headEnd/>
              <a:tailEnd/>
            </a:ln>
            <a:effectLst/>
          </p:spPr>
          <p:txBody>
            <a:bodyPr anchor="ctr"/>
            <a:lstStyle/>
            <a:p>
              <a:pPr algn="ctr"/>
              <a:endParaRPr lang="en-GB"/>
            </a:p>
          </p:txBody>
        </p:sp>
        <p:sp>
          <p:nvSpPr>
            <p:cNvPr id="58" name="WordArt 81"/>
            <p:cNvSpPr>
              <a:spLocks noChangeArrowheads="1" noChangeShapeType="1" noTextEdit="1"/>
            </p:cNvSpPr>
            <p:nvPr/>
          </p:nvSpPr>
          <p:spPr bwMode="gray">
            <a:xfrm rot="10800000" flipH="1" flipV="1">
              <a:off x="1276410" y="4491551"/>
              <a:ext cx="1296144" cy="469161"/>
            </a:xfrm>
            <a:prstGeom prst="rect">
              <a:avLst/>
            </a:prstGeom>
            <a:ln>
              <a:noFill/>
            </a:ln>
          </p:spPr>
          <p:txBody>
            <a:bodyPr spcFirstLastPara="1" wrap="none" fromWordArt="1" anchor="ctr">
              <a:prstTxWarp prst="textArchDown">
                <a:avLst>
                  <a:gd name="adj" fmla="val 1250692"/>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3</a:t>
              </a:r>
            </a:p>
          </p:txBody>
        </p:sp>
        <p:sp>
          <p:nvSpPr>
            <p:cNvPr id="59" name="Oval 89"/>
            <p:cNvSpPr>
              <a:spLocks noChangeArrowheads="1"/>
            </p:cNvSpPr>
            <p:nvPr/>
          </p:nvSpPr>
          <p:spPr bwMode="gray">
            <a:xfrm>
              <a:off x="1479151" y="4138654"/>
              <a:ext cx="399889" cy="385724"/>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3</a:t>
              </a:r>
            </a:p>
          </p:txBody>
        </p:sp>
      </p:grpSp>
      <p:grpSp>
        <p:nvGrpSpPr>
          <p:cNvPr id="60" name="Group 55"/>
          <p:cNvGrpSpPr/>
          <p:nvPr/>
        </p:nvGrpSpPr>
        <p:grpSpPr>
          <a:xfrm>
            <a:off x="2132117" y="3010205"/>
            <a:ext cx="1431771" cy="1738496"/>
            <a:chOff x="2132117" y="3010205"/>
            <a:chExt cx="1431771" cy="1738496"/>
          </a:xfrm>
        </p:grpSpPr>
        <p:sp>
          <p:nvSpPr>
            <p:cNvPr id="61" name="Freeform 72"/>
            <p:cNvSpPr>
              <a:spLocks/>
            </p:cNvSpPr>
            <p:nvPr/>
          </p:nvSpPr>
          <p:spPr bwMode="gray">
            <a:xfrm>
              <a:off x="2132117" y="3111423"/>
              <a:ext cx="1092006" cy="1370553"/>
            </a:xfrm>
            <a:custGeom>
              <a:avLst/>
              <a:gdLst/>
              <a:ahLst/>
              <a:cxnLst>
                <a:cxn ang="0">
                  <a:pos x="247" y="82"/>
                </a:cxn>
                <a:cxn ang="0">
                  <a:pos x="235" y="0"/>
                </a:cxn>
                <a:cxn ang="0">
                  <a:pos x="161" y="24"/>
                </a:cxn>
                <a:cxn ang="0">
                  <a:pos x="166" y="40"/>
                </a:cxn>
                <a:cxn ang="0">
                  <a:pos x="208" y="26"/>
                </a:cxn>
                <a:cxn ang="0">
                  <a:pos x="160" y="121"/>
                </a:cxn>
                <a:cxn ang="0">
                  <a:pos x="65" y="73"/>
                </a:cxn>
                <a:cxn ang="0">
                  <a:pos x="108" y="59"/>
                </a:cxn>
                <a:cxn ang="0">
                  <a:pos x="103" y="43"/>
                </a:cxn>
                <a:cxn ang="0">
                  <a:pos x="37" y="64"/>
                </a:cxn>
                <a:cxn ang="0">
                  <a:pos x="39" y="82"/>
                </a:cxn>
                <a:cxn ang="0">
                  <a:pos x="9" y="148"/>
                </a:cxn>
                <a:cxn ang="0">
                  <a:pos x="61" y="219"/>
                </a:cxn>
                <a:cxn ang="0">
                  <a:pos x="18" y="251"/>
                </a:cxn>
                <a:cxn ang="0">
                  <a:pos x="6" y="236"/>
                </a:cxn>
                <a:cxn ang="0">
                  <a:pos x="0" y="279"/>
                </a:cxn>
                <a:cxn ang="0">
                  <a:pos x="43" y="286"/>
                </a:cxn>
                <a:cxn ang="0">
                  <a:pos x="32" y="271"/>
                </a:cxn>
                <a:cxn ang="0">
                  <a:pos x="75" y="239"/>
                </a:cxn>
                <a:cxn ang="0">
                  <a:pos x="132" y="317"/>
                </a:cxn>
                <a:cxn ang="0">
                  <a:pos x="247" y="82"/>
                </a:cxn>
              </a:cxnLst>
              <a:rect l="0" t="0" r="r" b="b"/>
              <a:pathLst>
                <a:path w="247" h="317">
                  <a:moveTo>
                    <a:pt x="247" y="82"/>
                  </a:moveTo>
                  <a:cubicBezTo>
                    <a:pt x="247" y="53"/>
                    <a:pt x="243" y="26"/>
                    <a:pt x="235" y="0"/>
                  </a:cubicBezTo>
                  <a:cubicBezTo>
                    <a:pt x="161" y="24"/>
                    <a:pt x="161" y="24"/>
                    <a:pt x="161" y="24"/>
                  </a:cubicBezTo>
                  <a:cubicBezTo>
                    <a:pt x="166" y="40"/>
                    <a:pt x="166" y="40"/>
                    <a:pt x="166" y="40"/>
                  </a:cubicBezTo>
                  <a:cubicBezTo>
                    <a:pt x="175" y="37"/>
                    <a:pt x="208" y="26"/>
                    <a:pt x="208" y="26"/>
                  </a:cubicBezTo>
                  <a:cubicBezTo>
                    <a:pt x="160" y="121"/>
                    <a:pt x="160" y="121"/>
                    <a:pt x="160" y="121"/>
                  </a:cubicBezTo>
                  <a:cubicBezTo>
                    <a:pt x="65" y="73"/>
                    <a:pt x="65" y="73"/>
                    <a:pt x="65" y="73"/>
                  </a:cubicBezTo>
                  <a:cubicBezTo>
                    <a:pt x="65" y="73"/>
                    <a:pt x="99" y="62"/>
                    <a:pt x="108" y="59"/>
                  </a:cubicBezTo>
                  <a:cubicBezTo>
                    <a:pt x="103" y="43"/>
                    <a:pt x="103" y="43"/>
                    <a:pt x="103" y="43"/>
                  </a:cubicBezTo>
                  <a:cubicBezTo>
                    <a:pt x="37" y="64"/>
                    <a:pt x="37" y="64"/>
                    <a:pt x="37" y="64"/>
                  </a:cubicBezTo>
                  <a:cubicBezTo>
                    <a:pt x="38" y="70"/>
                    <a:pt x="39" y="76"/>
                    <a:pt x="39" y="82"/>
                  </a:cubicBezTo>
                  <a:cubicBezTo>
                    <a:pt x="39" y="108"/>
                    <a:pt x="27" y="132"/>
                    <a:pt x="9" y="148"/>
                  </a:cubicBezTo>
                  <a:cubicBezTo>
                    <a:pt x="61" y="219"/>
                    <a:pt x="61" y="219"/>
                    <a:pt x="61" y="219"/>
                  </a:cubicBezTo>
                  <a:cubicBezTo>
                    <a:pt x="18" y="251"/>
                    <a:pt x="18" y="251"/>
                    <a:pt x="18" y="251"/>
                  </a:cubicBezTo>
                  <a:cubicBezTo>
                    <a:pt x="18" y="251"/>
                    <a:pt x="9" y="239"/>
                    <a:pt x="6" y="236"/>
                  </a:cubicBezTo>
                  <a:cubicBezTo>
                    <a:pt x="4" y="254"/>
                    <a:pt x="1" y="270"/>
                    <a:pt x="0" y="279"/>
                  </a:cubicBezTo>
                  <a:cubicBezTo>
                    <a:pt x="9" y="280"/>
                    <a:pt x="25" y="283"/>
                    <a:pt x="43" y="286"/>
                  </a:cubicBezTo>
                  <a:cubicBezTo>
                    <a:pt x="40" y="283"/>
                    <a:pt x="32" y="271"/>
                    <a:pt x="32" y="271"/>
                  </a:cubicBezTo>
                  <a:cubicBezTo>
                    <a:pt x="75" y="239"/>
                    <a:pt x="75" y="239"/>
                    <a:pt x="75" y="239"/>
                  </a:cubicBezTo>
                  <a:cubicBezTo>
                    <a:pt x="132" y="317"/>
                    <a:pt x="132" y="317"/>
                    <a:pt x="132" y="317"/>
                  </a:cubicBezTo>
                  <a:cubicBezTo>
                    <a:pt x="202" y="262"/>
                    <a:pt x="247" y="178"/>
                    <a:pt x="247" y="82"/>
                  </a:cubicBezTo>
                  <a:close/>
                </a:path>
              </a:pathLst>
            </a:custGeom>
            <a:solidFill>
              <a:srgbClr val="E7CBCE"/>
            </a:solidFill>
            <a:ln w="3175" cap="flat" cmpd="sng">
              <a:noFill/>
              <a:prstDash val="solid"/>
              <a:round/>
              <a:headEnd type="none" w="med" len="med"/>
              <a:tailEnd type="none" w="med" len="med"/>
            </a:ln>
            <a:effectLst/>
          </p:spPr>
          <p:txBody>
            <a:bodyPr anchor="ctr"/>
            <a:lstStyle/>
            <a:p>
              <a:pPr algn="ctr"/>
              <a:endParaRPr lang="en-GB"/>
            </a:p>
          </p:txBody>
        </p:sp>
        <p:sp>
          <p:nvSpPr>
            <p:cNvPr id="62" name="Freeform 79"/>
            <p:cNvSpPr>
              <a:spLocks/>
            </p:cNvSpPr>
            <p:nvPr/>
          </p:nvSpPr>
          <p:spPr bwMode="gray">
            <a:xfrm>
              <a:off x="2750127" y="3010205"/>
              <a:ext cx="813761" cy="1738496"/>
            </a:xfrm>
            <a:custGeom>
              <a:avLst/>
              <a:gdLst/>
              <a:ahLst/>
              <a:cxnLst>
                <a:cxn ang="0">
                  <a:pos x="184" y="105"/>
                </a:cxn>
                <a:cxn ang="0">
                  <a:pos x="169" y="0"/>
                </a:cxn>
                <a:cxn ang="0">
                  <a:pos x="151" y="31"/>
                </a:cxn>
                <a:cxn ang="0">
                  <a:pos x="149" y="34"/>
                </a:cxn>
                <a:cxn ang="0">
                  <a:pos x="146" y="33"/>
                </a:cxn>
                <a:cxn ang="0">
                  <a:pos x="113" y="18"/>
                </a:cxn>
                <a:cxn ang="0">
                  <a:pos x="125" y="105"/>
                </a:cxn>
                <a:cxn ang="0">
                  <a:pos x="4" y="354"/>
                </a:cxn>
                <a:cxn ang="0">
                  <a:pos x="0" y="393"/>
                </a:cxn>
                <a:cxn ang="0">
                  <a:pos x="38" y="402"/>
                </a:cxn>
                <a:cxn ang="0">
                  <a:pos x="184" y="105"/>
                </a:cxn>
              </a:cxnLst>
              <a:rect l="0" t="0" r="r" b="b"/>
              <a:pathLst>
                <a:path w="184" h="402">
                  <a:moveTo>
                    <a:pt x="184" y="105"/>
                  </a:moveTo>
                  <a:cubicBezTo>
                    <a:pt x="184" y="69"/>
                    <a:pt x="179" y="34"/>
                    <a:pt x="169" y="0"/>
                  </a:cubicBezTo>
                  <a:cubicBezTo>
                    <a:pt x="151" y="31"/>
                    <a:pt x="151" y="31"/>
                    <a:pt x="151" y="31"/>
                  </a:cubicBezTo>
                  <a:cubicBezTo>
                    <a:pt x="149" y="34"/>
                    <a:pt x="149" y="34"/>
                    <a:pt x="149" y="34"/>
                  </a:cubicBezTo>
                  <a:cubicBezTo>
                    <a:pt x="146" y="33"/>
                    <a:pt x="146" y="33"/>
                    <a:pt x="146" y="33"/>
                  </a:cubicBezTo>
                  <a:cubicBezTo>
                    <a:pt x="113" y="18"/>
                    <a:pt x="113" y="18"/>
                    <a:pt x="113" y="18"/>
                  </a:cubicBezTo>
                  <a:cubicBezTo>
                    <a:pt x="121" y="46"/>
                    <a:pt x="125" y="75"/>
                    <a:pt x="125" y="105"/>
                  </a:cubicBezTo>
                  <a:cubicBezTo>
                    <a:pt x="125" y="206"/>
                    <a:pt x="78" y="296"/>
                    <a:pt x="4" y="354"/>
                  </a:cubicBezTo>
                  <a:cubicBezTo>
                    <a:pt x="0" y="393"/>
                    <a:pt x="0" y="393"/>
                    <a:pt x="0" y="393"/>
                  </a:cubicBezTo>
                  <a:cubicBezTo>
                    <a:pt x="38" y="402"/>
                    <a:pt x="38" y="402"/>
                    <a:pt x="38" y="402"/>
                  </a:cubicBezTo>
                  <a:cubicBezTo>
                    <a:pt x="127" y="333"/>
                    <a:pt x="184" y="226"/>
                    <a:pt x="184" y="105"/>
                  </a:cubicBezTo>
                  <a:close/>
                </a:path>
              </a:pathLst>
            </a:custGeom>
            <a:solidFill>
              <a:srgbClr val="B6646B"/>
            </a:solidFill>
            <a:ln w="3175">
              <a:noFill/>
              <a:round/>
              <a:headEnd/>
              <a:tailEnd/>
            </a:ln>
            <a:effectLst/>
          </p:spPr>
          <p:txBody>
            <a:bodyPr anchor="ctr"/>
            <a:lstStyle/>
            <a:p>
              <a:pPr algn="ctr"/>
              <a:endParaRPr lang="en-GB"/>
            </a:p>
          </p:txBody>
        </p:sp>
        <p:sp>
          <p:nvSpPr>
            <p:cNvPr id="63" name="WordArt 83"/>
            <p:cNvSpPr>
              <a:spLocks noChangeArrowheads="1" noChangeShapeType="1" noTextEdit="1"/>
            </p:cNvSpPr>
            <p:nvPr/>
          </p:nvSpPr>
          <p:spPr bwMode="gray">
            <a:xfrm rot="6480658" flipH="1" flipV="1">
              <a:off x="2491565" y="3632819"/>
              <a:ext cx="1267966" cy="479587"/>
            </a:xfrm>
            <a:prstGeom prst="rect">
              <a:avLst/>
            </a:prstGeom>
            <a:ln>
              <a:noFill/>
            </a:ln>
          </p:spPr>
          <p:txBody>
            <a:bodyPr spcFirstLastPara="1" wrap="squar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2</a:t>
              </a:r>
            </a:p>
          </p:txBody>
        </p:sp>
        <p:sp>
          <p:nvSpPr>
            <p:cNvPr id="64" name="Oval 88"/>
            <p:cNvSpPr>
              <a:spLocks noChangeArrowheads="1"/>
            </p:cNvSpPr>
            <p:nvPr/>
          </p:nvSpPr>
          <p:spPr bwMode="gray">
            <a:xfrm>
              <a:off x="2492855" y="3715998"/>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2</a:t>
              </a:r>
            </a:p>
          </p:txBody>
        </p:sp>
      </p:grpSp>
      <p:sp>
        <p:nvSpPr>
          <p:cNvPr id="65" name="Isosceles Triangle 64"/>
          <p:cNvSpPr/>
          <p:nvPr/>
        </p:nvSpPr>
        <p:spPr bwMode="ltGray">
          <a:xfrm rot="5400000">
            <a:off x="1739230" y="1898406"/>
            <a:ext cx="352155" cy="129875"/>
          </a:xfrm>
          <a:prstGeom prst="triangle">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66" name="Rectangle 65"/>
          <p:cNvSpPr/>
          <p:nvPr/>
        </p:nvSpPr>
        <p:spPr bwMode="ltGray">
          <a:xfrm>
            <a:off x="1868804" y="2420888"/>
            <a:ext cx="82800" cy="423664"/>
          </a:xfrm>
          <a:prstGeom prst="rect">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nvGrpSpPr>
          <p:cNvPr id="67" name="Group 66"/>
          <p:cNvGrpSpPr/>
          <p:nvPr/>
        </p:nvGrpSpPr>
        <p:grpSpPr>
          <a:xfrm>
            <a:off x="1951384" y="1844824"/>
            <a:ext cx="1514629" cy="1681048"/>
            <a:chOff x="1951384" y="1844824"/>
            <a:chExt cx="1514629" cy="1681048"/>
          </a:xfrm>
        </p:grpSpPr>
        <p:grpSp>
          <p:nvGrpSpPr>
            <p:cNvPr id="68" name="Group 54"/>
            <p:cNvGrpSpPr/>
            <p:nvPr/>
          </p:nvGrpSpPr>
          <p:grpSpPr>
            <a:xfrm>
              <a:off x="1953146" y="1844824"/>
              <a:ext cx="1512867" cy="1681048"/>
              <a:chOff x="1953146" y="1844824"/>
              <a:chExt cx="1512867" cy="1681048"/>
            </a:xfrm>
          </p:grpSpPr>
          <p:sp>
            <p:nvSpPr>
              <p:cNvPr id="71" name="Freeform 69"/>
              <p:cNvSpPr>
                <a:spLocks/>
              </p:cNvSpPr>
              <p:nvPr/>
            </p:nvSpPr>
            <p:spPr bwMode="gray">
              <a:xfrm>
                <a:off x="1953146" y="2185411"/>
                <a:ext cx="1189880" cy="1340461"/>
              </a:xfrm>
              <a:custGeom>
                <a:avLst/>
                <a:gdLst/>
                <a:ahLst/>
                <a:cxnLst>
                  <a:cxn ang="0">
                    <a:pos x="17" y="78"/>
                  </a:cxn>
                  <a:cxn ang="0">
                    <a:pos x="17" y="34"/>
                  </a:cxn>
                  <a:cxn ang="0">
                    <a:pos x="93" y="109"/>
                  </a:cxn>
                  <a:cxn ang="0">
                    <a:pos x="17" y="184"/>
                  </a:cxn>
                  <a:cxn ang="0">
                    <a:pos x="17" y="139"/>
                  </a:cxn>
                  <a:cxn ang="0">
                    <a:pos x="0" y="139"/>
                  </a:cxn>
                  <a:cxn ang="0">
                    <a:pos x="0" y="208"/>
                  </a:cxn>
                  <a:cxn ang="0">
                    <a:pos x="72" y="261"/>
                  </a:cxn>
                  <a:cxn ang="0">
                    <a:pos x="156" y="234"/>
                  </a:cxn>
                  <a:cxn ang="0">
                    <a:pos x="172" y="285"/>
                  </a:cxn>
                  <a:cxn ang="0">
                    <a:pos x="154" y="290"/>
                  </a:cxn>
                  <a:cxn ang="0">
                    <a:pos x="193" y="310"/>
                  </a:cxn>
                  <a:cxn ang="0">
                    <a:pos x="213" y="271"/>
                  </a:cxn>
                  <a:cxn ang="0">
                    <a:pos x="195" y="277"/>
                  </a:cxn>
                  <a:cxn ang="0">
                    <a:pos x="179" y="226"/>
                  </a:cxn>
                  <a:cxn ang="0">
                    <a:pos x="270" y="196"/>
                  </a:cxn>
                  <a:cxn ang="0">
                    <a:pos x="0" y="0"/>
                  </a:cxn>
                  <a:cxn ang="0">
                    <a:pos x="0" y="78"/>
                  </a:cxn>
                  <a:cxn ang="0">
                    <a:pos x="17" y="78"/>
                  </a:cxn>
                </a:cxnLst>
                <a:rect l="0" t="0" r="r" b="b"/>
                <a:pathLst>
                  <a:path w="270" h="310">
                    <a:moveTo>
                      <a:pt x="17" y="78"/>
                    </a:moveTo>
                    <a:cubicBezTo>
                      <a:pt x="17" y="69"/>
                      <a:pt x="17" y="34"/>
                      <a:pt x="17" y="34"/>
                    </a:cubicBezTo>
                    <a:cubicBezTo>
                      <a:pt x="93" y="109"/>
                      <a:pt x="93" y="109"/>
                      <a:pt x="93" y="109"/>
                    </a:cubicBezTo>
                    <a:cubicBezTo>
                      <a:pt x="17" y="184"/>
                      <a:pt x="17" y="184"/>
                      <a:pt x="17" y="184"/>
                    </a:cubicBezTo>
                    <a:cubicBezTo>
                      <a:pt x="17" y="184"/>
                      <a:pt x="17" y="148"/>
                      <a:pt x="17" y="139"/>
                    </a:cubicBezTo>
                    <a:cubicBezTo>
                      <a:pt x="0" y="139"/>
                      <a:pt x="0" y="139"/>
                      <a:pt x="0" y="139"/>
                    </a:cubicBezTo>
                    <a:cubicBezTo>
                      <a:pt x="0" y="208"/>
                      <a:pt x="0" y="208"/>
                      <a:pt x="0" y="208"/>
                    </a:cubicBezTo>
                    <a:cubicBezTo>
                      <a:pt x="33" y="212"/>
                      <a:pt x="60" y="232"/>
                      <a:pt x="72" y="261"/>
                    </a:cubicBezTo>
                    <a:cubicBezTo>
                      <a:pt x="156" y="234"/>
                      <a:pt x="156" y="234"/>
                      <a:pt x="156" y="234"/>
                    </a:cubicBezTo>
                    <a:cubicBezTo>
                      <a:pt x="172" y="285"/>
                      <a:pt x="172" y="285"/>
                      <a:pt x="172" y="285"/>
                    </a:cubicBezTo>
                    <a:cubicBezTo>
                      <a:pt x="172" y="285"/>
                      <a:pt x="158" y="289"/>
                      <a:pt x="154" y="290"/>
                    </a:cubicBezTo>
                    <a:cubicBezTo>
                      <a:pt x="170" y="299"/>
                      <a:pt x="185" y="306"/>
                      <a:pt x="193" y="310"/>
                    </a:cubicBezTo>
                    <a:cubicBezTo>
                      <a:pt x="197" y="302"/>
                      <a:pt x="205" y="287"/>
                      <a:pt x="213" y="271"/>
                    </a:cubicBezTo>
                    <a:cubicBezTo>
                      <a:pt x="209" y="273"/>
                      <a:pt x="195" y="277"/>
                      <a:pt x="195" y="277"/>
                    </a:cubicBezTo>
                    <a:cubicBezTo>
                      <a:pt x="179" y="226"/>
                      <a:pt x="179" y="226"/>
                      <a:pt x="179" y="226"/>
                    </a:cubicBezTo>
                    <a:cubicBezTo>
                      <a:pt x="270" y="196"/>
                      <a:pt x="270" y="196"/>
                      <a:pt x="270" y="196"/>
                    </a:cubicBezTo>
                    <a:cubicBezTo>
                      <a:pt x="230" y="84"/>
                      <a:pt x="125" y="4"/>
                      <a:pt x="0" y="0"/>
                    </a:cubicBezTo>
                    <a:cubicBezTo>
                      <a:pt x="0" y="78"/>
                      <a:pt x="0" y="78"/>
                      <a:pt x="0" y="78"/>
                    </a:cubicBezTo>
                    <a:lnTo>
                      <a:pt x="17" y="78"/>
                    </a:lnTo>
                    <a:close/>
                  </a:path>
                </a:pathLst>
              </a:custGeom>
              <a:solidFill>
                <a:srgbClr val="BFCCE3"/>
              </a:solidFill>
              <a:ln w="3175" cap="flat" cmpd="sng">
                <a:noFill/>
                <a:prstDash val="solid"/>
                <a:round/>
                <a:headEnd type="none" w="med" len="med"/>
                <a:tailEnd type="none" w="med" len="med"/>
              </a:ln>
              <a:effectLst/>
            </p:spPr>
            <p:txBody>
              <a:bodyPr anchor="ctr"/>
              <a:lstStyle/>
              <a:p>
                <a:pPr algn="ctr"/>
                <a:endParaRPr lang="en-GB"/>
              </a:p>
            </p:txBody>
          </p:sp>
          <p:sp>
            <p:nvSpPr>
              <p:cNvPr id="72" name="Freeform 76"/>
              <p:cNvSpPr>
                <a:spLocks/>
              </p:cNvSpPr>
              <p:nvPr/>
            </p:nvSpPr>
            <p:spPr bwMode="gray">
              <a:xfrm>
                <a:off x="1955942" y="1844824"/>
                <a:ext cx="1510071" cy="1222829"/>
              </a:xfrm>
              <a:custGeom>
                <a:avLst/>
                <a:gdLst/>
                <a:ahLst/>
                <a:cxnLst>
                  <a:cxn ang="0">
                    <a:pos x="26" y="30"/>
                  </a:cxn>
                  <a:cxn ang="0">
                    <a:pos x="24" y="33"/>
                  </a:cxn>
                  <a:cxn ang="0">
                    <a:pos x="1" y="59"/>
                  </a:cxn>
                  <a:cxn ang="0">
                    <a:pos x="286" y="267"/>
                  </a:cxn>
                  <a:cxn ang="0">
                    <a:pos x="322" y="283"/>
                  </a:cxn>
                  <a:cxn ang="0">
                    <a:pos x="342" y="249"/>
                  </a:cxn>
                  <a:cxn ang="0">
                    <a:pos x="0" y="0"/>
                  </a:cxn>
                  <a:cxn ang="0">
                    <a:pos x="24" y="28"/>
                  </a:cxn>
                  <a:cxn ang="0">
                    <a:pos x="26" y="30"/>
                  </a:cxn>
                </a:cxnLst>
                <a:rect l="0" t="0" r="r" b="b"/>
                <a:pathLst>
                  <a:path w="342" h="283">
                    <a:moveTo>
                      <a:pt x="26" y="30"/>
                    </a:moveTo>
                    <a:cubicBezTo>
                      <a:pt x="24" y="33"/>
                      <a:pt x="24" y="33"/>
                      <a:pt x="24" y="33"/>
                    </a:cubicBezTo>
                    <a:cubicBezTo>
                      <a:pt x="1" y="59"/>
                      <a:pt x="1" y="59"/>
                      <a:pt x="1" y="59"/>
                    </a:cubicBezTo>
                    <a:cubicBezTo>
                      <a:pt x="132" y="64"/>
                      <a:pt x="243" y="149"/>
                      <a:pt x="286" y="267"/>
                    </a:cubicBezTo>
                    <a:cubicBezTo>
                      <a:pt x="322" y="283"/>
                      <a:pt x="322" y="283"/>
                      <a:pt x="322" y="283"/>
                    </a:cubicBezTo>
                    <a:cubicBezTo>
                      <a:pt x="342" y="249"/>
                      <a:pt x="342" y="249"/>
                      <a:pt x="342" y="249"/>
                    </a:cubicBezTo>
                    <a:cubicBezTo>
                      <a:pt x="292" y="107"/>
                      <a:pt x="158" y="5"/>
                      <a:pt x="0" y="0"/>
                    </a:cubicBezTo>
                    <a:cubicBezTo>
                      <a:pt x="24" y="28"/>
                      <a:pt x="24" y="28"/>
                      <a:pt x="24" y="28"/>
                    </a:cubicBezTo>
                    <a:lnTo>
                      <a:pt x="26" y="30"/>
                    </a:lnTo>
                    <a:close/>
                  </a:path>
                </a:pathLst>
              </a:custGeom>
              <a:solidFill>
                <a:srgbClr val="4176AB"/>
              </a:solidFill>
              <a:ln w="3175">
                <a:noFill/>
                <a:round/>
                <a:headEnd/>
                <a:tailEnd/>
              </a:ln>
              <a:effectLst/>
            </p:spPr>
            <p:txBody>
              <a:bodyPr anchor="ctr"/>
              <a:lstStyle/>
              <a:p>
                <a:pPr algn="ctr"/>
                <a:endParaRPr lang="en-GB"/>
              </a:p>
            </p:txBody>
          </p:sp>
          <p:sp>
            <p:nvSpPr>
              <p:cNvPr id="73" name="WordArt 82"/>
              <p:cNvSpPr>
                <a:spLocks noChangeArrowheads="1" noChangeShapeType="1" noTextEdit="1"/>
              </p:cNvSpPr>
              <p:nvPr/>
            </p:nvSpPr>
            <p:spPr bwMode="gray">
              <a:xfrm rot="2357989">
                <a:off x="2028649" y="2290731"/>
                <a:ext cx="1331099" cy="541656"/>
              </a:xfrm>
              <a:prstGeom prst="rect">
                <a:avLst/>
              </a:prstGeom>
              <a:ln>
                <a:noFill/>
              </a:ln>
            </p:spPr>
            <p:txBody>
              <a:bodyPr spcFirstLastPara="1" wrap="square" fromWordArt="1" anchor="ctr">
                <a:prstTxWarp prst="textArchUp">
                  <a:avLst>
                    <a:gd name="adj" fmla="val 12202274"/>
                  </a:avLst>
                </a:prstTxWarp>
              </a:bodyPr>
              <a:lstStyle/>
              <a:p>
                <a:pPr algn="ctr"/>
                <a:r>
                  <a:rPr lang="en-GB" sz="3600" kern="10" dirty="0" smtClean="0">
                    <a:ln w="9525">
                      <a:noFill/>
                      <a:round/>
                      <a:headEnd/>
                      <a:tailEnd/>
                    </a:ln>
                    <a:solidFill>
                      <a:schemeClr val="bg1"/>
                    </a:solidFill>
                  </a:rPr>
                  <a:t>Step </a:t>
                </a:r>
                <a:r>
                  <a:rPr lang="en-GB" sz="3600" kern="10" dirty="0">
                    <a:ln w="9525">
                      <a:noFill/>
                      <a:round/>
                      <a:headEnd/>
                      <a:tailEnd/>
                    </a:ln>
                    <a:solidFill>
                      <a:schemeClr val="bg1"/>
                    </a:solidFill>
                  </a:rPr>
                  <a:t>1</a:t>
                </a:r>
              </a:p>
            </p:txBody>
          </p:sp>
          <p:sp>
            <p:nvSpPr>
              <p:cNvPr id="74" name="Oval 85"/>
              <p:cNvSpPr>
                <a:spLocks noChangeArrowheads="1"/>
              </p:cNvSpPr>
              <p:nvPr/>
            </p:nvSpPr>
            <p:spPr bwMode="gray">
              <a:xfrm>
                <a:off x="2354433" y="2591652"/>
                <a:ext cx="399889" cy="385724"/>
              </a:xfrm>
              <a:prstGeom prst="ellipse">
                <a:avLst/>
              </a:prstGeom>
              <a:gradFill rotWithShape="1">
                <a:gsLst>
                  <a:gs pos="0">
                    <a:srgbClr val="E9E7DB"/>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1</a:t>
                </a:r>
              </a:p>
            </p:txBody>
          </p:sp>
        </p:grpSp>
        <p:sp>
          <p:nvSpPr>
            <p:cNvPr id="69" name="Isosceles Triangle 68"/>
            <p:cNvSpPr/>
            <p:nvPr/>
          </p:nvSpPr>
          <p:spPr bwMode="ltGray">
            <a:xfrm rot="5400000">
              <a:off x="1744238" y="2412010"/>
              <a:ext cx="864096" cy="449804"/>
            </a:xfrm>
            <a:prstGeom prst="triangle">
              <a:avLst>
                <a:gd name="adj" fmla="val 48523"/>
              </a:avLst>
            </a:prstGeom>
            <a:solidFill>
              <a:srgbClr val="BFCCE3"/>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70" name="Isosceles Triangle 69"/>
            <p:cNvSpPr/>
            <p:nvPr/>
          </p:nvSpPr>
          <p:spPr bwMode="ltGray">
            <a:xfrm rot="5400000">
              <a:off x="1905357" y="1903106"/>
              <a:ext cx="252000" cy="144000"/>
            </a:xfrm>
            <a:prstGeom prst="triangle">
              <a:avLst>
                <a:gd name="adj" fmla="val 59231"/>
              </a:avLst>
            </a:prstGeom>
            <a:solidFill>
              <a:srgbClr val="4176AB"/>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grpSp>
        <p:nvGrpSpPr>
          <p:cNvPr id="75" name="Group 74"/>
          <p:cNvGrpSpPr/>
          <p:nvPr/>
        </p:nvGrpSpPr>
        <p:grpSpPr>
          <a:xfrm>
            <a:off x="1402249" y="2970539"/>
            <a:ext cx="1015104" cy="993036"/>
            <a:chOff x="1402249" y="2970539"/>
            <a:chExt cx="1015104" cy="993036"/>
          </a:xfrm>
        </p:grpSpPr>
        <p:sp>
          <p:nvSpPr>
            <p:cNvPr id="76" name="Oval 74"/>
            <p:cNvSpPr>
              <a:spLocks noChangeArrowheads="1"/>
            </p:cNvSpPr>
            <p:nvPr/>
          </p:nvSpPr>
          <p:spPr bwMode="gray">
            <a:xfrm>
              <a:off x="1402249" y="2970539"/>
              <a:ext cx="1015104" cy="993036"/>
            </a:xfrm>
            <a:prstGeom prst="ellipse">
              <a:avLst/>
            </a:prstGeom>
            <a:gradFill rotWithShape="1">
              <a:gsLst>
                <a:gs pos="0">
                  <a:srgbClr val="98C6EA"/>
                </a:gs>
                <a:gs pos="100000">
                  <a:srgbClr val="4176AB"/>
                </a:gs>
              </a:gsLst>
              <a:path path="shape">
                <a:fillToRect l="50000" t="50000" r="50000" b="50000"/>
              </a:path>
            </a:gradFill>
            <a:ln w="3175">
              <a:noFill/>
              <a:round/>
              <a:headEnd/>
              <a:tailEnd/>
            </a:ln>
            <a:effectLst/>
          </p:spPr>
          <p:txBody>
            <a:bodyPr lIns="0" rIns="0" anchor="ctr"/>
            <a:lstStyle/>
            <a:p>
              <a:pPr algn="ctr"/>
              <a:endParaRPr lang="en-GB"/>
            </a:p>
          </p:txBody>
        </p:sp>
        <p:sp>
          <p:nvSpPr>
            <p:cNvPr id="77" name="Rectangle 90"/>
            <p:cNvSpPr>
              <a:spLocks noChangeArrowheads="1"/>
            </p:cNvSpPr>
            <p:nvPr/>
          </p:nvSpPr>
          <p:spPr bwMode="gray">
            <a:xfrm>
              <a:off x="1475806" y="3286848"/>
              <a:ext cx="877582" cy="349965"/>
            </a:xfrm>
            <a:prstGeom prst="rect">
              <a:avLst/>
            </a:prstGeom>
            <a:noFill/>
            <a:ln w="9525">
              <a:noFill/>
              <a:miter lim="800000"/>
              <a:headEnd/>
              <a:tailEnd/>
            </a:ln>
            <a:effectLst/>
          </p:spPr>
          <p:txBody>
            <a:bodyPr wrap="none" lIns="90000" tIns="90000" rIns="72000" bIns="90000" anchor="ctr">
              <a:spAutoFit/>
            </a:bodyPr>
            <a:lstStyle/>
            <a:p>
              <a:pPr marL="177800" indent="-177800" algn="ctr">
                <a:spcBef>
                  <a:spcPct val="20000"/>
                </a:spcBef>
              </a:pPr>
              <a:r>
                <a:rPr lang="de-DE" b="1" dirty="0" smtClean="0">
                  <a:solidFill>
                    <a:schemeClr val="bg1"/>
                  </a:solidFill>
                </a:rPr>
                <a:t>Revenue</a:t>
              </a:r>
              <a:endParaRPr lang="de-DE" b="1" dirty="0">
                <a:solidFill>
                  <a:schemeClr val="bg1"/>
                </a:solidFill>
              </a:endParaRPr>
            </a:p>
          </p:txBody>
        </p:sp>
      </p:grpSp>
      <p:pic>
        <p:nvPicPr>
          <p:cNvPr id="78" name="Picture 2" descr="C:\Users\Lyong\Documents\Templates\Icon_whatschanged.png"/>
          <p:cNvPicPr>
            <a:picLocks noChangeAspect="1" noChangeArrowheads="1"/>
          </p:cNvPicPr>
          <p:nvPr/>
        </p:nvPicPr>
        <p:blipFill>
          <a:blip r:embed="rId2" cstate="print"/>
          <a:srcRect/>
          <a:stretch>
            <a:fillRect/>
          </a:stretch>
        </p:blipFill>
        <p:spPr bwMode="auto">
          <a:xfrm>
            <a:off x="5724128" y="0"/>
            <a:ext cx="864000" cy="864000"/>
          </a:xfrm>
          <a:prstGeom prst="rect">
            <a:avLst/>
          </a:prstGeom>
          <a:noFill/>
        </p:spPr>
      </p:pic>
      <p:sp>
        <p:nvSpPr>
          <p:cNvPr id="81" name="Rounded Rectangle 80"/>
          <p:cNvSpPr/>
          <p:nvPr/>
        </p:nvSpPr>
        <p:spPr>
          <a:xfrm>
            <a:off x="3995936" y="2780928"/>
            <a:ext cx="4824536" cy="3495600"/>
          </a:xfrm>
          <a:prstGeom prst="roundRect">
            <a:avLst/>
          </a:prstGeom>
          <a:solidFill>
            <a:srgbClr val="E7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solidFill>
                  <a:srgbClr val="000000"/>
                </a:solidFill>
              </a:rPr>
              <a:t>Performance obligation → a good or service is </a:t>
            </a:r>
            <a:r>
              <a:rPr lang="en-GB" sz="2000" b="1" dirty="0" smtClean="0">
                <a:solidFill>
                  <a:srgbClr val="000000"/>
                </a:solidFill>
              </a:rPr>
              <a:t>distinct</a:t>
            </a:r>
            <a:r>
              <a:rPr lang="en-GB" sz="2000" dirty="0" smtClean="0">
                <a:solidFill>
                  <a:srgbClr val="000000"/>
                </a:solidFill>
              </a:rPr>
              <a:t> if</a:t>
            </a:r>
            <a:endParaRPr lang="en-GB" sz="2000" dirty="0">
              <a:solidFill>
                <a:srgbClr val="000000"/>
              </a:solidFill>
            </a:endParaRPr>
          </a:p>
        </p:txBody>
      </p:sp>
      <p:sp>
        <p:nvSpPr>
          <p:cNvPr id="82" name="Rectangle 81"/>
          <p:cNvSpPr/>
          <p:nvPr/>
        </p:nvSpPr>
        <p:spPr>
          <a:xfrm>
            <a:off x="4355976" y="3814941"/>
            <a:ext cx="1560879" cy="964281"/>
          </a:xfrm>
          <a:prstGeom prst="rect">
            <a:avLst/>
          </a:prstGeom>
          <a:solidFill>
            <a:srgbClr val="B6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FFFF"/>
                </a:solidFill>
              </a:rPr>
              <a:t>Benefit on its own</a:t>
            </a:r>
            <a:endParaRPr lang="en-GB" sz="2000" dirty="0">
              <a:solidFill>
                <a:srgbClr val="FFFFFF"/>
              </a:solidFill>
            </a:endParaRPr>
          </a:p>
        </p:txBody>
      </p:sp>
      <p:sp>
        <p:nvSpPr>
          <p:cNvPr id="83" name="Rectangle 82"/>
          <p:cNvSpPr/>
          <p:nvPr/>
        </p:nvSpPr>
        <p:spPr>
          <a:xfrm>
            <a:off x="6732240" y="3832871"/>
            <a:ext cx="1770550" cy="964281"/>
          </a:xfrm>
          <a:prstGeom prst="rect">
            <a:avLst/>
          </a:prstGeom>
          <a:solidFill>
            <a:srgbClr val="B6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FFFFFF"/>
                </a:solidFill>
              </a:rPr>
              <a:t>Not separable</a:t>
            </a:r>
            <a:endParaRPr lang="en-GB" sz="2000" dirty="0">
              <a:solidFill>
                <a:srgbClr val="FFFFFF"/>
              </a:solidFill>
            </a:endParaRPr>
          </a:p>
        </p:txBody>
      </p:sp>
      <p:sp>
        <p:nvSpPr>
          <p:cNvPr id="84" name="Plus 83"/>
          <p:cNvSpPr/>
          <p:nvPr/>
        </p:nvSpPr>
        <p:spPr bwMode="ltGray">
          <a:xfrm>
            <a:off x="6084168" y="3971089"/>
            <a:ext cx="496643" cy="613633"/>
          </a:xfrm>
          <a:prstGeom prst="mathPlus">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dirty="0" smtClean="0">
              <a:solidFill>
                <a:srgbClr val="8E258D"/>
              </a:solidFill>
              <a:cs typeface="Arial" pitchFamily="34" charset="0"/>
            </a:endParaRPr>
          </a:p>
        </p:txBody>
      </p:sp>
      <p:sp>
        <p:nvSpPr>
          <p:cNvPr id="53" name="Rectangle 52"/>
          <p:cNvSpPr/>
          <p:nvPr/>
        </p:nvSpPr>
        <p:spPr bwMode="ltGray">
          <a:xfrm>
            <a:off x="4795644" y="5244440"/>
            <a:ext cx="3312368" cy="648072"/>
          </a:xfrm>
          <a:prstGeom prst="rect">
            <a:avLst/>
          </a:prstGeom>
          <a:solidFill>
            <a:srgbClr val="B6646B"/>
          </a:solidFill>
          <a:ln>
            <a:solidFill>
              <a:srgbClr val="B6646B"/>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Increased separation guidance</a:t>
            </a:r>
          </a:p>
        </p:txBody>
      </p:sp>
      <p:sp>
        <p:nvSpPr>
          <p:cNvPr id="54" name="Content Placeholder 354"/>
          <p:cNvSpPr txBox="1">
            <a:spLocks/>
          </p:cNvSpPr>
          <p:nvPr/>
        </p:nvSpPr>
        <p:spPr bwMode="gray">
          <a:xfrm>
            <a:off x="7784091" y="5157192"/>
            <a:ext cx="604333" cy="923330"/>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GB" sz="6000" b="1" i="0" u="none" strike="noStrike" kern="1200" cap="none" spc="0" normalizeH="0" baseline="0" noProof="0" dirty="0" smtClean="0">
                <a:ln>
                  <a:noFill/>
                </a:ln>
                <a:solidFill>
                  <a:schemeClr val="accent3">
                    <a:lumMod val="50000"/>
                  </a:schemeClr>
                </a:solidFill>
                <a:effectLst/>
                <a:uLnTx/>
                <a:uFillTx/>
                <a:latin typeface="Arial"/>
                <a:ea typeface="+mn-ea"/>
                <a:cs typeface="Arial" pitchFamily="34" charset="0"/>
                <a:sym typeface="Wingdings"/>
              </a:rPr>
              <a:t></a:t>
            </a:r>
            <a:endParaRPr kumimoji="0" lang="en-GB" sz="6000" b="1" i="0" u="none" strike="noStrike" kern="1200" cap="none" spc="0" normalizeH="0" baseline="0" noProof="0" dirty="0">
              <a:ln>
                <a:noFill/>
              </a:ln>
              <a:solidFill>
                <a:schemeClr val="accent3">
                  <a:lumMod val="50000"/>
                </a:schemeClr>
              </a:solidFill>
              <a:effectLst/>
              <a:uLnTx/>
              <a:uFillTx/>
              <a:latin typeface="Arial"/>
              <a:ea typeface="+mn-ea"/>
              <a:cs typeface="Arial" pitchFamily="34" charset="0"/>
            </a:endParaRPr>
          </a:p>
        </p:txBody>
      </p:sp>
      <p:sp>
        <p:nvSpPr>
          <p:cNvPr id="79" name="Slide Number Placeholder 10"/>
          <p:cNvSpPr txBox="1">
            <a:spLocks/>
          </p:cNvSpPr>
          <p:nvPr/>
        </p:nvSpPr>
        <p:spPr>
          <a:xfrm>
            <a:off x="8382000" y="6419088"/>
            <a:ext cx="600456" cy="20002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476B369-913A-4901-82AF-CE742431369E}" type="slidenum">
              <a:rPr kumimoji="0" lang="en-US" sz="900" b="0" i="0" u="none" strike="noStrike" kern="1200" cap="none" spc="0" normalizeH="0" baseline="0" noProof="0" smtClean="0">
                <a:ln>
                  <a:noFill/>
                </a:ln>
                <a:solidFill>
                  <a:srgbClr val="0033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338D"/>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67"/>
                                        </p:tgtEl>
                                      </p:cBhvr>
                                    </p:animEffect>
                                    <p:set>
                                      <p:cBhvr>
                                        <p:cTn id="10" dur="1" fill="hold">
                                          <p:stCondLst>
                                            <p:cond delay="999"/>
                                          </p:stCondLst>
                                        </p:cTn>
                                        <p:tgtEl>
                                          <p:spTgt spid="6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1"/>
                                        </p:tgtEl>
                                      </p:cBhvr>
                                    </p:animEffect>
                                    <p:set>
                                      <p:cBhvr>
                                        <p:cTn id="13" dur="1" fill="hold">
                                          <p:stCondLst>
                                            <p:cond delay="999"/>
                                          </p:stCondLst>
                                        </p:cTn>
                                        <p:tgtEl>
                                          <p:spTgt spid="5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45"/>
                                        </p:tgtEl>
                                      </p:cBhvr>
                                    </p:animEffect>
                                    <p:set>
                                      <p:cBhvr>
                                        <p:cTn id="16" dur="1" fill="hold">
                                          <p:stCondLst>
                                            <p:cond delay="999"/>
                                          </p:stCondLst>
                                        </p:cTn>
                                        <p:tgtEl>
                                          <p:spTgt spid="45"/>
                                        </p:tgtEl>
                                        <p:attrNameLst>
                                          <p:attrName>style.visibility</p:attrName>
                                        </p:attrNameLst>
                                      </p:cBhvr>
                                      <p:to>
                                        <p:strVal val="hidden"/>
                                      </p:to>
                                    </p:set>
                                  </p:childTnLst>
                                </p:cTn>
                              </p:par>
                              <p:par>
                                <p:cTn id="17" presetID="64" presetClass="path" presetSubtype="0" accel="50000" decel="50000" fill="hold" grpId="0" nodeType="withEffect">
                                  <p:stCondLst>
                                    <p:cond delay="0"/>
                                  </p:stCondLst>
                                  <p:childTnLst>
                                    <p:animMotion origin="layout" path="M 2.22222E-6 -4.44444E-6 L 2.22222E-6 -0.14699 " pathEditMode="relative" rAng="0" ptsTypes="AA">
                                      <p:cBhvr>
                                        <p:cTn id="18" dur="2000" fill="hold"/>
                                        <p:tgtEl>
                                          <p:spTgt spid="42"/>
                                        </p:tgtEl>
                                        <p:attrNameLst>
                                          <p:attrName>ppt_x</p:attrName>
                                          <p:attrName>ppt_y</p:attrName>
                                        </p:attrNameLst>
                                      </p:cBhvr>
                                      <p:rCtr x="0" y="-74"/>
                                    </p:animMotion>
                                  </p:childTnLst>
                                </p:cTn>
                              </p:par>
                              <p:par>
                                <p:cTn id="19" presetID="64" presetClass="path" presetSubtype="0" accel="50000" decel="50000" fill="hold" grpId="0" nodeType="withEffect">
                                  <p:stCondLst>
                                    <p:cond delay="0"/>
                                  </p:stCondLst>
                                  <p:childTnLst>
                                    <p:animMotion origin="layout" path="M 8.33333E-7 -3.7037E-6 L -0.00104 -0.1456 " pathEditMode="relative" rAng="0" ptsTypes="AA">
                                      <p:cBhvr>
                                        <p:cTn id="20" dur="2000" fill="hold"/>
                                        <p:tgtEl>
                                          <p:spTgt spid="41"/>
                                        </p:tgtEl>
                                        <p:attrNameLst>
                                          <p:attrName>ppt_x</p:attrName>
                                          <p:attrName>ppt_y</p:attrName>
                                        </p:attrNameLst>
                                      </p:cBhvr>
                                      <p:rCtr x="-1" y="-73"/>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ppt_x"/>
                                          </p:val>
                                        </p:tav>
                                        <p:tav tm="100000">
                                          <p:val>
                                            <p:strVal val="#ppt_x"/>
                                          </p:val>
                                        </p:tav>
                                      </p:tavLst>
                                    </p:anim>
                                    <p:anim calcmode="lin" valueType="num">
                                      <p:cBhvr additive="base">
                                        <p:cTn id="2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81" grpId="0" animBg="1"/>
      <p:bldP spid="82" grpId="0" animBg="1"/>
      <p:bldP spid="83" grpId="0" animBg="1"/>
      <p:bldP spid="84" grpId="0" animBg="1"/>
      <p:bldP spid="53" grpId="0" animBg="1"/>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Impact?  </a:t>
            </a:r>
            <a:endParaRPr lang="en-GB" dirty="0"/>
          </a:p>
        </p:txBody>
      </p:sp>
      <p:sp>
        <p:nvSpPr>
          <p:cNvPr id="4" name="Footer Placeholder 3"/>
          <p:cNvSpPr>
            <a:spLocks noGrp="1"/>
          </p:cNvSpPr>
          <p:nvPr>
            <p:ph type="ftr" sz="quarter" idx="12"/>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pic>
        <p:nvPicPr>
          <p:cNvPr id="7" name="Picture 6" descr="ImpactLogo.png"/>
          <p:cNvPicPr>
            <a:picLocks noChangeAspect="1"/>
          </p:cNvPicPr>
          <p:nvPr/>
        </p:nvPicPr>
        <p:blipFill>
          <a:blip r:embed="rId2" cstate="print"/>
          <a:stretch>
            <a:fillRect/>
          </a:stretch>
        </p:blipFill>
        <p:spPr>
          <a:xfrm>
            <a:off x="3051040" y="17584"/>
            <a:ext cx="800880" cy="800880"/>
          </a:xfrm>
          <a:prstGeom prst="rect">
            <a:avLst/>
          </a:prstGeom>
        </p:spPr>
      </p:pic>
      <p:sp>
        <p:nvSpPr>
          <p:cNvPr id="10" name="Oval 9"/>
          <p:cNvSpPr/>
          <p:nvPr/>
        </p:nvSpPr>
        <p:spPr bwMode="ltGray">
          <a:xfrm>
            <a:off x="521968" y="4437112"/>
            <a:ext cx="2736304" cy="1584176"/>
          </a:xfrm>
          <a:prstGeom prst="ellipse">
            <a:avLst/>
          </a:prstGeom>
          <a:blipFill dpi="0" rotWithShape="1">
            <a:blip r:embed="rId3" cstate="print"/>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Telecommunication and cable</a:t>
            </a:r>
            <a:endParaRPr lang="en-GB" sz="1600" b="1" dirty="0">
              <a:solidFill>
                <a:schemeClr val="bg1"/>
              </a:solidFill>
              <a:cs typeface="Arial" pitchFamily="34" charset="0"/>
            </a:endParaRPr>
          </a:p>
        </p:txBody>
      </p:sp>
      <p:sp>
        <p:nvSpPr>
          <p:cNvPr id="12" name="Oval 11"/>
          <p:cNvSpPr/>
          <p:nvPr/>
        </p:nvSpPr>
        <p:spPr bwMode="ltGray">
          <a:xfrm flipH="1">
            <a:off x="3258272" y="3573016"/>
            <a:ext cx="1944216" cy="1152128"/>
          </a:xfrm>
          <a:prstGeom prst="ellipse">
            <a:avLst/>
          </a:prstGeom>
          <a:blipFill dpi="0" rotWithShape="1">
            <a:blip r:embed="rId4" cstate="print"/>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Real estate and construction</a:t>
            </a:r>
            <a:endParaRPr lang="en-GB" sz="1600" b="1" dirty="0">
              <a:solidFill>
                <a:schemeClr val="bg1"/>
              </a:solidFill>
              <a:cs typeface="Arial" pitchFamily="34" charset="0"/>
            </a:endParaRPr>
          </a:p>
        </p:txBody>
      </p:sp>
      <p:sp>
        <p:nvSpPr>
          <p:cNvPr id="13" name="Oval 12"/>
          <p:cNvSpPr/>
          <p:nvPr/>
        </p:nvSpPr>
        <p:spPr bwMode="ltGray">
          <a:xfrm>
            <a:off x="3690320" y="5085184"/>
            <a:ext cx="2016224" cy="1152128"/>
          </a:xfrm>
          <a:prstGeom prst="ellipse">
            <a:avLst/>
          </a:prstGeom>
          <a:blipFill dpi="0" rotWithShape="1">
            <a:blip r:embed="rId5" cstate="print">
              <a:lum bright="-22000"/>
            </a:blip>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Software</a:t>
            </a:r>
            <a:endParaRPr lang="en-GB" sz="1600" b="1" dirty="0">
              <a:solidFill>
                <a:schemeClr val="bg1"/>
              </a:solidFill>
              <a:cs typeface="Arial" pitchFamily="34" charset="0"/>
            </a:endParaRPr>
          </a:p>
        </p:txBody>
      </p:sp>
      <p:grpSp>
        <p:nvGrpSpPr>
          <p:cNvPr id="14" name="Group 13"/>
          <p:cNvGrpSpPr/>
          <p:nvPr/>
        </p:nvGrpSpPr>
        <p:grpSpPr>
          <a:xfrm>
            <a:off x="5850560" y="3861048"/>
            <a:ext cx="2736304" cy="1584176"/>
            <a:chOff x="5724128" y="1052736"/>
            <a:chExt cx="3196724" cy="1872000"/>
          </a:xfrm>
        </p:grpSpPr>
        <p:pic>
          <p:nvPicPr>
            <p:cNvPr id="15" name="Picture 11" descr="C:\Users\Anthonyvoigt\AppData\Local\Microsoft\Windows\Temporary Internet Files\Content.IE5\HCBYJTOB\MC900434793[1].png"/>
            <p:cNvPicPr>
              <a:picLocks noChangeAspect="1" noChangeArrowheads="1"/>
            </p:cNvPicPr>
            <p:nvPr/>
          </p:nvPicPr>
          <p:blipFill>
            <a:blip r:embed="rId6" cstate="print"/>
            <a:srcRect/>
            <a:stretch>
              <a:fillRect/>
            </a:stretch>
          </p:blipFill>
          <p:spPr bwMode="auto">
            <a:xfrm flipH="1">
              <a:off x="7092280" y="1052736"/>
              <a:ext cx="1828572" cy="1828572"/>
            </a:xfrm>
            <a:prstGeom prst="rect">
              <a:avLst/>
            </a:prstGeom>
            <a:noFill/>
          </p:spPr>
        </p:pic>
        <p:pic>
          <p:nvPicPr>
            <p:cNvPr id="16" name="Picture 8" descr="C:\Users\Anthonyvoigt\AppData\Local\Microsoft\Windows\Temporary Internet Files\Content.IE5\HCBYJTOB\MC900439602[1].png"/>
            <p:cNvPicPr>
              <a:picLocks noChangeAspect="1" noChangeArrowheads="1"/>
            </p:cNvPicPr>
            <p:nvPr/>
          </p:nvPicPr>
          <p:blipFill>
            <a:blip r:embed="rId7" cstate="print"/>
            <a:srcRect/>
            <a:stretch>
              <a:fillRect/>
            </a:stretch>
          </p:blipFill>
          <p:spPr bwMode="auto">
            <a:xfrm>
              <a:off x="5796136" y="1268760"/>
              <a:ext cx="1624608" cy="1624608"/>
            </a:xfrm>
            <a:prstGeom prst="rect">
              <a:avLst/>
            </a:prstGeom>
            <a:noFill/>
          </p:spPr>
        </p:pic>
        <p:sp>
          <p:nvSpPr>
            <p:cNvPr id="17" name="Oval 16"/>
            <p:cNvSpPr/>
            <p:nvPr/>
          </p:nvSpPr>
          <p:spPr bwMode="ltGray">
            <a:xfrm>
              <a:off x="5724128" y="1052736"/>
              <a:ext cx="3168000" cy="1872000"/>
            </a:xfrm>
            <a:prstGeom prst="ellipse">
              <a:avLst/>
            </a:prstGeom>
            <a:blipFill dpi="0" rotWithShape="1">
              <a:blip r:embed="rId8" cstate="print">
                <a:alphaModFix amt="43000"/>
                <a:lum bright="-28000"/>
              </a:blip>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Licensors – </a:t>
              </a:r>
              <a:r>
                <a:rPr lang="en-GB" sz="1600" b="1" dirty="0" err="1" smtClean="0">
                  <a:solidFill>
                    <a:schemeClr val="bg1"/>
                  </a:solidFill>
                  <a:cs typeface="Arial" pitchFamily="34" charset="0"/>
                </a:rPr>
                <a:t>pharma</a:t>
              </a:r>
              <a:r>
                <a:rPr lang="en-GB" sz="1600" b="1" dirty="0" smtClean="0">
                  <a:solidFill>
                    <a:schemeClr val="bg1"/>
                  </a:solidFill>
                  <a:cs typeface="Arial" pitchFamily="34" charset="0"/>
                </a:rPr>
                <a:t>, film and entertainment, franchisors</a:t>
              </a:r>
              <a:endParaRPr lang="en-GB" sz="1600" b="1" dirty="0">
                <a:solidFill>
                  <a:schemeClr val="bg1"/>
                </a:solidFill>
                <a:cs typeface="Arial" pitchFamily="34" charset="0"/>
              </a:endParaRPr>
            </a:p>
          </p:txBody>
        </p:sp>
      </p:grpSp>
      <p:sp>
        <p:nvSpPr>
          <p:cNvPr id="25" name="Rectangle 24"/>
          <p:cNvSpPr/>
          <p:nvPr/>
        </p:nvSpPr>
        <p:spPr>
          <a:xfrm>
            <a:off x="251520" y="1268760"/>
            <a:ext cx="8640960" cy="720080"/>
          </a:xfrm>
          <a:prstGeom prst="rect">
            <a:avLst/>
          </a:prstGeom>
          <a:solidFill>
            <a:srgbClr val="B6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buFont typeface="Arial" pitchFamily="34" charset="0"/>
              <a:buNone/>
              <a:defRPr/>
            </a:pPr>
            <a:r>
              <a:rPr lang="en-CA" sz="2000" b="1" dirty="0" smtClean="0">
                <a:solidFill>
                  <a:schemeClr val="bg1"/>
                </a:solidFill>
                <a:cs typeface="Arial" pitchFamily="34" charset="0"/>
              </a:rPr>
              <a:t>Goods and services unbundled (or bundled) more frequently</a:t>
            </a:r>
            <a:endParaRPr lang="en-CA" sz="2000" b="1" dirty="0">
              <a:solidFill>
                <a:schemeClr val="bg1"/>
              </a:solidFill>
              <a:cs typeface="Arial" pitchFamily="34" charset="0"/>
            </a:endParaRPr>
          </a:p>
        </p:txBody>
      </p:sp>
      <p:sp>
        <p:nvSpPr>
          <p:cNvPr id="26" name="Rectangle 25"/>
          <p:cNvSpPr/>
          <p:nvPr/>
        </p:nvSpPr>
        <p:spPr>
          <a:xfrm>
            <a:off x="251520" y="1988840"/>
            <a:ext cx="8640960" cy="1008112"/>
          </a:xfrm>
          <a:prstGeom prst="rect">
            <a:avLst/>
          </a:prstGeom>
          <a:solidFill>
            <a:srgbClr val="E7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2" indent="-273050">
              <a:spcBef>
                <a:spcPts val="3000"/>
              </a:spcBef>
              <a:buClr>
                <a:srgbClr val="00338D"/>
              </a:buClr>
              <a:buFont typeface="Wingdings" pitchFamily="2" charset="2"/>
              <a:buChar char="§"/>
            </a:pPr>
            <a:r>
              <a:rPr lang="en-GB" sz="2000" dirty="0" smtClean="0">
                <a:solidFill>
                  <a:srgbClr val="000000"/>
                </a:solidFill>
                <a:cs typeface="Arial" pitchFamily="34" charset="0"/>
              </a:rPr>
              <a:t>Criteria apply to all contracts.</a:t>
            </a:r>
            <a:endParaRPr lang="en-US" sz="2000" dirty="0" smtClean="0">
              <a:solidFill>
                <a:srgbClr val="000000"/>
              </a:solidFill>
              <a:cs typeface="Arial" pitchFamily="34" charset="0"/>
            </a:endParaRPr>
          </a:p>
          <a:p>
            <a:pPr marL="273050" lvl="2" indent="-273050">
              <a:buClr>
                <a:srgbClr val="00338D"/>
              </a:buClr>
              <a:buFont typeface="Wingdings" pitchFamily="2" charset="2"/>
              <a:buChar char="§"/>
            </a:pPr>
            <a:r>
              <a:rPr lang="en-US" sz="2000" dirty="0" smtClean="0">
                <a:solidFill>
                  <a:srgbClr val="000000"/>
                </a:solidFill>
              </a:rPr>
              <a:t>Indicators </a:t>
            </a:r>
            <a:r>
              <a:rPr lang="en-US" sz="2000" dirty="0" smtClean="0">
                <a:solidFill>
                  <a:schemeClr val="tx1"/>
                </a:solidFill>
              </a:rPr>
              <a:t>–</a:t>
            </a:r>
            <a:r>
              <a:rPr lang="en-US" sz="2000" dirty="0" smtClean="0">
                <a:solidFill>
                  <a:srgbClr val="000000"/>
                </a:solidFill>
              </a:rPr>
              <a:t> ‘not highly dependent or highly interrelated’.</a:t>
            </a:r>
            <a:endParaRPr lang="en-US" sz="2000" dirty="0" smtClean="0">
              <a:solidFill>
                <a:srgbClr val="0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gray"/>
        <p:txBody>
          <a:bodyPr/>
          <a:lstStyle/>
          <a:p>
            <a:r>
              <a:rPr lang="de-DE" sz="2400" dirty="0" smtClean="0"/>
              <a:t>Key </a:t>
            </a:r>
            <a:r>
              <a:rPr lang="de-DE" sz="2400" dirty="0"/>
              <a:t>Changes From Current Guidance</a:t>
            </a:r>
          </a:p>
        </p:txBody>
      </p:sp>
      <p:sp>
        <p:nvSpPr>
          <p:cNvPr id="43" name="Pentagon 42"/>
          <p:cNvSpPr/>
          <p:nvPr/>
        </p:nvSpPr>
        <p:spPr>
          <a:xfrm flipH="1">
            <a:off x="4336867" y="2060848"/>
            <a:ext cx="4483605" cy="703215"/>
          </a:xfrm>
          <a:prstGeom prst="homePlate">
            <a:avLst/>
          </a:prstGeom>
          <a:solidFill>
            <a:srgbClr val="F1D3B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8163" indent="-4763"/>
            <a:r>
              <a:rPr lang="en-US" dirty="0" smtClean="0">
                <a:solidFill>
                  <a:schemeClr val="tx1"/>
                </a:solidFill>
                <a:latin typeface="Arial" pitchFamily="34" charset="0"/>
                <a:cs typeface="Arial" pitchFamily="34" charset="0"/>
              </a:rPr>
              <a:t>Determine the transaction price</a:t>
            </a:r>
          </a:p>
        </p:txBody>
      </p:sp>
      <p:sp>
        <p:nvSpPr>
          <p:cNvPr id="44" name="Oval 43"/>
          <p:cNvSpPr/>
          <p:nvPr/>
        </p:nvSpPr>
        <p:spPr bwMode="auto">
          <a:xfrm>
            <a:off x="3923928" y="2072003"/>
            <a:ext cx="768558" cy="721170"/>
          </a:xfrm>
          <a:prstGeom prst="ellipse">
            <a:avLst/>
          </a:prstGeom>
          <a:solidFill>
            <a:srgbClr val="D67A40"/>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3</a:t>
            </a:r>
          </a:p>
        </p:txBody>
      </p:sp>
      <p:sp>
        <p:nvSpPr>
          <p:cNvPr id="61" name="Footer Placeholder 3"/>
          <p:cNvSpPr txBox="1">
            <a:spLocks/>
          </p:cNvSpPr>
          <p:nvPr/>
        </p:nvSpPr>
        <p:spPr>
          <a:xfrm>
            <a:off x="91440" y="6382512"/>
            <a:ext cx="6172200" cy="457200"/>
          </a:xfrm>
          <a:prstGeom prst="rect">
            <a:avLst/>
          </a:prstGeom>
        </p:spPr>
        <p:txBody>
          <a:bodyPr vert="horz" lIns="91440" tIns="45720" rIns="91440" bIns="45720" rtlCol="0" anchor="ctr"/>
          <a:lstStyle/>
          <a:p>
            <a:r>
              <a:rPr lang="en-TT" sz="800"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sz="800" dirty="0"/>
          </a:p>
        </p:txBody>
      </p:sp>
      <p:pic>
        <p:nvPicPr>
          <p:cNvPr id="38" name="Picture 2" descr="C:\Users\Lyong\Documents\Templates\Icon_whatschanged.png"/>
          <p:cNvPicPr>
            <a:picLocks noChangeAspect="1" noChangeArrowheads="1"/>
          </p:cNvPicPr>
          <p:nvPr/>
        </p:nvPicPr>
        <p:blipFill>
          <a:blip r:embed="rId2" cstate="print"/>
          <a:srcRect/>
          <a:stretch>
            <a:fillRect/>
          </a:stretch>
        </p:blipFill>
        <p:spPr bwMode="auto">
          <a:xfrm>
            <a:off x="5724128" y="0"/>
            <a:ext cx="864000" cy="864000"/>
          </a:xfrm>
          <a:prstGeom prst="rect">
            <a:avLst/>
          </a:prstGeom>
          <a:noFill/>
        </p:spPr>
      </p:pic>
      <p:sp>
        <p:nvSpPr>
          <p:cNvPr id="39" name="Rounded Rectangle 38"/>
          <p:cNvSpPr/>
          <p:nvPr/>
        </p:nvSpPr>
        <p:spPr bwMode="ltGray">
          <a:xfrm>
            <a:off x="4016256" y="2813184"/>
            <a:ext cx="4824536" cy="3496136"/>
          </a:xfrm>
          <a:prstGeom prst="roundRect">
            <a:avLst/>
          </a:prstGeom>
          <a:solidFill>
            <a:srgbClr val="F1D3BF"/>
          </a:solidFill>
          <a:ln>
            <a:solidFill>
              <a:srgbClr val="F1D3BF"/>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nchorCtr="0"/>
          <a:lstStyle/>
          <a:p>
            <a:pPr algn="ctr">
              <a:tabLst>
                <a:tab pos="1168400" algn="l"/>
              </a:tabLst>
            </a:pPr>
            <a:r>
              <a:rPr lang="en-GB" sz="2000" dirty="0" smtClean="0">
                <a:solidFill>
                  <a:schemeClr val="tx1"/>
                </a:solidFill>
              </a:rPr>
              <a:t>Consideration → amount entity </a:t>
            </a:r>
            <a:r>
              <a:rPr lang="en-GB" sz="2000" b="1" dirty="0" smtClean="0">
                <a:solidFill>
                  <a:schemeClr val="tx1"/>
                </a:solidFill>
              </a:rPr>
              <a:t>expects </a:t>
            </a:r>
            <a:r>
              <a:rPr lang="en-GB" sz="2000" dirty="0" smtClean="0">
                <a:solidFill>
                  <a:schemeClr val="tx1"/>
                </a:solidFill>
              </a:rPr>
              <a:t>to be </a:t>
            </a:r>
            <a:r>
              <a:rPr lang="en-GB" sz="2000" b="1" dirty="0" smtClean="0">
                <a:solidFill>
                  <a:schemeClr val="tx1"/>
                </a:solidFill>
              </a:rPr>
              <a:t>entitled </a:t>
            </a:r>
            <a:r>
              <a:rPr lang="en-GB" sz="2000" dirty="0" smtClean="0">
                <a:solidFill>
                  <a:schemeClr val="tx1"/>
                </a:solidFill>
              </a:rPr>
              <a:t>to</a:t>
            </a: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endParaRPr lang="en-GB" sz="2000" b="1" dirty="0" smtClean="0">
              <a:solidFill>
                <a:schemeClr val="bg1"/>
              </a:solidFill>
            </a:endParaRPr>
          </a:p>
        </p:txBody>
      </p:sp>
      <p:sp>
        <p:nvSpPr>
          <p:cNvPr id="42" name="Rectangle 41"/>
          <p:cNvSpPr/>
          <p:nvPr/>
        </p:nvSpPr>
        <p:spPr bwMode="ltGray">
          <a:xfrm>
            <a:off x="4795644" y="5244440"/>
            <a:ext cx="3312368" cy="648072"/>
          </a:xfrm>
          <a:prstGeom prst="rect">
            <a:avLst/>
          </a:prstGeom>
          <a:solidFill>
            <a:srgbClr val="D67A40"/>
          </a:solidFill>
          <a:ln>
            <a:solidFill>
              <a:srgbClr val="D67A40"/>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Fair value measurement</a:t>
            </a:r>
          </a:p>
        </p:txBody>
      </p:sp>
      <p:sp>
        <p:nvSpPr>
          <p:cNvPr id="45" name="Content Placeholder 356"/>
          <p:cNvSpPr txBox="1">
            <a:spLocks/>
          </p:cNvSpPr>
          <p:nvPr/>
        </p:nvSpPr>
        <p:spPr>
          <a:xfrm>
            <a:off x="7884368" y="5108044"/>
            <a:ext cx="488916" cy="923330"/>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GB" sz="6000" b="1" i="0" u="none" strike="noStrike" kern="1200" cap="none" spc="0" normalizeH="0" baseline="0" noProof="0" dirty="0" smtClean="0">
                <a:ln>
                  <a:noFill/>
                </a:ln>
                <a:solidFill>
                  <a:srgbClr val="9E3039"/>
                </a:solidFill>
                <a:effectLst/>
                <a:uLnTx/>
                <a:uFillTx/>
                <a:latin typeface="Arial"/>
                <a:ea typeface="+mn-ea"/>
                <a:cs typeface="Arial" pitchFamily="34" charset="0"/>
                <a:sym typeface="Wingdings"/>
              </a:rPr>
              <a:t></a:t>
            </a:r>
          </a:p>
        </p:txBody>
      </p:sp>
      <p:grpSp>
        <p:nvGrpSpPr>
          <p:cNvPr id="46" name="Group 58"/>
          <p:cNvGrpSpPr/>
          <p:nvPr/>
        </p:nvGrpSpPr>
        <p:grpSpPr>
          <a:xfrm>
            <a:off x="349395" y="1848928"/>
            <a:ext cx="1898775" cy="1459460"/>
            <a:chOff x="349395" y="1848928"/>
            <a:chExt cx="1898775" cy="1459460"/>
          </a:xfrm>
        </p:grpSpPr>
        <p:sp>
          <p:nvSpPr>
            <p:cNvPr id="47" name="Freeform 73"/>
            <p:cNvSpPr>
              <a:spLocks/>
            </p:cNvSpPr>
            <p:nvPr/>
          </p:nvSpPr>
          <p:spPr bwMode="gray">
            <a:xfrm>
              <a:off x="679374" y="2185411"/>
              <a:ext cx="1568796" cy="1122977"/>
            </a:xfrm>
            <a:custGeom>
              <a:avLst/>
              <a:gdLst/>
              <a:ahLst/>
              <a:cxnLst>
                <a:cxn ang="0">
                  <a:pos x="80" y="204"/>
                </a:cxn>
                <a:cxn ang="0">
                  <a:pos x="37" y="190"/>
                </a:cxn>
                <a:cxn ang="0">
                  <a:pos x="132" y="142"/>
                </a:cxn>
                <a:cxn ang="0">
                  <a:pos x="180" y="237"/>
                </a:cxn>
                <a:cxn ang="0">
                  <a:pos x="138" y="223"/>
                </a:cxn>
                <a:cxn ang="0">
                  <a:pos x="132" y="239"/>
                </a:cxn>
                <a:cxn ang="0">
                  <a:pos x="198" y="260"/>
                </a:cxn>
                <a:cxn ang="0">
                  <a:pos x="270" y="208"/>
                </a:cxn>
                <a:cxn ang="0">
                  <a:pos x="270" y="121"/>
                </a:cxn>
                <a:cxn ang="0">
                  <a:pos x="324" y="121"/>
                </a:cxn>
                <a:cxn ang="0">
                  <a:pos x="324" y="140"/>
                </a:cxn>
                <a:cxn ang="0">
                  <a:pos x="355" y="109"/>
                </a:cxn>
                <a:cxn ang="0">
                  <a:pos x="324" y="78"/>
                </a:cxn>
                <a:cxn ang="0">
                  <a:pos x="324" y="97"/>
                </a:cxn>
                <a:cxn ang="0">
                  <a:pos x="270" y="97"/>
                </a:cxn>
                <a:cxn ang="0">
                  <a:pos x="270" y="0"/>
                </a:cxn>
                <a:cxn ang="0">
                  <a:pos x="0" y="196"/>
                </a:cxn>
                <a:cxn ang="0">
                  <a:pos x="74" y="220"/>
                </a:cxn>
                <a:cxn ang="0">
                  <a:pos x="80" y="204"/>
                </a:cxn>
              </a:cxnLst>
              <a:rect l="0" t="0" r="r" b="b"/>
              <a:pathLst>
                <a:path w="355" h="260">
                  <a:moveTo>
                    <a:pt x="80" y="204"/>
                  </a:moveTo>
                  <a:cubicBezTo>
                    <a:pt x="71" y="201"/>
                    <a:pt x="37" y="190"/>
                    <a:pt x="37" y="190"/>
                  </a:cubicBezTo>
                  <a:cubicBezTo>
                    <a:pt x="132" y="142"/>
                    <a:pt x="132" y="142"/>
                    <a:pt x="132" y="142"/>
                  </a:cubicBezTo>
                  <a:cubicBezTo>
                    <a:pt x="180" y="237"/>
                    <a:pt x="180" y="237"/>
                    <a:pt x="180" y="237"/>
                  </a:cubicBezTo>
                  <a:cubicBezTo>
                    <a:pt x="180" y="237"/>
                    <a:pt x="146" y="226"/>
                    <a:pt x="138" y="223"/>
                  </a:cubicBezTo>
                  <a:cubicBezTo>
                    <a:pt x="132" y="239"/>
                    <a:pt x="132" y="239"/>
                    <a:pt x="132" y="239"/>
                  </a:cubicBezTo>
                  <a:cubicBezTo>
                    <a:pt x="198" y="260"/>
                    <a:pt x="198" y="260"/>
                    <a:pt x="198" y="260"/>
                  </a:cubicBezTo>
                  <a:cubicBezTo>
                    <a:pt x="210" y="232"/>
                    <a:pt x="238" y="211"/>
                    <a:pt x="270" y="208"/>
                  </a:cubicBezTo>
                  <a:cubicBezTo>
                    <a:pt x="270" y="121"/>
                    <a:pt x="270" y="121"/>
                    <a:pt x="270" y="121"/>
                  </a:cubicBezTo>
                  <a:cubicBezTo>
                    <a:pt x="324" y="121"/>
                    <a:pt x="324" y="121"/>
                    <a:pt x="324" y="121"/>
                  </a:cubicBezTo>
                  <a:cubicBezTo>
                    <a:pt x="324" y="121"/>
                    <a:pt x="324" y="136"/>
                    <a:pt x="324" y="140"/>
                  </a:cubicBezTo>
                  <a:cubicBezTo>
                    <a:pt x="337" y="127"/>
                    <a:pt x="348" y="115"/>
                    <a:pt x="355" y="109"/>
                  </a:cubicBezTo>
                  <a:cubicBezTo>
                    <a:pt x="348" y="102"/>
                    <a:pt x="337" y="91"/>
                    <a:pt x="324" y="78"/>
                  </a:cubicBezTo>
                  <a:cubicBezTo>
                    <a:pt x="324" y="82"/>
                    <a:pt x="324" y="97"/>
                    <a:pt x="324" y="97"/>
                  </a:cubicBezTo>
                  <a:cubicBezTo>
                    <a:pt x="270" y="97"/>
                    <a:pt x="270" y="97"/>
                    <a:pt x="270" y="97"/>
                  </a:cubicBezTo>
                  <a:cubicBezTo>
                    <a:pt x="270" y="0"/>
                    <a:pt x="270" y="0"/>
                    <a:pt x="270" y="0"/>
                  </a:cubicBezTo>
                  <a:cubicBezTo>
                    <a:pt x="145" y="3"/>
                    <a:pt x="40" y="84"/>
                    <a:pt x="0" y="196"/>
                  </a:cubicBezTo>
                  <a:cubicBezTo>
                    <a:pt x="74" y="220"/>
                    <a:pt x="74" y="220"/>
                    <a:pt x="74" y="220"/>
                  </a:cubicBezTo>
                  <a:lnTo>
                    <a:pt x="80" y="204"/>
                  </a:lnTo>
                  <a:close/>
                </a:path>
              </a:pathLst>
            </a:custGeom>
            <a:solidFill>
              <a:srgbClr val="E3C9E3"/>
            </a:solidFill>
            <a:ln w="3175" cap="flat" cmpd="sng">
              <a:noFill/>
              <a:prstDash val="solid"/>
              <a:round/>
              <a:headEnd type="none" w="med" len="med"/>
              <a:tailEnd type="none" w="med" len="med"/>
            </a:ln>
            <a:effectLst/>
          </p:spPr>
          <p:txBody>
            <a:bodyPr anchor="ctr"/>
            <a:lstStyle/>
            <a:p>
              <a:pPr algn="ctr"/>
              <a:endParaRPr lang="en-GB"/>
            </a:p>
          </p:txBody>
        </p:sp>
        <p:sp>
          <p:nvSpPr>
            <p:cNvPr id="48" name="Freeform 77"/>
            <p:cNvSpPr>
              <a:spLocks/>
            </p:cNvSpPr>
            <p:nvPr/>
          </p:nvSpPr>
          <p:spPr bwMode="gray">
            <a:xfrm>
              <a:off x="349395" y="1848928"/>
              <a:ext cx="1623326" cy="1144863"/>
            </a:xfrm>
            <a:custGeom>
              <a:avLst/>
              <a:gdLst/>
              <a:ahLst/>
              <a:cxnLst>
                <a:cxn ang="0">
                  <a:pos x="37" y="232"/>
                </a:cxn>
                <a:cxn ang="0">
                  <a:pos x="38" y="235"/>
                </a:cxn>
                <a:cxn ang="0">
                  <a:pos x="57" y="265"/>
                </a:cxn>
                <a:cxn ang="0">
                  <a:pos x="342" y="58"/>
                </a:cxn>
                <a:cxn ang="0">
                  <a:pos x="368" y="29"/>
                </a:cxn>
                <a:cxn ang="0">
                  <a:pos x="342" y="0"/>
                </a:cxn>
                <a:cxn ang="0">
                  <a:pos x="0" y="247"/>
                </a:cxn>
                <a:cxn ang="0">
                  <a:pos x="34" y="233"/>
                </a:cxn>
                <a:cxn ang="0">
                  <a:pos x="37" y="232"/>
                </a:cxn>
              </a:cxnLst>
              <a:rect l="0" t="0" r="r" b="b"/>
              <a:pathLst>
                <a:path w="368" h="265">
                  <a:moveTo>
                    <a:pt x="37" y="232"/>
                  </a:moveTo>
                  <a:cubicBezTo>
                    <a:pt x="38" y="235"/>
                    <a:pt x="38" y="235"/>
                    <a:pt x="38" y="235"/>
                  </a:cubicBezTo>
                  <a:cubicBezTo>
                    <a:pt x="57" y="265"/>
                    <a:pt x="57" y="265"/>
                    <a:pt x="57" y="265"/>
                  </a:cubicBezTo>
                  <a:cubicBezTo>
                    <a:pt x="100" y="148"/>
                    <a:pt x="211" y="63"/>
                    <a:pt x="342" y="58"/>
                  </a:cubicBezTo>
                  <a:cubicBezTo>
                    <a:pt x="368" y="29"/>
                    <a:pt x="368" y="29"/>
                    <a:pt x="368" y="29"/>
                  </a:cubicBezTo>
                  <a:cubicBezTo>
                    <a:pt x="342" y="0"/>
                    <a:pt x="342" y="0"/>
                    <a:pt x="342" y="0"/>
                  </a:cubicBezTo>
                  <a:cubicBezTo>
                    <a:pt x="184" y="4"/>
                    <a:pt x="51" y="106"/>
                    <a:pt x="0" y="247"/>
                  </a:cubicBezTo>
                  <a:cubicBezTo>
                    <a:pt x="34" y="233"/>
                    <a:pt x="34" y="233"/>
                    <a:pt x="34" y="233"/>
                  </a:cubicBezTo>
                  <a:lnTo>
                    <a:pt x="37" y="232"/>
                  </a:lnTo>
                  <a:close/>
                </a:path>
              </a:pathLst>
            </a:custGeom>
            <a:solidFill>
              <a:srgbClr val="AA5CAA"/>
            </a:solidFill>
            <a:ln w="3175">
              <a:noFill/>
              <a:round/>
              <a:headEnd/>
              <a:tailEnd/>
            </a:ln>
            <a:effectLst/>
          </p:spPr>
          <p:txBody>
            <a:bodyPr anchor="ctr"/>
            <a:lstStyle/>
            <a:p>
              <a:pPr algn="ctr"/>
              <a:endParaRPr lang="en-GB"/>
            </a:p>
          </p:txBody>
        </p:sp>
        <p:sp>
          <p:nvSpPr>
            <p:cNvPr id="49" name="WordArt 80"/>
            <p:cNvSpPr>
              <a:spLocks noChangeArrowheads="1" noChangeShapeType="1" noTextEdit="1"/>
            </p:cNvSpPr>
            <p:nvPr/>
          </p:nvSpPr>
          <p:spPr bwMode="gray">
            <a:xfrm rot="19757853">
              <a:off x="594082" y="2174469"/>
              <a:ext cx="1331099" cy="541656"/>
            </a:xfrm>
            <a:prstGeom prst="rect">
              <a:avLst/>
            </a:prstGeom>
            <a:ln>
              <a:noFill/>
            </a:ln>
          </p:spPr>
          <p:txBody>
            <a:bodyPr spcFirstLastPara="1" wrap="none" fromWordArt="1" anchor="ctr">
              <a:prstTxWarp prst="textArchUp">
                <a:avLst>
                  <a:gd name="adj" fmla="val 12202274"/>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5</a:t>
              </a:r>
            </a:p>
          </p:txBody>
        </p:sp>
        <p:sp>
          <p:nvSpPr>
            <p:cNvPr id="50" name="Oval 86"/>
            <p:cNvSpPr>
              <a:spLocks noChangeArrowheads="1"/>
            </p:cNvSpPr>
            <p:nvPr/>
          </p:nvSpPr>
          <p:spPr bwMode="gray">
            <a:xfrm>
              <a:off x="1336534" y="2409732"/>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5</a:t>
              </a:r>
            </a:p>
          </p:txBody>
        </p:sp>
      </p:grpSp>
      <p:grpSp>
        <p:nvGrpSpPr>
          <p:cNvPr id="51" name="Group 57"/>
          <p:cNvGrpSpPr/>
          <p:nvPr/>
        </p:nvGrpSpPr>
        <p:grpSpPr>
          <a:xfrm>
            <a:off x="251520" y="2907618"/>
            <a:ext cx="1399611" cy="1841083"/>
            <a:chOff x="251520" y="2907618"/>
            <a:chExt cx="1399611" cy="1841083"/>
          </a:xfrm>
        </p:grpSpPr>
        <p:sp>
          <p:nvSpPr>
            <p:cNvPr id="52" name="Freeform 70"/>
            <p:cNvSpPr>
              <a:spLocks/>
            </p:cNvSpPr>
            <p:nvPr/>
          </p:nvSpPr>
          <p:spPr bwMode="gray">
            <a:xfrm>
              <a:off x="601073" y="2907618"/>
              <a:ext cx="1050058" cy="1574358"/>
            </a:xfrm>
            <a:custGeom>
              <a:avLst/>
              <a:gdLst/>
              <a:ahLst/>
              <a:cxnLst>
                <a:cxn ang="0">
                  <a:pos x="148" y="291"/>
                </a:cxn>
                <a:cxn ang="0">
                  <a:pos x="121" y="327"/>
                </a:cxn>
                <a:cxn ang="0">
                  <a:pos x="105" y="222"/>
                </a:cxn>
                <a:cxn ang="0">
                  <a:pos x="210" y="205"/>
                </a:cxn>
                <a:cxn ang="0">
                  <a:pos x="183" y="242"/>
                </a:cxn>
                <a:cxn ang="0">
                  <a:pos x="197" y="252"/>
                </a:cxn>
                <a:cxn ang="0">
                  <a:pos x="238" y="195"/>
                </a:cxn>
                <a:cxn ang="0">
                  <a:pos x="208" y="129"/>
                </a:cxn>
                <a:cxn ang="0">
                  <a:pos x="210" y="111"/>
                </a:cxn>
                <a:cxn ang="0">
                  <a:pos x="127" y="84"/>
                </a:cxn>
                <a:cxn ang="0">
                  <a:pos x="144" y="33"/>
                </a:cxn>
                <a:cxn ang="0">
                  <a:pos x="162" y="39"/>
                </a:cxn>
                <a:cxn ang="0">
                  <a:pos x="142" y="0"/>
                </a:cxn>
                <a:cxn ang="0">
                  <a:pos x="103" y="20"/>
                </a:cxn>
                <a:cxn ang="0">
                  <a:pos x="121" y="25"/>
                </a:cxn>
                <a:cxn ang="0">
                  <a:pos x="104" y="76"/>
                </a:cxn>
                <a:cxn ang="0">
                  <a:pos x="12" y="47"/>
                </a:cxn>
                <a:cxn ang="0">
                  <a:pos x="0" y="129"/>
                </a:cxn>
                <a:cxn ang="0">
                  <a:pos x="115" y="364"/>
                </a:cxn>
                <a:cxn ang="0">
                  <a:pos x="161" y="301"/>
                </a:cxn>
                <a:cxn ang="0">
                  <a:pos x="148" y="291"/>
                </a:cxn>
              </a:cxnLst>
              <a:rect l="0" t="0" r="r" b="b"/>
              <a:pathLst>
                <a:path w="238" h="364">
                  <a:moveTo>
                    <a:pt x="148" y="291"/>
                  </a:moveTo>
                  <a:cubicBezTo>
                    <a:pt x="142" y="298"/>
                    <a:pt x="121" y="327"/>
                    <a:pt x="121" y="327"/>
                  </a:cubicBezTo>
                  <a:cubicBezTo>
                    <a:pt x="105" y="222"/>
                    <a:pt x="105" y="222"/>
                    <a:pt x="105" y="222"/>
                  </a:cubicBezTo>
                  <a:cubicBezTo>
                    <a:pt x="210" y="205"/>
                    <a:pt x="210" y="205"/>
                    <a:pt x="210" y="205"/>
                  </a:cubicBezTo>
                  <a:cubicBezTo>
                    <a:pt x="210" y="205"/>
                    <a:pt x="189" y="234"/>
                    <a:pt x="183" y="242"/>
                  </a:cubicBezTo>
                  <a:cubicBezTo>
                    <a:pt x="197" y="252"/>
                    <a:pt x="197" y="252"/>
                    <a:pt x="197" y="252"/>
                  </a:cubicBezTo>
                  <a:cubicBezTo>
                    <a:pt x="238" y="195"/>
                    <a:pt x="238" y="195"/>
                    <a:pt x="238" y="195"/>
                  </a:cubicBezTo>
                  <a:cubicBezTo>
                    <a:pt x="220" y="179"/>
                    <a:pt x="208" y="155"/>
                    <a:pt x="208" y="129"/>
                  </a:cubicBezTo>
                  <a:cubicBezTo>
                    <a:pt x="208" y="123"/>
                    <a:pt x="209" y="117"/>
                    <a:pt x="210" y="111"/>
                  </a:cubicBezTo>
                  <a:cubicBezTo>
                    <a:pt x="127" y="84"/>
                    <a:pt x="127" y="84"/>
                    <a:pt x="127" y="84"/>
                  </a:cubicBezTo>
                  <a:cubicBezTo>
                    <a:pt x="144" y="33"/>
                    <a:pt x="144" y="33"/>
                    <a:pt x="144" y="33"/>
                  </a:cubicBezTo>
                  <a:cubicBezTo>
                    <a:pt x="144" y="33"/>
                    <a:pt x="158" y="37"/>
                    <a:pt x="162" y="39"/>
                  </a:cubicBezTo>
                  <a:cubicBezTo>
                    <a:pt x="153" y="23"/>
                    <a:pt x="146" y="8"/>
                    <a:pt x="142" y="0"/>
                  </a:cubicBezTo>
                  <a:cubicBezTo>
                    <a:pt x="133" y="4"/>
                    <a:pt x="119" y="11"/>
                    <a:pt x="103" y="20"/>
                  </a:cubicBezTo>
                  <a:cubicBezTo>
                    <a:pt x="107" y="21"/>
                    <a:pt x="121" y="25"/>
                    <a:pt x="121" y="25"/>
                  </a:cubicBezTo>
                  <a:cubicBezTo>
                    <a:pt x="104" y="76"/>
                    <a:pt x="104" y="76"/>
                    <a:pt x="104" y="76"/>
                  </a:cubicBezTo>
                  <a:cubicBezTo>
                    <a:pt x="12" y="47"/>
                    <a:pt x="12" y="47"/>
                    <a:pt x="12" y="47"/>
                  </a:cubicBezTo>
                  <a:cubicBezTo>
                    <a:pt x="4" y="73"/>
                    <a:pt x="0" y="100"/>
                    <a:pt x="0" y="129"/>
                  </a:cubicBezTo>
                  <a:cubicBezTo>
                    <a:pt x="0" y="225"/>
                    <a:pt x="45" y="310"/>
                    <a:pt x="115" y="364"/>
                  </a:cubicBezTo>
                  <a:cubicBezTo>
                    <a:pt x="161" y="301"/>
                    <a:pt x="161" y="301"/>
                    <a:pt x="161" y="301"/>
                  </a:cubicBezTo>
                  <a:lnTo>
                    <a:pt x="148" y="291"/>
                  </a:lnTo>
                  <a:close/>
                </a:path>
              </a:pathLst>
            </a:custGeom>
            <a:solidFill>
              <a:srgbClr val="BFDEE4"/>
            </a:solidFill>
            <a:ln w="3175">
              <a:noFill/>
              <a:round/>
              <a:headEnd/>
              <a:tailEnd/>
            </a:ln>
            <a:effectLst/>
          </p:spPr>
          <p:txBody>
            <a:bodyPr anchor="ctr"/>
            <a:lstStyle/>
            <a:p>
              <a:pPr algn="ctr"/>
              <a:endParaRPr lang="en-GB"/>
            </a:p>
          </p:txBody>
        </p:sp>
        <p:sp>
          <p:nvSpPr>
            <p:cNvPr id="53" name="Freeform 75"/>
            <p:cNvSpPr>
              <a:spLocks/>
            </p:cNvSpPr>
            <p:nvPr/>
          </p:nvSpPr>
          <p:spPr bwMode="gray">
            <a:xfrm>
              <a:off x="251520" y="2943182"/>
              <a:ext cx="794186" cy="1805519"/>
            </a:xfrm>
            <a:custGeom>
              <a:avLst/>
              <a:gdLst/>
              <a:ahLst/>
              <a:cxnLst>
                <a:cxn ang="0">
                  <a:pos x="142" y="378"/>
                </a:cxn>
                <a:cxn ang="0">
                  <a:pos x="145" y="378"/>
                </a:cxn>
                <a:cxn ang="0">
                  <a:pos x="180" y="370"/>
                </a:cxn>
                <a:cxn ang="0">
                  <a:pos x="59" y="121"/>
                </a:cxn>
                <a:cxn ang="0">
                  <a:pos x="72" y="34"/>
                </a:cxn>
                <a:cxn ang="0">
                  <a:pos x="52" y="0"/>
                </a:cxn>
                <a:cxn ang="0">
                  <a:pos x="15" y="16"/>
                </a:cxn>
                <a:cxn ang="0">
                  <a:pos x="0" y="121"/>
                </a:cxn>
                <a:cxn ang="0">
                  <a:pos x="146" y="418"/>
                </a:cxn>
                <a:cxn ang="0">
                  <a:pos x="142" y="382"/>
                </a:cxn>
                <a:cxn ang="0">
                  <a:pos x="142" y="378"/>
                </a:cxn>
              </a:cxnLst>
              <a:rect l="0" t="0" r="r" b="b"/>
              <a:pathLst>
                <a:path w="180" h="418">
                  <a:moveTo>
                    <a:pt x="142" y="378"/>
                  </a:moveTo>
                  <a:cubicBezTo>
                    <a:pt x="145" y="378"/>
                    <a:pt x="145" y="378"/>
                    <a:pt x="145" y="378"/>
                  </a:cubicBezTo>
                  <a:cubicBezTo>
                    <a:pt x="180" y="370"/>
                    <a:pt x="180" y="370"/>
                    <a:pt x="180" y="370"/>
                  </a:cubicBezTo>
                  <a:cubicBezTo>
                    <a:pt x="107" y="312"/>
                    <a:pt x="59" y="222"/>
                    <a:pt x="59" y="121"/>
                  </a:cubicBezTo>
                  <a:cubicBezTo>
                    <a:pt x="59" y="91"/>
                    <a:pt x="64" y="61"/>
                    <a:pt x="72" y="34"/>
                  </a:cubicBezTo>
                  <a:cubicBezTo>
                    <a:pt x="52" y="0"/>
                    <a:pt x="52" y="0"/>
                    <a:pt x="52" y="0"/>
                  </a:cubicBezTo>
                  <a:cubicBezTo>
                    <a:pt x="15" y="16"/>
                    <a:pt x="15" y="16"/>
                    <a:pt x="15" y="16"/>
                  </a:cubicBezTo>
                  <a:cubicBezTo>
                    <a:pt x="6" y="49"/>
                    <a:pt x="0" y="85"/>
                    <a:pt x="0" y="121"/>
                  </a:cubicBezTo>
                  <a:cubicBezTo>
                    <a:pt x="0" y="242"/>
                    <a:pt x="57" y="349"/>
                    <a:pt x="146" y="418"/>
                  </a:cubicBezTo>
                  <a:cubicBezTo>
                    <a:pt x="142" y="382"/>
                    <a:pt x="142" y="382"/>
                    <a:pt x="142" y="382"/>
                  </a:cubicBezTo>
                  <a:lnTo>
                    <a:pt x="142" y="378"/>
                  </a:lnTo>
                  <a:close/>
                </a:path>
              </a:pathLst>
            </a:custGeom>
            <a:solidFill>
              <a:srgbClr val="409DAD"/>
            </a:solidFill>
            <a:ln w="3175">
              <a:noFill/>
              <a:round/>
              <a:headEnd/>
              <a:tailEnd/>
            </a:ln>
            <a:effectLst/>
          </p:spPr>
          <p:txBody>
            <a:bodyPr anchor="ctr"/>
            <a:lstStyle/>
            <a:p>
              <a:pPr algn="ctr"/>
              <a:endParaRPr lang="en-GB"/>
            </a:p>
          </p:txBody>
        </p:sp>
        <p:sp>
          <p:nvSpPr>
            <p:cNvPr id="54" name="WordArt 84"/>
            <p:cNvSpPr>
              <a:spLocks noChangeArrowheads="1" noChangeShapeType="1" noTextEdit="1"/>
            </p:cNvSpPr>
            <p:nvPr/>
          </p:nvSpPr>
          <p:spPr bwMode="gray">
            <a:xfrm rot="15300000" flipH="1" flipV="1">
              <a:off x="16725" y="3583578"/>
              <a:ext cx="1267966" cy="479587"/>
            </a:xfrm>
            <a:prstGeom prst="rect">
              <a:avLst/>
            </a:prstGeom>
            <a:ln>
              <a:noFill/>
            </a:ln>
          </p:spPr>
          <p:txBody>
            <a:bodyPr spcFirstLastPara="1" wrap="non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4</a:t>
              </a:r>
            </a:p>
          </p:txBody>
        </p:sp>
        <p:sp>
          <p:nvSpPr>
            <p:cNvPr id="59" name="Oval 87"/>
            <p:cNvSpPr>
              <a:spLocks noChangeArrowheads="1"/>
            </p:cNvSpPr>
            <p:nvPr/>
          </p:nvSpPr>
          <p:spPr bwMode="gray">
            <a:xfrm>
              <a:off x="805212" y="3361733"/>
              <a:ext cx="405482" cy="391196"/>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4</a:t>
              </a:r>
            </a:p>
          </p:txBody>
        </p:sp>
      </p:grpSp>
      <p:grpSp>
        <p:nvGrpSpPr>
          <p:cNvPr id="60" name="Group 56"/>
          <p:cNvGrpSpPr/>
          <p:nvPr/>
        </p:nvGrpSpPr>
        <p:grpSpPr>
          <a:xfrm>
            <a:off x="957617" y="3796700"/>
            <a:ext cx="1880598" cy="1288484"/>
            <a:chOff x="957617" y="3796700"/>
            <a:chExt cx="1880598" cy="1288484"/>
          </a:xfrm>
        </p:grpSpPr>
        <p:sp>
          <p:nvSpPr>
            <p:cNvPr id="66" name="Freeform 71"/>
            <p:cNvSpPr>
              <a:spLocks/>
            </p:cNvSpPr>
            <p:nvPr/>
          </p:nvSpPr>
          <p:spPr bwMode="gray">
            <a:xfrm>
              <a:off x="1156164" y="3796700"/>
              <a:ext cx="1493292" cy="952001"/>
            </a:xfrm>
            <a:custGeom>
              <a:avLst/>
              <a:gdLst/>
              <a:ahLst/>
              <a:cxnLst>
                <a:cxn ang="0">
                  <a:pos x="278" y="116"/>
                </a:cxn>
                <a:cxn ang="0">
                  <a:pos x="305" y="152"/>
                </a:cxn>
                <a:cxn ang="0">
                  <a:pos x="200" y="135"/>
                </a:cxn>
                <a:cxn ang="0">
                  <a:pos x="216" y="30"/>
                </a:cxn>
                <a:cxn ang="0">
                  <a:pos x="243" y="66"/>
                </a:cxn>
                <a:cxn ang="0">
                  <a:pos x="256" y="56"/>
                </a:cxn>
                <a:cxn ang="0">
                  <a:pos x="215" y="0"/>
                </a:cxn>
                <a:cxn ang="0">
                  <a:pos x="171" y="12"/>
                </a:cxn>
                <a:cxn ang="0">
                  <a:pos x="127" y="0"/>
                </a:cxn>
                <a:cxn ang="0">
                  <a:pos x="75" y="71"/>
                </a:cxn>
                <a:cxn ang="0">
                  <a:pos x="32" y="40"/>
                </a:cxn>
                <a:cxn ang="0">
                  <a:pos x="43" y="24"/>
                </a:cxn>
                <a:cxn ang="0">
                  <a:pos x="0" y="31"/>
                </a:cxn>
                <a:cxn ang="0">
                  <a:pos x="6" y="74"/>
                </a:cxn>
                <a:cxn ang="0">
                  <a:pos x="17" y="59"/>
                </a:cxn>
                <a:cxn ang="0">
                  <a:pos x="61" y="91"/>
                </a:cxn>
                <a:cxn ang="0">
                  <a:pos x="4" y="169"/>
                </a:cxn>
                <a:cxn ang="0">
                  <a:pos x="171" y="220"/>
                </a:cxn>
                <a:cxn ang="0">
                  <a:pos x="338" y="169"/>
                </a:cxn>
                <a:cxn ang="0">
                  <a:pos x="292" y="106"/>
                </a:cxn>
                <a:cxn ang="0">
                  <a:pos x="278" y="116"/>
                </a:cxn>
              </a:cxnLst>
              <a:rect l="0" t="0" r="r" b="b"/>
              <a:pathLst>
                <a:path w="338" h="220">
                  <a:moveTo>
                    <a:pt x="278" y="116"/>
                  </a:moveTo>
                  <a:cubicBezTo>
                    <a:pt x="284" y="123"/>
                    <a:pt x="305" y="152"/>
                    <a:pt x="305" y="152"/>
                  </a:cubicBezTo>
                  <a:cubicBezTo>
                    <a:pt x="200" y="135"/>
                    <a:pt x="200" y="135"/>
                    <a:pt x="200" y="135"/>
                  </a:cubicBezTo>
                  <a:cubicBezTo>
                    <a:pt x="216" y="30"/>
                    <a:pt x="216" y="30"/>
                    <a:pt x="216" y="30"/>
                  </a:cubicBezTo>
                  <a:cubicBezTo>
                    <a:pt x="216" y="30"/>
                    <a:pt x="237" y="59"/>
                    <a:pt x="243" y="66"/>
                  </a:cubicBezTo>
                  <a:cubicBezTo>
                    <a:pt x="256" y="56"/>
                    <a:pt x="256" y="56"/>
                    <a:pt x="256" y="56"/>
                  </a:cubicBezTo>
                  <a:cubicBezTo>
                    <a:pt x="215" y="0"/>
                    <a:pt x="215" y="0"/>
                    <a:pt x="215" y="0"/>
                  </a:cubicBezTo>
                  <a:cubicBezTo>
                    <a:pt x="202" y="7"/>
                    <a:pt x="187" y="12"/>
                    <a:pt x="171" y="12"/>
                  </a:cubicBezTo>
                  <a:cubicBezTo>
                    <a:pt x="155" y="12"/>
                    <a:pt x="140" y="7"/>
                    <a:pt x="127" y="0"/>
                  </a:cubicBezTo>
                  <a:cubicBezTo>
                    <a:pt x="75" y="71"/>
                    <a:pt x="75" y="71"/>
                    <a:pt x="75" y="71"/>
                  </a:cubicBezTo>
                  <a:cubicBezTo>
                    <a:pt x="32" y="40"/>
                    <a:pt x="32" y="40"/>
                    <a:pt x="32" y="40"/>
                  </a:cubicBezTo>
                  <a:cubicBezTo>
                    <a:pt x="32" y="40"/>
                    <a:pt x="40" y="28"/>
                    <a:pt x="43" y="24"/>
                  </a:cubicBezTo>
                  <a:cubicBezTo>
                    <a:pt x="25" y="27"/>
                    <a:pt x="9" y="30"/>
                    <a:pt x="0" y="31"/>
                  </a:cubicBezTo>
                  <a:cubicBezTo>
                    <a:pt x="1" y="40"/>
                    <a:pt x="4" y="56"/>
                    <a:pt x="6" y="74"/>
                  </a:cubicBezTo>
                  <a:cubicBezTo>
                    <a:pt x="9" y="71"/>
                    <a:pt x="17" y="59"/>
                    <a:pt x="17" y="59"/>
                  </a:cubicBezTo>
                  <a:cubicBezTo>
                    <a:pt x="61" y="91"/>
                    <a:pt x="61" y="91"/>
                    <a:pt x="61" y="91"/>
                  </a:cubicBezTo>
                  <a:cubicBezTo>
                    <a:pt x="4" y="169"/>
                    <a:pt x="4" y="169"/>
                    <a:pt x="4" y="169"/>
                  </a:cubicBezTo>
                  <a:cubicBezTo>
                    <a:pt x="52" y="201"/>
                    <a:pt x="109" y="220"/>
                    <a:pt x="171" y="220"/>
                  </a:cubicBezTo>
                  <a:cubicBezTo>
                    <a:pt x="233" y="220"/>
                    <a:pt x="290" y="201"/>
                    <a:pt x="338" y="169"/>
                  </a:cubicBezTo>
                  <a:cubicBezTo>
                    <a:pt x="292" y="106"/>
                    <a:pt x="292" y="106"/>
                    <a:pt x="292" y="106"/>
                  </a:cubicBezTo>
                  <a:lnTo>
                    <a:pt x="278" y="116"/>
                  </a:lnTo>
                  <a:close/>
                </a:path>
              </a:pathLst>
            </a:custGeom>
            <a:solidFill>
              <a:srgbClr val="F1D3BF"/>
            </a:solidFill>
            <a:ln w="3175" cap="flat" cmpd="sng">
              <a:noFill/>
              <a:prstDash val="solid"/>
              <a:round/>
              <a:headEnd type="none" w="med" len="med"/>
              <a:tailEnd type="none" w="med" len="med"/>
            </a:ln>
            <a:effectLst/>
          </p:spPr>
          <p:txBody>
            <a:bodyPr anchor="ctr"/>
            <a:lstStyle/>
            <a:p>
              <a:pPr algn="ctr"/>
              <a:endParaRPr lang="en-GB"/>
            </a:p>
          </p:txBody>
        </p:sp>
        <p:sp>
          <p:nvSpPr>
            <p:cNvPr id="67" name="Freeform 78"/>
            <p:cNvSpPr>
              <a:spLocks/>
            </p:cNvSpPr>
            <p:nvPr/>
          </p:nvSpPr>
          <p:spPr bwMode="gray">
            <a:xfrm>
              <a:off x="957617" y="4596872"/>
              <a:ext cx="1880598" cy="488312"/>
            </a:xfrm>
            <a:custGeom>
              <a:avLst/>
              <a:gdLst/>
              <a:ahLst/>
              <a:cxnLst>
                <a:cxn ang="0">
                  <a:pos x="388" y="39"/>
                </a:cxn>
                <a:cxn ang="0">
                  <a:pos x="389" y="36"/>
                </a:cxn>
                <a:cxn ang="0">
                  <a:pos x="392" y="0"/>
                </a:cxn>
                <a:cxn ang="0">
                  <a:pos x="215" y="54"/>
                </a:cxn>
                <a:cxn ang="0">
                  <a:pos x="38" y="0"/>
                </a:cxn>
                <a:cxn ang="0">
                  <a:pos x="0" y="9"/>
                </a:cxn>
                <a:cxn ang="0">
                  <a:pos x="4" y="48"/>
                </a:cxn>
                <a:cxn ang="0">
                  <a:pos x="215" y="113"/>
                </a:cxn>
                <a:cxn ang="0">
                  <a:pos x="426" y="48"/>
                </a:cxn>
                <a:cxn ang="0">
                  <a:pos x="392" y="40"/>
                </a:cxn>
                <a:cxn ang="0">
                  <a:pos x="388" y="39"/>
                </a:cxn>
              </a:cxnLst>
              <a:rect l="0" t="0" r="r" b="b"/>
              <a:pathLst>
                <a:path w="426" h="113">
                  <a:moveTo>
                    <a:pt x="388" y="39"/>
                  </a:moveTo>
                  <a:cubicBezTo>
                    <a:pt x="389" y="36"/>
                    <a:pt x="389" y="36"/>
                    <a:pt x="389" y="36"/>
                  </a:cubicBezTo>
                  <a:cubicBezTo>
                    <a:pt x="392" y="0"/>
                    <a:pt x="392" y="0"/>
                    <a:pt x="392" y="0"/>
                  </a:cubicBezTo>
                  <a:cubicBezTo>
                    <a:pt x="341" y="34"/>
                    <a:pt x="281" y="54"/>
                    <a:pt x="215" y="54"/>
                  </a:cubicBezTo>
                  <a:cubicBezTo>
                    <a:pt x="150" y="54"/>
                    <a:pt x="89" y="34"/>
                    <a:pt x="38" y="0"/>
                  </a:cubicBezTo>
                  <a:cubicBezTo>
                    <a:pt x="0" y="9"/>
                    <a:pt x="0" y="9"/>
                    <a:pt x="0" y="9"/>
                  </a:cubicBezTo>
                  <a:cubicBezTo>
                    <a:pt x="4" y="48"/>
                    <a:pt x="4" y="48"/>
                    <a:pt x="4" y="48"/>
                  </a:cubicBezTo>
                  <a:cubicBezTo>
                    <a:pt x="64" y="89"/>
                    <a:pt x="137" y="113"/>
                    <a:pt x="215" y="113"/>
                  </a:cubicBezTo>
                  <a:cubicBezTo>
                    <a:pt x="294" y="113"/>
                    <a:pt x="366" y="89"/>
                    <a:pt x="426" y="48"/>
                  </a:cubicBezTo>
                  <a:cubicBezTo>
                    <a:pt x="392" y="40"/>
                    <a:pt x="392" y="40"/>
                    <a:pt x="392" y="40"/>
                  </a:cubicBezTo>
                  <a:lnTo>
                    <a:pt x="388" y="39"/>
                  </a:lnTo>
                  <a:close/>
                </a:path>
              </a:pathLst>
            </a:custGeom>
            <a:solidFill>
              <a:srgbClr val="D67A40"/>
            </a:solidFill>
            <a:ln w="3175">
              <a:noFill/>
              <a:round/>
              <a:headEnd/>
              <a:tailEnd/>
            </a:ln>
            <a:effectLst/>
          </p:spPr>
          <p:txBody>
            <a:bodyPr anchor="ctr"/>
            <a:lstStyle/>
            <a:p>
              <a:pPr algn="ctr"/>
              <a:endParaRPr lang="en-GB"/>
            </a:p>
          </p:txBody>
        </p:sp>
        <p:sp>
          <p:nvSpPr>
            <p:cNvPr id="68" name="WordArt 81"/>
            <p:cNvSpPr>
              <a:spLocks noChangeArrowheads="1" noChangeShapeType="1" noTextEdit="1"/>
            </p:cNvSpPr>
            <p:nvPr/>
          </p:nvSpPr>
          <p:spPr bwMode="gray">
            <a:xfrm rot="10800000" flipH="1" flipV="1">
              <a:off x="1276410" y="4491551"/>
              <a:ext cx="1296144" cy="469161"/>
            </a:xfrm>
            <a:prstGeom prst="rect">
              <a:avLst/>
            </a:prstGeom>
            <a:ln>
              <a:noFill/>
            </a:ln>
          </p:spPr>
          <p:txBody>
            <a:bodyPr spcFirstLastPara="1" wrap="none" fromWordArt="1" anchor="ctr">
              <a:prstTxWarp prst="textArchDown">
                <a:avLst>
                  <a:gd name="adj" fmla="val 1250692"/>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3</a:t>
              </a:r>
            </a:p>
          </p:txBody>
        </p:sp>
        <p:sp>
          <p:nvSpPr>
            <p:cNvPr id="69" name="Oval 89"/>
            <p:cNvSpPr>
              <a:spLocks noChangeArrowheads="1"/>
            </p:cNvSpPr>
            <p:nvPr/>
          </p:nvSpPr>
          <p:spPr bwMode="gray">
            <a:xfrm>
              <a:off x="1479151" y="4138654"/>
              <a:ext cx="399889" cy="385724"/>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3</a:t>
              </a:r>
            </a:p>
          </p:txBody>
        </p:sp>
      </p:grpSp>
      <p:grpSp>
        <p:nvGrpSpPr>
          <p:cNvPr id="70" name="Group 55"/>
          <p:cNvGrpSpPr/>
          <p:nvPr/>
        </p:nvGrpSpPr>
        <p:grpSpPr>
          <a:xfrm>
            <a:off x="2132117" y="3010205"/>
            <a:ext cx="1431771" cy="1738496"/>
            <a:chOff x="2132117" y="3010205"/>
            <a:chExt cx="1431771" cy="1738496"/>
          </a:xfrm>
        </p:grpSpPr>
        <p:sp>
          <p:nvSpPr>
            <p:cNvPr id="71" name="Freeform 72"/>
            <p:cNvSpPr>
              <a:spLocks/>
            </p:cNvSpPr>
            <p:nvPr/>
          </p:nvSpPr>
          <p:spPr bwMode="gray">
            <a:xfrm>
              <a:off x="2132117" y="3111423"/>
              <a:ext cx="1092006" cy="1370553"/>
            </a:xfrm>
            <a:custGeom>
              <a:avLst/>
              <a:gdLst/>
              <a:ahLst/>
              <a:cxnLst>
                <a:cxn ang="0">
                  <a:pos x="247" y="82"/>
                </a:cxn>
                <a:cxn ang="0">
                  <a:pos x="235" y="0"/>
                </a:cxn>
                <a:cxn ang="0">
                  <a:pos x="161" y="24"/>
                </a:cxn>
                <a:cxn ang="0">
                  <a:pos x="166" y="40"/>
                </a:cxn>
                <a:cxn ang="0">
                  <a:pos x="208" y="26"/>
                </a:cxn>
                <a:cxn ang="0">
                  <a:pos x="160" y="121"/>
                </a:cxn>
                <a:cxn ang="0">
                  <a:pos x="65" y="73"/>
                </a:cxn>
                <a:cxn ang="0">
                  <a:pos x="108" y="59"/>
                </a:cxn>
                <a:cxn ang="0">
                  <a:pos x="103" y="43"/>
                </a:cxn>
                <a:cxn ang="0">
                  <a:pos x="37" y="64"/>
                </a:cxn>
                <a:cxn ang="0">
                  <a:pos x="39" y="82"/>
                </a:cxn>
                <a:cxn ang="0">
                  <a:pos x="9" y="148"/>
                </a:cxn>
                <a:cxn ang="0">
                  <a:pos x="61" y="219"/>
                </a:cxn>
                <a:cxn ang="0">
                  <a:pos x="18" y="251"/>
                </a:cxn>
                <a:cxn ang="0">
                  <a:pos x="6" y="236"/>
                </a:cxn>
                <a:cxn ang="0">
                  <a:pos x="0" y="279"/>
                </a:cxn>
                <a:cxn ang="0">
                  <a:pos x="43" y="286"/>
                </a:cxn>
                <a:cxn ang="0">
                  <a:pos x="32" y="271"/>
                </a:cxn>
                <a:cxn ang="0">
                  <a:pos x="75" y="239"/>
                </a:cxn>
                <a:cxn ang="0">
                  <a:pos x="132" y="317"/>
                </a:cxn>
                <a:cxn ang="0">
                  <a:pos x="247" y="82"/>
                </a:cxn>
              </a:cxnLst>
              <a:rect l="0" t="0" r="r" b="b"/>
              <a:pathLst>
                <a:path w="247" h="317">
                  <a:moveTo>
                    <a:pt x="247" y="82"/>
                  </a:moveTo>
                  <a:cubicBezTo>
                    <a:pt x="247" y="53"/>
                    <a:pt x="243" y="26"/>
                    <a:pt x="235" y="0"/>
                  </a:cubicBezTo>
                  <a:cubicBezTo>
                    <a:pt x="161" y="24"/>
                    <a:pt x="161" y="24"/>
                    <a:pt x="161" y="24"/>
                  </a:cubicBezTo>
                  <a:cubicBezTo>
                    <a:pt x="166" y="40"/>
                    <a:pt x="166" y="40"/>
                    <a:pt x="166" y="40"/>
                  </a:cubicBezTo>
                  <a:cubicBezTo>
                    <a:pt x="175" y="37"/>
                    <a:pt x="208" y="26"/>
                    <a:pt x="208" y="26"/>
                  </a:cubicBezTo>
                  <a:cubicBezTo>
                    <a:pt x="160" y="121"/>
                    <a:pt x="160" y="121"/>
                    <a:pt x="160" y="121"/>
                  </a:cubicBezTo>
                  <a:cubicBezTo>
                    <a:pt x="65" y="73"/>
                    <a:pt x="65" y="73"/>
                    <a:pt x="65" y="73"/>
                  </a:cubicBezTo>
                  <a:cubicBezTo>
                    <a:pt x="65" y="73"/>
                    <a:pt x="99" y="62"/>
                    <a:pt x="108" y="59"/>
                  </a:cubicBezTo>
                  <a:cubicBezTo>
                    <a:pt x="103" y="43"/>
                    <a:pt x="103" y="43"/>
                    <a:pt x="103" y="43"/>
                  </a:cubicBezTo>
                  <a:cubicBezTo>
                    <a:pt x="37" y="64"/>
                    <a:pt x="37" y="64"/>
                    <a:pt x="37" y="64"/>
                  </a:cubicBezTo>
                  <a:cubicBezTo>
                    <a:pt x="38" y="70"/>
                    <a:pt x="39" y="76"/>
                    <a:pt x="39" y="82"/>
                  </a:cubicBezTo>
                  <a:cubicBezTo>
                    <a:pt x="39" y="108"/>
                    <a:pt x="27" y="132"/>
                    <a:pt x="9" y="148"/>
                  </a:cubicBezTo>
                  <a:cubicBezTo>
                    <a:pt x="61" y="219"/>
                    <a:pt x="61" y="219"/>
                    <a:pt x="61" y="219"/>
                  </a:cubicBezTo>
                  <a:cubicBezTo>
                    <a:pt x="18" y="251"/>
                    <a:pt x="18" y="251"/>
                    <a:pt x="18" y="251"/>
                  </a:cubicBezTo>
                  <a:cubicBezTo>
                    <a:pt x="18" y="251"/>
                    <a:pt x="9" y="239"/>
                    <a:pt x="6" y="236"/>
                  </a:cubicBezTo>
                  <a:cubicBezTo>
                    <a:pt x="4" y="254"/>
                    <a:pt x="1" y="270"/>
                    <a:pt x="0" y="279"/>
                  </a:cubicBezTo>
                  <a:cubicBezTo>
                    <a:pt x="9" y="280"/>
                    <a:pt x="25" y="283"/>
                    <a:pt x="43" y="286"/>
                  </a:cubicBezTo>
                  <a:cubicBezTo>
                    <a:pt x="40" y="283"/>
                    <a:pt x="32" y="271"/>
                    <a:pt x="32" y="271"/>
                  </a:cubicBezTo>
                  <a:cubicBezTo>
                    <a:pt x="75" y="239"/>
                    <a:pt x="75" y="239"/>
                    <a:pt x="75" y="239"/>
                  </a:cubicBezTo>
                  <a:cubicBezTo>
                    <a:pt x="132" y="317"/>
                    <a:pt x="132" y="317"/>
                    <a:pt x="132" y="317"/>
                  </a:cubicBezTo>
                  <a:cubicBezTo>
                    <a:pt x="202" y="262"/>
                    <a:pt x="247" y="178"/>
                    <a:pt x="247" y="82"/>
                  </a:cubicBezTo>
                  <a:close/>
                </a:path>
              </a:pathLst>
            </a:custGeom>
            <a:solidFill>
              <a:srgbClr val="E7CBCE"/>
            </a:solidFill>
            <a:ln w="3175" cap="flat" cmpd="sng">
              <a:noFill/>
              <a:prstDash val="solid"/>
              <a:round/>
              <a:headEnd type="none" w="med" len="med"/>
              <a:tailEnd type="none" w="med" len="med"/>
            </a:ln>
            <a:effectLst/>
          </p:spPr>
          <p:txBody>
            <a:bodyPr anchor="ctr"/>
            <a:lstStyle/>
            <a:p>
              <a:pPr algn="ctr"/>
              <a:endParaRPr lang="en-GB"/>
            </a:p>
          </p:txBody>
        </p:sp>
        <p:sp>
          <p:nvSpPr>
            <p:cNvPr id="72" name="Freeform 79"/>
            <p:cNvSpPr>
              <a:spLocks/>
            </p:cNvSpPr>
            <p:nvPr/>
          </p:nvSpPr>
          <p:spPr bwMode="gray">
            <a:xfrm>
              <a:off x="2750127" y="3010205"/>
              <a:ext cx="813761" cy="1738496"/>
            </a:xfrm>
            <a:custGeom>
              <a:avLst/>
              <a:gdLst/>
              <a:ahLst/>
              <a:cxnLst>
                <a:cxn ang="0">
                  <a:pos x="184" y="105"/>
                </a:cxn>
                <a:cxn ang="0">
                  <a:pos x="169" y="0"/>
                </a:cxn>
                <a:cxn ang="0">
                  <a:pos x="151" y="31"/>
                </a:cxn>
                <a:cxn ang="0">
                  <a:pos x="149" y="34"/>
                </a:cxn>
                <a:cxn ang="0">
                  <a:pos x="146" y="33"/>
                </a:cxn>
                <a:cxn ang="0">
                  <a:pos x="113" y="18"/>
                </a:cxn>
                <a:cxn ang="0">
                  <a:pos x="125" y="105"/>
                </a:cxn>
                <a:cxn ang="0">
                  <a:pos x="4" y="354"/>
                </a:cxn>
                <a:cxn ang="0">
                  <a:pos x="0" y="393"/>
                </a:cxn>
                <a:cxn ang="0">
                  <a:pos x="38" y="402"/>
                </a:cxn>
                <a:cxn ang="0">
                  <a:pos x="184" y="105"/>
                </a:cxn>
              </a:cxnLst>
              <a:rect l="0" t="0" r="r" b="b"/>
              <a:pathLst>
                <a:path w="184" h="402">
                  <a:moveTo>
                    <a:pt x="184" y="105"/>
                  </a:moveTo>
                  <a:cubicBezTo>
                    <a:pt x="184" y="69"/>
                    <a:pt x="179" y="34"/>
                    <a:pt x="169" y="0"/>
                  </a:cubicBezTo>
                  <a:cubicBezTo>
                    <a:pt x="151" y="31"/>
                    <a:pt x="151" y="31"/>
                    <a:pt x="151" y="31"/>
                  </a:cubicBezTo>
                  <a:cubicBezTo>
                    <a:pt x="149" y="34"/>
                    <a:pt x="149" y="34"/>
                    <a:pt x="149" y="34"/>
                  </a:cubicBezTo>
                  <a:cubicBezTo>
                    <a:pt x="146" y="33"/>
                    <a:pt x="146" y="33"/>
                    <a:pt x="146" y="33"/>
                  </a:cubicBezTo>
                  <a:cubicBezTo>
                    <a:pt x="113" y="18"/>
                    <a:pt x="113" y="18"/>
                    <a:pt x="113" y="18"/>
                  </a:cubicBezTo>
                  <a:cubicBezTo>
                    <a:pt x="121" y="46"/>
                    <a:pt x="125" y="75"/>
                    <a:pt x="125" y="105"/>
                  </a:cubicBezTo>
                  <a:cubicBezTo>
                    <a:pt x="125" y="206"/>
                    <a:pt x="78" y="296"/>
                    <a:pt x="4" y="354"/>
                  </a:cubicBezTo>
                  <a:cubicBezTo>
                    <a:pt x="0" y="393"/>
                    <a:pt x="0" y="393"/>
                    <a:pt x="0" y="393"/>
                  </a:cubicBezTo>
                  <a:cubicBezTo>
                    <a:pt x="38" y="402"/>
                    <a:pt x="38" y="402"/>
                    <a:pt x="38" y="402"/>
                  </a:cubicBezTo>
                  <a:cubicBezTo>
                    <a:pt x="127" y="333"/>
                    <a:pt x="184" y="226"/>
                    <a:pt x="184" y="105"/>
                  </a:cubicBezTo>
                  <a:close/>
                </a:path>
              </a:pathLst>
            </a:custGeom>
            <a:solidFill>
              <a:srgbClr val="B6646B"/>
            </a:solidFill>
            <a:ln w="3175">
              <a:noFill/>
              <a:round/>
              <a:headEnd/>
              <a:tailEnd/>
            </a:ln>
            <a:effectLst/>
          </p:spPr>
          <p:txBody>
            <a:bodyPr anchor="ctr"/>
            <a:lstStyle/>
            <a:p>
              <a:pPr algn="ctr"/>
              <a:endParaRPr lang="en-GB"/>
            </a:p>
          </p:txBody>
        </p:sp>
        <p:sp>
          <p:nvSpPr>
            <p:cNvPr id="73" name="WordArt 83"/>
            <p:cNvSpPr>
              <a:spLocks noChangeArrowheads="1" noChangeShapeType="1" noTextEdit="1"/>
            </p:cNvSpPr>
            <p:nvPr/>
          </p:nvSpPr>
          <p:spPr bwMode="gray">
            <a:xfrm rot="6480658" flipH="1" flipV="1">
              <a:off x="2491565" y="3632819"/>
              <a:ext cx="1267966" cy="479587"/>
            </a:xfrm>
            <a:prstGeom prst="rect">
              <a:avLst/>
            </a:prstGeom>
            <a:ln>
              <a:noFill/>
            </a:ln>
          </p:spPr>
          <p:txBody>
            <a:bodyPr spcFirstLastPara="1" wrap="squar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2</a:t>
              </a:r>
            </a:p>
          </p:txBody>
        </p:sp>
        <p:sp>
          <p:nvSpPr>
            <p:cNvPr id="74" name="Oval 88"/>
            <p:cNvSpPr>
              <a:spLocks noChangeArrowheads="1"/>
            </p:cNvSpPr>
            <p:nvPr/>
          </p:nvSpPr>
          <p:spPr bwMode="gray">
            <a:xfrm>
              <a:off x="2492855" y="3715998"/>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2</a:t>
              </a:r>
            </a:p>
          </p:txBody>
        </p:sp>
      </p:grpSp>
      <p:sp>
        <p:nvSpPr>
          <p:cNvPr id="75" name="Isosceles Triangle 74"/>
          <p:cNvSpPr/>
          <p:nvPr/>
        </p:nvSpPr>
        <p:spPr bwMode="ltGray">
          <a:xfrm rot="5400000">
            <a:off x="1739230" y="1898406"/>
            <a:ext cx="352155" cy="129875"/>
          </a:xfrm>
          <a:prstGeom prst="triangle">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76" name="Rectangle 75"/>
          <p:cNvSpPr/>
          <p:nvPr/>
        </p:nvSpPr>
        <p:spPr bwMode="ltGray">
          <a:xfrm>
            <a:off x="1868804" y="2420888"/>
            <a:ext cx="82800" cy="423664"/>
          </a:xfrm>
          <a:prstGeom prst="rect">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nvGrpSpPr>
          <p:cNvPr id="77" name="Group 76"/>
          <p:cNvGrpSpPr/>
          <p:nvPr/>
        </p:nvGrpSpPr>
        <p:grpSpPr>
          <a:xfrm>
            <a:off x="1951384" y="1844824"/>
            <a:ext cx="1514629" cy="1681048"/>
            <a:chOff x="1951384" y="1844824"/>
            <a:chExt cx="1514629" cy="1681048"/>
          </a:xfrm>
        </p:grpSpPr>
        <p:grpSp>
          <p:nvGrpSpPr>
            <p:cNvPr id="78" name="Group 54"/>
            <p:cNvGrpSpPr/>
            <p:nvPr/>
          </p:nvGrpSpPr>
          <p:grpSpPr>
            <a:xfrm>
              <a:off x="1953146" y="1844824"/>
              <a:ext cx="1512867" cy="1681048"/>
              <a:chOff x="1953146" y="1844824"/>
              <a:chExt cx="1512867" cy="1681048"/>
            </a:xfrm>
          </p:grpSpPr>
          <p:sp>
            <p:nvSpPr>
              <p:cNvPr id="81" name="Freeform 69"/>
              <p:cNvSpPr>
                <a:spLocks/>
              </p:cNvSpPr>
              <p:nvPr/>
            </p:nvSpPr>
            <p:spPr bwMode="gray">
              <a:xfrm>
                <a:off x="1953146" y="2185411"/>
                <a:ext cx="1189880" cy="1340461"/>
              </a:xfrm>
              <a:custGeom>
                <a:avLst/>
                <a:gdLst/>
                <a:ahLst/>
                <a:cxnLst>
                  <a:cxn ang="0">
                    <a:pos x="17" y="78"/>
                  </a:cxn>
                  <a:cxn ang="0">
                    <a:pos x="17" y="34"/>
                  </a:cxn>
                  <a:cxn ang="0">
                    <a:pos x="93" y="109"/>
                  </a:cxn>
                  <a:cxn ang="0">
                    <a:pos x="17" y="184"/>
                  </a:cxn>
                  <a:cxn ang="0">
                    <a:pos x="17" y="139"/>
                  </a:cxn>
                  <a:cxn ang="0">
                    <a:pos x="0" y="139"/>
                  </a:cxn>
                  <a:cxn ang="0">
                    <a:pos x="0" y="208"/>
                  </a:cxn>
                  <a:cxn ang="0">
                    <a:pos x="72" y="261"/>
                  </a:cxn>
                  <a:cxn ang="0">
                    <a:pos x="156" y="234"/>
                  </a:cxn>
                  <a:cxn ang="0">
                    <a:pos x="172" y="285"/>
                  </a:cxn>
                  <a:cxn ang="0">
                    <a:pos x="154" y="290"/>
                  </a:cxn>
                  <a:cxn ang="0">
                    <a:pos x="193" y="310"/>
                  </a:cxn>
                  <a:cxn ang="0">
                    <a:pos x="213" y="271"/>
                  </a:cxn>
                  <a:cxn ang="0">
                    <a:pos x="195" y="277"/>
                  </a:cxn>
                  <a:cxn ang="0">
                    <a:pos x="179" y="226"/>
                  </a:cxn>
                  <a:cxn ang="0">
                    <a:pos x="270" y="196"/>
                  </a:cxn>
                  <a:cxn ang="0">
                    <a:pos x="0" y="0"/>
                  </a:cxn>
                  <a:cxn ang="0">
                    <a:pos x="0" y="78"/>
                  </a:cxn>
                  <a:cxn ang="0">
                    <a:pos x="17" y="78"/>
                  </a:cxn>
                </a:cxnLst>
                <a:rect l="0" t="0" r="r" b="b"/>
                <a:pathLst>
                  <a:path w="270" h="310">
                    <a:moveTo>
                      <a:pt x="17" y="78"/>
                    </a:moveTo>
                    <a:cubicBezTo>
                      <a:pt x="17" y="69"/>
                      <a:pt x="17" y="34"/>
                      <a:pt x="17" y="34"/>
                    </a:cubicBezTo>
                    <a:cubicBezTo>
                      <a:pt x="93" y="109"/>
                      <a:pt x="93" y="109"/>
                      <a:pt x="93" y="109"/>
                    </a:cubicBezTo>
                    <a:cubicBezTo>
                      <a:pt x="17" y="184"/>
                      <a:pt x="17" y="184"/>
                      <a:pt x="17" y="184"/>
                    </a:cubicBezTo>
                    <a:cubicBezTo>
                      <a:pt x="17" y="184"/>
                      <a:pt x="17" y="148"/>
                      <a:pt x="17" y="139"/>
                    </a:cubicBezTo>
                    <a:cubicBezTo>
                      <a:pt x="0" y="139"/>
                      <a:pt x="0" y="139"/>
                      <a:pt x="0" y="139"/>
                    </a:cubicBezTo>
                    <a:cubicBezTo>
                      <a:pt x="0" y="208"/>
                      <a:pt x="0" y="208"/>
                      <a:pt x="0" y="208"/>
                    </a:cubicBezTo>
                    <a:cubicBezTo>
                      <a:pt x="33" y="212"/>
                      <a:pt x="60" y="232"/>
                      <a:pt x="72" y="261"/>
                    </a:cubicBezTo>
                    <a:cubicBezTo>
                      <a:pt x="156" y="234"/>
                      <a:pt x="156" y="234"/>
                      <a:pt x="156" y="234"/>
                    </a:cubicBezTo>
                    <a:cubicBezTo>
                      <a:pt x="172" y="285"/>
                      <a:pt x="172" y="285"/>
                      <a:pt x="172" y="285"/>
                    </a:cubicBezTo>
                    <a:cubicBezTo>
                      <a:pt x="172" y="285"/>
                      <a:pt x="158" y="289"/>
                      <a:pt x="154" y="290"/>
                    </a:cubicBezTo>
                    <a:cubicBezTo>
                      <a:pt x="170" y="299"/>
                      <a:pt x="185" y="306"/>
                      <a:pt x="193" y="310"/>
                    </a:cubicBezTo>
                    <a:cubicBezTo>
                      <a:pt x="197" y="302"/>
                      <a:pt x="205" y="287"/>
                      <a:pt x="213" y="271"/>
                    </a:cubicBezTo>
                    <a:cubicBezTo>
                      <a:pt x="209" y="273"/>
                      <a:pt x="195" y="277"/>
                      <a:pt x="195" y="277"/>
                    </a:cubicBezTo>
                    <a:cubicBezTo>
                      <a:pt x="179" y="226"/>
                      <a:pt x="179" y="226"/>
                      <a:pt x="179" y="226"/>
                    </a:cubicBezTo>
                    <a:cubicBezTo>
                      <a:pt x="270" y="196"/>
                      <a:pt x="270" y="196"/>
                      <a:pt x="270" y="196"/>
                    </a:cubicBezTo>
                    <a:cubicBezTo>
                      <a:pt x="230" y="84"/>
                      <a:pt x="125" y="4"/>
                      <a:pt x="0" y="0"/>
                    </a:cubicBezTo>
                    <a:cubicBezTo>
                      <a:pt x="0" y="78"/>
                      <a:pt x="0" y="78"/>
                      <a:pt x="0" y="78"/>
                    </a:cubicBezTo>
                    <a:lnTo>
                      <a:pt x="17" y="78"/>
                    </a:lnTo>
                    <a:close/>
                  </a:path>
                </a:pathLst>
              </a:custGeom>
              <a:solidFill>
                <a:srgbClr val="BFCCE3"/>
              </a:solidFill>
              <a:ln w="3175" cap="flat" cmpd="sng">
                <a:noFill/>
                <a:prstDash val="solid"/>
                <a:round/>
                <a:headEnd type="none" w="med" len="med"/>
                <a:tailEnd type="none" w="med" len="med"/>
              </a:ln>
              <a:effectLst/>
            </p:spPr>
            <p:txBody>
              <a:bodyPr anchor="ctr"/>
              <a:lstStyle/>
              <a:p>
                <a:pPr algn="ctr"/>
                <a:endParaRPr lang="en-GB"/>
              </a:p>
            </p:txBody>
          </p:sp>
          <p:sp>
            <p:nvSpPr>
              <p:cNvPr id="82" name="Freeform 76"/>
              <p:cNvSpPr>
                <a:spLocks/>
              </p:cNvSpPr>
              <p:nvPr/>
            </p:nvSpPr>
            <p:spPr bwMode="gray">
              <a:xfrm>
                <a:off x="1955942" y="1844824"/>
                <a:ext cx="1510071" cy="1222829"/>
              </a:xfrm>
              <a:custGeom>
                <a:avLst/>
                <a:gdLst/>
                <a:ahLst/>
                <a:cxnLst>
                  <a:cxn ang="0">
                    <a:pos x="26" y="30"/>
                  </a:cxn>
                  <a:cxn ang="0">
                    <a:pos x="24" y="33"/>
                  </a:cxn>
                  <a:cxn ang="0">
                    <a:pos x="1" y="59"/>
                  </a:cxn>
                  <a:cxn ang="0">
                    <a:pos x="286" y="267"/>
                  </a:cxn>
                  <a:cxn ang="0">
                    <a:pos x="322" y="283"/>
                  </a:cxn>
                  <a:cxn ang="0">
                    <a:pos x="342" y="249"/>
                  </a:cxn>
                  <a:cxn ang="0">
                    <a:pos x="0" y="0"/>
                  </a:cxn>
                  <a:cxn ang="0">
                    <a:pos x="24" y="28"/>
                  </a:cxn>
                  <a:cxn ang="0">
                    <a:pos x="26" y="30"/>
                  </a:cxn>
                </a:cxnLst>
                <a:rect l="0" t="0" r="r" b="b"/>
                <a:pathLst>
                  <a:path w="342" h="283">
                    <a:moveTo>
                      <a:pt x="26" y="30"/>
                    </a:moveTo>
                    <a:cubicBezTo>
                      <a:pt x="24" y="33"/>
                      <a:pt x="24" y="33"/>
                      <a:pt x="24" y="33"/>
                    </a:cubicBezTo>
                    <a:cubicBezTo>
                      <a:pt x="1" y="59"/>
                      <a:pt x="1" y="59"/>
                      <a:pt x="1" y="59"/>
                    </a:cubicBezTo>
                    <a:cubicBezTo>
                      <a:pt x="132" y="64"/>
                      <a:pt x="243" y="149"/>
                      <a:pt x="286" y="267"/>
                    </a:cubicBezTo>
                    <a:cubicBezTo>
                      <a:pt x="322" y="283"/>
                      <a:pt x="322" y="283"/>
                      <a:pt x="322" y="283"/>
                    </a:cubicBezTo>
                    <a:cubicBezTo>
                      <a:pt x="342" y="249"/>
                      <a:pt x="342" y="249"/>
                      <a:pt x="342" y="249"/>
                    </a:cubicBezTo>
                    <a:cubicBezTo>
                      <a:pt x="292" y="107"/>
                      <a:pt x="158" y="5"/>
                      <a:pt x="0" y="0"/>
                    </a:cubicBezTo>
                    <a:cubicBezTo>
                      <a:pt x="24" y="28"/>
                      <a:pt x="24" y="28"/>
                      <a:pt x="24" y="28"/>
                    </a:cubicBezTo>
                    <a:lnTo>
                      <a:pt x="26" y="30"/>
                    </a:lnTo>
                    <a:close/>
                  </a:path>
                </a:pathLst>
              </a:custGeom>
              <a:solidFill>
                <a:srgbClr val="4176AB"/>
              </a:solidFill>
              <a:ln w="3175">
                <a:noFill/>
                <a:round/>
                <a:headEnd/>
                <a:tailEnd/>
              </a:ln>
              <a:effectLst/>
            </p:spPr>
            <p:txBody>
              <a:bodyPr anchor="ctr"/>
              <a:lstStyle/>
              <a:p>
                <a:pPr algn="ctr"/>
                <a:endParaRPr lang="en-GB"/>
              </a:p>
            </p:txBody>
          </p:sp>
          <p:sp>
            <p:nvSpPr>
              <p:cNvPr id="83" name="WordArt 82"/>
              <p:cNvSpPr>
                <a:spLocks noChangeArrowheads="1" noChangeShapeType="1" noTextEdit="1"/>
              </p:cNvSpPr>
              <p:nvPr/>
            </p:nvSpPr>
            <p:spPr bwMode="gray">
              <a:xfrm rot="2357989">
                <a:off x="2028649" y="2290731"/>
                <a:ext cx="1331099" cy="541656"/>
              </a:xfrm>
              <a:prstGeom prst="rect">
                <a:avLst/>
              </a:prstGeom>
              <a:ln>
                <a:noFill/>
              </a:ln>
            </p:spPr>
            <p:txBody>
              <a:bodyPr spcFirstLastPara="1" wrap="square" fromWordArt="1" anchor="ctr">
                <a:prstTxWarp prst="textArchUp">
                  <a:avLst>
                    <a:gd name="adj" fmla="val 12202274"/>
                  </a:avLst>
                </a:prstTxWarp>
              </a:bodyPr>
              <a:lstStyle/>
              <a:p>
                <a:pPr algn="ctr"/>
                <a:r>
                  <a:rPr lang="en-GB" sz="3600" kern="10" dirty="0" smtClean="0">
                    <a:ln w="9525">
                      <a:noFill/>
                      <a:round/>
                      <a:headEnd/>
                      <a:tailEnd/>
                    </a:ln>
                    <a:solidFill>
                      <a:schemeClr val="bg1"/>
                    </a:solidFill>
                  </a:rPr>
                  <a:t>Step </a:t>
                </a:r>
                <a:r>
                  <a:rPr lang="en-GB" sz="3600" kern="10" dirty="0">
                    <a:ln w="9525">
                      <a:noFill/>
                      <a:round/>
                      <a:headEnd/>
                      <a:tailEnd/>
                    </a:ln>
                    <a:solidFill>
                      <a:schemeClr val="bg1"/>
                    </a:solidFill>
                  </a:rPr>
                  <a:t>1</a:t>
                </a:r>
              </a:p>
            </p:txBody>
          </p:sp>
          <p:sp>
            <p:nvSpPr>
              <p:cNvPr id="84" name="Oval 85"/>
              <p:cNvSpPr>
                <a:spLocks noChangeArrowheads="1"/>
              </p:cNvSpPr>
              <p:nvPr/>
            </p:nvSpPr>
            <p:spPr bwMode="gray">
              <a:xfrm>
                <a:off x="2354433" y="2591652"/>
                <a:ext cx="399889" cy="385724"/>
              </a:xfrm>
              <a:prstGeom prst="ellipse">
                <a:avLst/>
              </a:prstGeom>
              <a:gradFill rotWithShape="1">
                <a:gsLst>
                  <a:gs pos="0">
                    <a:srgbClr val="E9E7DB"/>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1</a:t>
                </a:r>
              </a:p>
            </p:txBody>
          </p:sp>
        </p:grpSp>
        <p:sp>
          <p:nvSpPr>
            <p:cNvPr id="79" name="Isosceles Triangle 78"/>
            <p:cNvSpPr/>
            <p:nvPr/>
          </p:nvSpPr>
          <p:spPr bwMode="ltGray">
            <a:xfrm rot="5400000">
              <a:off x="1744238" y="2412010"/>
              <a:ext cx="864096" cy="449804"/>
            </a:xfrm>
            <a:prstGeom prst="triangle">
              <a:avLst>
                <a:gd name="adj" fmla="val 48523"/>
              </a:avLst>
            </a:prstGeom>
            <a:solidFill>
              <a:srgbClr val="BFCCE3"/>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80" name="Isosceles Triangle 79"/>
            <p:cNvSpPr/>
            <p:nvPr/>
          </p:nvSpPr>
          <p:spPr bwMode="ltGray">
            <a:xfrm rot="5400000">
              <a:off x="1905357" y="1903106"/>
              <a:ext cx="252000" cy="144000"/>
            </a:xfrm>
            <a:prstGeom prst="triangle">
              <a:avLst>
                <a:gd name="adj" fmla="val 59231"/>
              </a:avLst>
            </a:prstGeom>
            <a:solidFill>
              <a:srgbClr val="4176AB"/>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grpSp>
        <p:nvGrpSpPr>
          <p:cNvPr id="85" name="Group 84"/>
          <p:cNvGrpSpPr/>
          <p:nvPr/>
        </p:nvGrpSpPr>
        <p:grpSpPr>
          <a:xfrm>
            <a:off x="1402249" y="2970539"/>
            <a:ext cx="1015104" cy="993036"/>
            <a:chOff x="1402249" y="2970539"/>
            <a:chExt cx="1015104" cy="993036"/>
          </a:xfrm>
        </p:grpSpPr>
        <p:sp>
          <p:nvSpPr>
            <p:cNvPr id="86" name="Oval 74"/>
            <p:cNvSpPr>
              <a:spLocks noChangeArrowheads="1"/>
            </p:cNvSpPr>
            <p:nvPr/>
          </p:nvSpPr>
          <p:spPr bwMode="gray">
            <a:xfrm>
              <a:off x="1402249" y="2970539"/>
              <a:ext cx="1015104" cy="993036"/>
            </a:xfrm>
            <a:prstGeom prst="ellipse">
              <a:avLst/>
            </a:prstGeom>
            <a:gradFill rotWithShape="1">
              <a:gsLst>
                <a:gs pos="0">
                  <a:srgbClr val="98C6EA"/>
                </a:gs>
                <a:gs pos="100000">
                  <a:srgbClr val="4176AB"/>
                </a:gs>
              </a:gsLst>
              <a:path path="shape">
                <a:fillToRect l="50000" t="50000" r="50000" b="50000"/>
              </a:path>
            </a:gradFill>
            <a:ln w="3175">
              <a:noFill/>
              <a:round/>
              <a:headEnd/>
              <a:tailEnd/>
            </a:ln>
            <a:effectLst/>
          </p:spPr>
          <p:txBody>
            <a:bodyPr lIns="0" rIns="0" anchor="ctr"/>
            <a:lstStyle/>
            <a:p>
              <a:pPr algn="ctr"/>
              <a:endParaRPr lang="en-GB"/>
            </a:p>
          </p:txBody>
        </p:sp>
        <p:sp>
          <p:nvSpPr>
            <p:cNvPr id="87" name="Rectangle 90"/>
            <p:cNvSpPr>
              <a:spLocks noChangeArrowheads="1"/>
            </p:cNvSpPr>
            <p:nvPr/>
          </p:nvSpPr>
          <p:spPr bwMode="gray">
            <a:xfrm>
              <a:off x="1475806" y="3286848"/>
              <a:ext cx="877582" cy="349965"/>
            </a:xfrm>
            <a:prstGeom prst="rect">
              <a:avLst/>
            </a:prstGeom>
            <a:noFill/>
            <a:ln w="9525">
              <a:noFill/>
              <a:miter lim="800000"/>
              <a:headEnd/>
              <a:tailEnd/>
            </a:ln>
            <a:effectLst/>
          </p:spPr>
          <p:txBody>
            <a:bodyPr wrap="none" lIns="90000" tIns="90000" rIns="72000" bIns="90000" anchor="ctr">
              <a:spAutoFit/>
            </a:bodyPr>
            <a:lstStyle/>
            <a:p>
              <a:pPr marL="177800" indent="-177800" algn="ctr">
                <a:spcBef>
                  <a:spcPct val="20000"/>
                </a:spcBef>
              </a:pPr>
              <a:r>
                <a:rPr lang="de-DE" b="1" dirty="0" smtClean="0">
                  <a:solidFill>
                    <a:schemeClr val="bg1"/>
                  </a:solidFill>
                </a:rPr>
                <a:t>Revenue</a:t>
              </a:r>
              <a:endParaRPr lang="de-DE" b="1" dirty="0">
                <a:solidFill>
                  <a:schemeClr val="bg1"/>
                </a:solidFill>
              </a:endParaRPr>
            </a:p>
          </p:txBody>
        </p:sp>
      </p:grpSp>
      <p:sp>
        <p:nvSpPr>
          <p:cNvPr id="56" name="Rectangle 55"/>
          <p:cNvSpPr/>
          <p:nvPr/>
        </p:nvSpPr>
        <p:spPr bwMode="ltGray">
          <a:xfrm>
            <a:off x="4499992" y="3861048"/>
            <a:ext cx="1800200" cy="1008112"/>
          </a:xfrm>
          <a:prstGeom prst="rect">
            <a:avLst/>
          </a:prstGeom>
          <a:solidFill>
            <a:srgbClr val="D67A40"/>
          </a:solidFill>
          <a:ln>
            <a:solidFill>
              <a:srgbClr val="D67A40"/>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Variable consideration</a:t>
            </a:r>
          </a:p>
        </p:txBody>
      </p:sp>
      <p:sp>
        <p:nvSpPr>
          <p:cNvPr id="58" name="Rectangle 57"/>
          <p:cNvSpPr/>
          <p:nvPr/>
        </p:nvSpPr>
        <p:spPr bwMode="ltGray">
          <a:xfrm>
            <a:off x="6588224" y="3861048"/>
            <a:ext cx="1800200" cy="1008112"/>
          </a:xfrm>
          <a:prstGeom prst="rect">
            <a:avLst/>
          </a:prstGeom>
          <a:solidFill>
            <a:srgbClr val="D67A40"/>
          </a:solidFill>
          <a:ln>
            <a:solidFill>
              <a:srgbClr val="D67A40"/>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Significant finance component</a:t>
            </a:r>
          </a:p>
        </p:txBody>
      </p:sp>
      <p:sp>
        <p:nvSpPr>
          <p:cNvPr id="57" name="Slide Number Placeholder 10"/>
          <p:cNvSpPr txBox="1">
            <a:spLocks/>
          </p:cNvSpPr>
          <p:nvPr/>
        </p:nvSpPr>
        <p:spPr>
          <a:xfrm>
            <a:off x="8382000" y="6419088"/>
            <a:ext cx="600456" cy="20002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476B369-913A-4901-82AF-CE742431369E}" type="slidenum">
              <a:rPr kumimoji="0" lang="en-US" sz="900" b="0" i="0" u="none" strike="noStrike" kern="1200" cap="none" spc="0" normalizeH="0" baseline="0" noProof="0" smtClean="0">
                <a:ln>
                  <a:noFill/>
                </a:ln>
                <a:solidFill>
                  <a:srgbClr val="0033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338D"/>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77"/>
                                        </p:tgtEl>
                                      </p:cBhvr>
                                    </p:animEffect>
                                    <p:set>
                                      <p:cBhvr>
                                        <p:cTn id="7" dur="1" fill="hold">
                                          <p:stCondLst>
                                            <p:cond delay="999"/>
                                          </p:stCondLst>
                                        </p:cTn>
                                        <p:tgtEl>
                                          <p:spTgt spid="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0"/>
                                        </p:tgtEl>
                                      </p:cBhvr>
                                    </p:animEffect>
                                    <p:set>
                                      <p:cBhvr>
                                        <p:cTn id="10" dur="1" fill="hold">
                                          <p:stCondLst>
                                            <p:cond delay="999"/>
                                          </p:stCondLst>
                                        </p:cTn>
                                        <p:tgtEl>
                                          <p:spTgt spid="7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1"/>
                                        </p:tgtEl>
                                      </p:cBhvr>
                                    </p:animEffect>
                                    <p:set>
                                      <p:cBhvr>
                                        <p:cTn id="13" dur="1" fill="hold">
                                          <p:stCondLst>
                                            <p:cond delay="999"/>
                                          </p:stCondLst>
                                        </p:cTn>
                                        <p:tgtEl>
                                          <p:spTgt spid="5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46"/>
                                        </p:tgtEl>
                                      </p:cBhvr>
                                    </p:animEffect>
                                    <p:set>
                                      <p:cBhvr>
                                        <p:cTn id="16" dur="1" fill="hold">
                                          <p:stCondLst>
                                            <p:cond delay="999"/>
                                          </p:stCondLst>
                                        </p:cTn>
                                        <p:tgtEl>
                                          <p:spTgt spid="46"/>
                                        </p:tgtEl>
                                        <p:attrNameLst>
                                          <p:attrName>style.visibility</p:attrName>
                                        </p:attrNameLst>
                                      </p:cBhvr>
                                      <p:to>
                                        <p:strVal val="hidden"/>
                                      </p:to>
                                    </p:set>
                                  </p:childTnLst>
                                </p:cTn>
                              </p:par>
                              <p:par>
                                <p:cTn id="17" presetID="64" presetClass="path" presetSubtype="0" accel="50000" decel="50000" fill="hold" grpId="0" nodeType="withEffect">
                                  <p:stCondLst>
                                    <p:cond delay="0"/>
                                  </p:stCondLst>
                                  <p:childTnLst>
                                    <p:animMotion origin="layout" path="M -4.44444E-6 -3.7037E-7 L 0.00105 -0.13518 " pathEditMode="relative" rAng="0" ptsTypes="AA">
                                      <p:cBhvr>
                                        <p:cTn id="18" dur="2000" fill="hold"/>
                                        <p:tgtEl>
                                          <p:spTgt spid="43"/>
                                        </p:tgtEl>
                                        <p:attrNameLst>
                                          <p:attrName>ppt_x</p:attrName>
                                          <p:attrName>ppt_y</p:attrName>
                                        </p:attrNameLst>
                                      </p:cBhvr>
                                      <p:rCtr x="100" y="-6800"/>
                                    </p:animMotion>
                                  </p:childTnLst>
                                </p:cTn>
                              </p:par>
                              <p:par>
                                <p:cTn id="19" presetID="64" presetClass="path" presetSubtype="0" accel="50000" decel="50000" fill="hold" grpId="0" nodeType="withEffect">
                                  <p:stCondLst>
                                    <p:cond delay="0"/>
                                  </p:stCondLst>
                                  <p:childTnLst>
                                    <p:animMotion origin="layout" path="M -5.55556E-7 3.7037E-7 L -0.0026 -0.13819 " pathEditMode="relative" rAng="0" ptsTypes="AA">
                                      <p:cBhvr>
                                        <p:cTn id="20" dur="2000" fill="hold"/>
                                        <p:tgtEl>
                                          <p:spTgt spid="44"/>
                                        </p:tgtEl>
                                        <p:attrNameLst>
                                          <p:attrName>ppt_x</p:attrName>
                                          <p:attrName>ppt_y</p:attrName>
                                        </p:attrNameLst>
                                      </p:cBhvr>
                                      <p:rCtr x="-100" y="-690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1000" fill="hold"/>
                                        <p:tgtEl>
                                          <p:spTgt spid="39"/>
                                        </p:tgtEl>
                                        <p:attrNameLst>
                                          <p:attrName>ppt_x</p:attrName>
                                        </p:attrNameLst>
                                      </p:cBhvr>
                                      <p:tavLst>
                                        <p:tav tm="0">
                                          <p:val>
                                            <p:strVal val="#ppt_x"/>
                                          </p:val>
                                        </p:tav>
                                        <p:tav tm="100000">
                                          <p:val>
                                            <p:strVal val="#ppt_x"/>
                                          </p:val>
                                        </p:tav>
                                      </p:tavLst>
                                    </p:anim>
                                    <p:anim calcmode="lin" valueType="num">
                                      <p:cBhvr additive="base">
                                        <p:cTn id="26"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39" grpId="0" animBg="1"/>
      <p:bldP spid="42" grpId="0" animBg="1"/>
      <p:bldP spid="45" grpId="0"/>
      <p:bldP spid="56"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Impact?  </a:t>
            </a:r>
            <a:endParaRPr lang="en-GB" dirty="0"/>
          </a:p>
        </p:txBody>
      </p:sp>
      <p:sp>
        <p:nvSpPr>
          <p:cNvPr id="4" name="Footer Placeholder 3"/>
          <p:cNvSpPr>
            <a:spLocks noGrp="1"/>
          </p:cNvSpPr>
          <p:nvPr>
            <p:ph type="ftr" sz="quarter" idx="12"/>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pic>
        <p:nvPicPr>
          <p:cNvPr id="7" name="Picture 6" descr="ImpactLogo.png"/>
          <p:cNvPicPr>
            <a:picLocks noChangeAspect="1"/>
          </p:cNvPicPr>
          <p:nvPr/>
        </p:nvPicPr>
        <p:blipFill>
          <a:blip r:embed="rId2" cstate="print"/>
          <a:stretch>
            <a:fillRect/>
          </a:stretch>
        </p:blipFill>
        <p:spPr>
          <a:xfrm>
            <a:off x="3131840" y="0"/>
            <a:ext cx="792088" cy="792088"/>
          </a:xfrm>
          <a:prstGeom prst="rect">
            <a:avLst/>
          </a:prstGeom>
        </p:spPr>
      </p:pic>
      <p:sp>
        <p:nvSpPr>
          <p:cNvPr id="12" name="Oval 11"/>
          <p:cNvSpPr/>
          <p:nvPr/>
        </p:nvSpPr>
        <p:spPr bwMode="ltGray">
          <a:xfrm flipH="1">
            <a:off x="3203848" y="4005064"/>
            <a:ext cx="2088232" cy="1296144"/>
          </a:xfrm>
          <a:prstGeom prst="ellipse">
            <a:avLst/>
          </a:prstGeom>
          <a:blipFill dpi="0" rotWithShape="1">
            <a:blip r:embed="rId3" cstate="print"/>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Real estate and construction</a:t>
            </a:r>
            <a:endParaRPr lang="en-GB" sz="1600" b="1" dirty="0">
              <a:solidFill>
                <a:schemeClr val="bg1"/>
              </a:solidFill>
              <a:cs typeface="Arial" pitchFamily="34" charset="0"/>
            </a:endParaRPr>
          </a:p>
        </p:txBody>
      </p:sp>
      <p:sp>
        <p:nvSpPr>
          <p:cNvPr id="18" name="Oval 17"/>
          <p:cNvSpPr/>
          <p:nvPr/>
        </p:nvSpPr>
        <p:spPr bwMode="ltGray">
          <a:xfrm>
            <a:off x="6084168" y="4005064"/>
            <a:ext cx="2088232" cy="1223968"/>
          </a:xfrm>
          <a:prstGeom prst="ellipse">
            <a:avLst/>
          </a:prstGeom>
          <a:blipFill>
            <a:blip r:embed="rId4" cstate="prin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cs typeface="Arial" pitchFamily="34" charset="0"/>
              </a:rPr>
              <a:t>Asset managers</a:t>
            </a:r>
            <a:endParaRPr lang="en-GB" sz="1600" b="1" dirty="0">
              <a:cs typeface="Arial" pitchFamily="34" charset="0"/>
            </a:endParaRPr>
          </a:p>
        </p:txBody>
      </p:sp>
      <p:sp>
        <p:nvSpPr>
          <p:cNvPr id="19" name="Oval 18"/>
          <p:cNvSpPr/>
          <p:nvPr/>
        </p:nvSpPr>
        <p:spPr bwMode="ltGray">
          <a:xfrm flipH="1">
            <a:off x="611560" y="4005064"/>
            <a:ext cx="2016224" cy="1368152"/>
          </a:xfrm>
          <a:prstGeom prst="ellipse">
            <a:avLst/>
          </a:prstGeom>
          <a:blipFill dpi="0" rotWithShape="1">
            <a:blip r:embed="rId5" cstate="print">
              <a:lum bright="-18000"/>
            </a:blip>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Aerospace and defence</a:t>
            </a:r>
            <a:endParaRPr lang="en-GB" sz="1600" b="1" dirty="0">
              <a:solidFill>
                <a:schemeClr val="bg1"/>
              </a:solidFill>
              <a:cs typeface="Arial" pitchFamily="34" charset="0"/>
            </a:endParaRPr>
          </a:p>
        </p:txBody>
      </p:sp>
      <p:sp>
        <p:nvSpPr>
          <p:cNvPr id="14" name="Rectangle 13"/>
          <p:cNvSpPr/>
          <p:nvPr/>
        </p:nvSpPr>
        <p:spPr>
          <a:xfrm>
            <a:off x="251520" y="1268760"/>
            <a:ext cx="8640960" cy="72008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buFont typeface="Arial" pitchFamily="34" charset="0"/>
              <a:buNone/>
              <a:defRPr/>
            </a:pPr>
            <a:r>
              <a:rPr lang="en-CA" sz="2000" b="1" dirty="0" smtClean="0">
                <a:solidFill>
                  <a:schemeClr val="bg1"/>
                </a:solidFill>
                <a:cs typeface="Arial" pitchFamily="34" charset="0"/>
              </a:rPr>
              <a:t>Estimates and timing of recognition for variable amounts may change</a:t>
            </a:r>
            <a:endParaRPr lang="en-CA" sz="2000" b="1" dirty="0">
              <a:solidFill>
                <a:schemeClr val="bg1"/>
              </a:solidFill>
              <a:cs typeface="Arial" pitchFamily="34" charset="0"/>
            </a:endParaRPr>
          </a:p>
        </p:txBody>
      </p:sp>
      <p:sp>
        <p:nvSpPr>
          <p:cNvPr id="15" name="Rectangle 14"/>
          <p:cNvSpPr/>
          <p:nvPr/>
        </p:nvSpPr>
        <p:spPr>
          <a:xfrm>
            <a:off x="251520" y="1988840"/>
            <a:ext cx="8640960" cy="1152128"/>
          </a:xfrm>
          <a:prstGeom prst="rect">
            <a:avLst/>
          </a:prstGeom>
          <a:solidFill>
            <a:srgbClr val="F1D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2" indent="-273050">
              <a:buClr>
                <a:srgbClr val="00338D"/>
              </a:buClr>
              <a:buFont typeface="Wingdings" pitchFamily="2" charset="2"/>
              <a:buChar char="§"/>
            </a:pPr>
            <a:r>
              <a:rPr lang="en-GB" sz="2000" dirty="0" smtClean="0">
                <a:solidFill>
                  <a:srgbClr val="000000"/>
                </a:solidFill>
                <a:cs typeface="Arial" pitchFamily="34" charset="0"/>
              </a:rPr>
              <a:t>Estimation methods prescribed.</a:t>
            </a:r>
          </a:p>
          <a:p>
            <a:pPr marL="273050" lvl="2" indent="-273050">
              <a:buClr>
                <a:srgbClr val="00338D"/>
              </a:buClr>
              <a:buFont typeface="Wingdings" pitchFamily="2" charset="2"/>
              <a:buChar char="§"/>
            </a:pPr>
            <a:r>
              <a:rPr lang="en-US" sz="2000" dirty="0" smtClean="0">
                <a:solidFill>
                  <a:srgbClr val="000000"/>
                </a:solidFill>
                <a:cs typeface="Arial" pitchFamily="34" charset="0"/>
              </a:rPr>
              <a:t>Amount included in the transaction price is limited to the constrained amount.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entagon 36"/>
          <p:cNvSpPr/>
          <p:nvPr/>
        </p:nvSpPr>
        <p:spPr>
          <a:xfrm flipH="1">
            <a:off x="4379991" y="2045332"/>
            <a:ext cx="4440481" cy="703215"/>
          </a:xfrm>
          <a:prstGeom prst="homePlate">
            <a:avLst/>
          </a:prstGeom>
          <a:solidFill>
            <a:srgbClr val="E3C9E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8163"/>
            <a:r>
              <a:rPr lang="en-US" dirty="0" err="1" smtClean="0">
                <a:solidFill>
                  <a:schemeClr val="tx1"/>
                </a:solidFill>
                <a:latin typeface="Arial" pitchFamily="34" charset="0"/>
                <a:cs typeface="Arial" pitchFamily="34" charset="0"/>
              </a:rPr>
              <a:t>Recognise</a:t>
            </a:r>
            <a:r>
              <a:rPr lang="en-US" dirty="0" smtClean="0">
                <a:solidFill>
                  <a:schemeClr val="tx1"/>
                </a:solidFill>
                <a:latin typeface="Arial" pitchFamily="34" charset="0"/>
                <a:cs typeface="Arial" pitchFamily="34" charset="0"/>
              </a:rPr>
              <a:t> revenue</a:t>
            </a:r>
          </a:p>
        </p:txBody>
      </p:sp>
      <p:sp>
        <p:nvSpPr>
          <p:cNvPr id="38" name="Oval 37"/>
          <p:cNvSpPr/>
          <p:nvPr/>
        </p:nvSpPr>
        <p:spPr bwMode="auto">
          <a:xfrm>
            <a:off x="3923928" y="2059758"/>
            <a:ext cx="768558" cy="721170"/>
          </a:xfrm>
          <a:prstGeom prst="ellipse">
            <a:avLst/>
          </a:prstGeom>
          <a:solidFill>
            <a:srgbClr val="AA5CAA"/>
          </a:solidFill>
          <a:ln w="28575">
            <a:noFill/>
            <a:headEnd/>
            <a:tailEnd/>
          </a:ln>
          <a:effectLst/>
        </p:spPr>
        <p:style>
          <a:lnRef idx="2">
            <a:schemeClr val="dk1"/>
          </a:lnRef>
          <a:fillRef idx="1">
            <a:schemeClr val="lt1"/>
          </a:fillRef>
          <a:effectRef idx="0">
            <a:schemeClr val="dk1"/>
          </a:effectRef>
          <a:fontRef idx="minor">
            <a:schemeClr val="dk1"/>
          </a:fontRef>
        </p:style>
        <p:txBody>
          <a:bodyPr lIns="72000" tIns="72000" rIns="72000" bIns="72000" anchor="ctr"/>
          <a:lstStyle/>
          <a:p>
            <a:pPr algn="ctr">
              <a:spcBef>
                <a:spcPct val="40000"/>
              </a:spcBef>
              <a:buSzPct val="105000"/>
              <a:defRPr/>
            </a:pPr>
            <a:r>
              <a:rPr lang="en-US" sz="1600" b="1" dirty="0" smtClean="0">
                <a:solidFill>
                  <a:schemeClr val="bg1"/>
                </a:solidFill>
                <a:latin typeface="Arial" pitchFamily="34" charset="0"/>
                <a:cs typeface="Arial" pitchFamily="34" charset="0"/>
              </a:rPr>
              <a:t>5</a:t>
            </a:r>
          </a:p>
        </p:txBody>
      </p:sp>
      <p:sp>
        <p:nvSpPr>
          <p:cNvPr id="283650" name="Rectangle 2"/>
          <p:cNvSpPr>
            <a:spLocks noGrp="1" noChangeArrowheads="1"/>
          </p:cNvSpPr>
          <p:nvPr>
            <p:ph type="title"/>
          </p:nvPr>
        </p:nvSpPr>
        <p:spPr bwMode="gray"/>
        <p:txBody>
          <a:bodyPr/>
          <a:lstStyle/>
          <a:p>
            <a:r>
              <a:rPr lang="de-DE" sz="2400" dirty="0"/>
              <a:t>Step 5</a:t>
            </a:r>
            <a:r>
              <a:rPr lang="de-DE" sz="2400" dirty="0" smtClean="0"/>
              <a:t>: </a:t>
            </a:r>
            <a:r>
              <a:rPr lang="de-DE" sz="2400" dirty="0"/>
              <a:t>Key Changes From Current </a:t>
            </a:r>
            <a:r>
              <a:rPr lang="de-DE" sz="2400" dirty="0" smtClean="0"/>
              <a:t/>
            </a:r>
            <a:br>
              <a:rPr lang="de-DE" sz="2400" dirty="0" smtClean="0"/>
            </a:br>
            <a:r>
              <a:rPr lang="de-DE" sz="2400" dirty="0" smtClean="0"/>
              <a:t>Guidance</a:t>
            </a:r>
            <a:endParaRPr lang="de-DE" sz="2400" dirty="0"/>
          </a:p>
        </p:txBody>
      </p:sp>
      <p:sp>
        <p:nvSpPr>
          <p:cNvPr id="61" name="Footer Placeholder 3"/>
          <p:cNvSpPr txBox="1">
            <a:spLocks/>
          </p:cNvSpPr>
          <p:nvPr/>
        </p:nvSpPr>
        <p:spPr>
          <a:xfrm>
            <a:off x="91440" y="6382512"/>
            <a:ext cx="6172200" cy="457200"/>
          </a:xfrm>
          <a:prstGeom prst="rect">
            <a:avLst/>
          </a:prstGeom>
        </p:spPr>
        <p:txBody>
          <a:bodyPr vert="horz" lIns="91440" tIns="45720" rIns="91440" bIns="45720" rtlCol="0" anchor="ctr"/>
          <a:lstStyle/>
          <a:p>
            <a:r>
              <a:rPr lang="en-TT" sz="800"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sz="800" dirty="0"/>
          </a:p>
        </p:txBody>
      </p:sp>
      <p:grpSp>
        <p:nvGrpSpPr>
          <p:cNvPr id="43" name="Group 58"/>
          <p:cNvGrpSpPr/>
          <p:nvPr/>
        </p:nvGrpSpPr>
        <p:grpSpPr>
          <a:xfrm>
            <a:off x="349395" y="1848928"/>
            <a:ext cx="1898775" cy="1459460"/>
            <a:chOff x="349395" y="1848928"/>
            <a:chExt cx="1898775" cy="1459460"/>
          </a:xfrm>
        </p:grpSpPr>
        <p:sp>
          <p:nvSpPr>
            <p:cNvPr id="44" name="Freeform 73"/>
            <p:cNvSpPr>
              <a:spLocks/>
            </p:cNvSpPr>
            <p:nvPr/>
          </p:nvSpPr>
          <p:spPr bwMode="gray">
            <a:xfrm>
              <a:off x="679374" y="2185411"/>
              <a:ext cx="1568796" cy="1122977"/>
            </a:xfrm>
            <a:custGeom>
              <a:avLst/>
              <a:gdLst/>
              <a:ahLst/>
              <a:cxnLst>
                <a:cxn ang="0">
                  <a:pos x="80" y="204"/>
                </a:cxn>
                <a:cxn ang="0">
                  <a:pos x="37" y="190"/>
                </a:cxn>
                <a:cxn ang="0">
                  <a:pos x="132" y="142"/>
                </a:cxn>
                <a:cxn ang="0">
                  <a:pos x="180" y="237"/>
                </a:cxn>
                <a:cxn ang="0">
                  <a:pos x="138" y="223"/>
                </a:cxn>
                <a:cxn ang="0">
                  <a:pos x="132" y="239"/>
                </a:cxn>
                <a:cxn ang="0">
                  <a:pos x="198" y="260"/>
                </a:cxn>
                <a:cxn ang="0">
                  <a:pos x="270" y="208"/>
                </a:cxn>
                <a:cxn ang="0">
                  <a:pos x="270" y="121"/>
                </a:cxn>
                <a:cxn ang="0">
                  <a:pos x="324" y="121"/>
                </a:cxn>
                <a:cxn ang="0">
                  <a:pos x="324" y="140"/>
                </a:cxn>
                <a:cxn ang="0">
                  <a:pos x="355" y="109"/>
                </a:cxn>
                <a:cxn ang="0">
                  <a:pos x="324" y="78"/>
                </a:cxn>
                <a:cxn ang="0">
                  <a:pos x="324" y="97"/>
                </a:cxn>
                <a:cxn ang="0">
                  <a:pos x="270" y="97"/>
                </a:cxn>
                <a:cxn ang="0">
                  <a:pos x="270" y="0"/>
                </a:cxn>
                <a:cxn ang="0">
                  <a:pos x="0" y="196"/>
                </a:cxn>
                <a:cxn ang="0">
                  <a:pos x="74" y="220"/>
                </a:cxn>
                <a:cxn ang="0">
                  <a:pos x="80" y="204"/>
                </a:cxn>
              </a:cxnLst>
              <a:rect l="0" t="0" r="r" b="b"/>
              <a:pathLst>
                <a:path w="355" h="260">
                  <a:moveTo>
                    <a:pt x="80" y="204"/>
                  </a:moveTo>
                  <a:cubicBezTo>
                    <a:pt x="71" y="201"/>
                    <a:pt x="37" y="190"/>
                    <a:pt x="37" y="190"/>
                  </a:cubicBezTo>
                  <a:cubicBezTo>
                    <a:pt x="132" y="142"/>
                    <a:pt x="132" y="142"/>
                    <a:pt x="132" y="142"/>
                  </a:cubicBezTo>
                  <a:cubicBezTo>
                    <a:pt x="180" y="237"/>
                    <a:pt x="180" y="237"/>
                    <a:pt x="180" y="237"/>
                  </a:cubicBezTo>
                  <a:cubicBezTo>
                    <a:pt x="180" y="237"/>
                    <a:pt x="146" y="226"/>
                    <a:pt x="138" y="223"/>
                  </a:cubicBezTo>
                  <a:cubicBezTo>
                    <a:pt x="132" y="239"/>
                    <a:pt x="132" y="239"/>
                    <a:pt x="132" y="239"/>
                  </a:cubicBezTo>
                  <a:cubicBezTo>
                    <a:pt x="198" y="260"/>
                    <a:pt x="198" y="260"/>
                    <a:pt x="198" y="260"/>
                  </a:cubicBezTo>
                  <a:cubicBezTo>
                    <a:pt x="210" y="232"/>
                    <a:pt x="238" y="211"/>
                    <a:pt x="270" y="208"/>
                  </a:cubicBezTo>
                  <a:cubicBezTo>
                    <a:pt x="270" y="121"/>
                    <a:pt x="270" y="121"/>
                    <a:pt x="270" y="121"/>
                  </a:cubicBezTo>
                  <a:cubicBezTo>
                    <a:pt x="324" y="121"/>
                    <a:pt x="324" y="121"/>
                    <a:pt x="324" y="121"/>
                  </a:cubicBezTo>
                  <a:cubicBezTo>
                    <a:pt x="324" y="121"/>
                    <a:pt x="324" y="136"/>
                    <a:pt x="324" y="140"/>
                  </a:cubicBezTo>
                  <a:cubicBezTo>
                    <a:pt x="337" y="127"/>
                    <a:pt x="348" y="115"/>
                    <a:pt x="355" y="109"/>
                  </a:cubicBezTo>
                  <a:cubicBezTo>
                    <a:pt x="348" y="102"/>
                    <a:pt x="337" y="91"/>
                    <a:pt x="324" y="78"/>
                  </a:cubicBezTo>
                  <a:cubicBezTo>
                    <a:pt x="324" y="82"/>
                    <a:pt x="324" y="97"/>
                    <a:pt x="324" y="97"/>
                  </a:cubicBezTo>
                  <a:cubicBezTo>
                    <a:pt x="270" y="97"/>
                    <a:pt x="270" y="97"/>
                    <a:pt x="270" y="97"/>
                  </a:cubicBezTo>
                  <a:cubicBezTo>
                    <a:pt x="270" y="0"/>
                    <a:pt x="270" y="0"/>
                    <a:pt x="270" y="0"/>
                  </a:cubicBezTo>
                  <a:cubicBezTo>
                    <a:pt x="145" y="3"/>
                    <a:pt x="40" y="84"/>
                    <a:pt x="0" y="196"/>
                  </a:cubicBezTo>
                  <a:cubicBezTo>
                    <a:pt x="74" y="220"/>
                    <a:pt x="74" y="220"/>
                    <a:pt x="74" y="220"/>
                  </a:cubicBezTo>
                  <a:lnTo>
                    <a:pt x="80" y="204"/>
                  </a:lnTo>
                  <a:close/>
                </a:path>
              </a:pathLst>
            </a:custGeom>
            <a:solidFill>
              <a:srgbClr val="E3C9E3"/>
            </a:solidFill>
            <a:ln w="3175" cap="flat" cmpd="sng">
              <a:noFill/>
              <a:prstDash val="solid"/>
              <a:round/>
              <a:headEnd type="none" w="med" len="med"/>
              <a:tailEnd type="none" w="med" len="med"/>
            </a:ln>
            <a:effectLst/>
          </p:spPr>
          <p:txBody>
            <a:bodyPr anchor="ctr"/>
            <a:lstStyle/>
            <a:p>
              <a:pPr algn="ctr"/>
              <a:endParaRPr lang="en-GB"/>
            </a:p>
          </p:txBody>
        </p:sp>
        <p:sp>
          <p:nvSpPr>
            <p:cNvPr id="45" name="Freeform 77"/>
            <p:cNvSpPr>
              <a:spLocks/>
            </p:cNvSpPr>
            <p:nvPr/>
          </p:nvSpPr>
          <p:spPr bwMode="gray">
            <a:xfrm>
              <a:off x="349395" y="1848928"/>
              <a:ext cx="1623326" cy="1144863"/>
            </a:xfrm>
            <a:custGeom>
              <a:avLst/>
              <a:gdLst/>
              <a:ahLst/>
              <a:cxnLst>
                <a:cxn ang="0">
                  <a:pos x="37" y="232"/>
                </a:cxn>
                <a:cxn ang="0">
                  <a:pos x="38" y="235"/>
                </a:cxn>
                <a:cxn ang="0">
                  <a:pos x="57" y="265"/>
                </a:cxn>
                <a:cxn ang="0">
                  <a:pos x="342" y="58"/>
                </a:cxn>
                <a:cxn ang="0">
                  <a:pos x="368" y="29"/>
                </a:cxn>
                <a:cxn ang="0">
                  <a:pos x="342" y="0"/>
                </a:cxn>
                <a:cxn ang="0">
                  <a:pos x="0" y="247"/>
                </a:cxn>
                <a:cxn ang="0">
                  <a:pos x="34" y="233"/>
                </a:cxn>
                <a:cxn ang="0">
                  <a:pos x="37" y="232"/>
                </a:cxn>
              </a:cxnLst>
              <a:rect l="0" t="0" r="r" b="b"/>
              <a:pathLst>
                <a:path w="368" h="265">
                  <a:moveTo>
                    <a:pt x="37" y="232"/>
                  </a:moveTo>
                  <a:cubicBezTo>
                    <a:pt x="38" y="235"/>
                    <a:pt x="38" y="235"/>
                    <a:pt x="38" y="235"/>
                  </a:cubicBezTo>
                  <a:cubicBezTo>
                    <a:pt x="57" y="265"/>
                    <a:pt x="57" y="265"/>
                    <a:pt x="57" y="265"/>
                  </a:cubicBezTo>
                  <a:cubicBezTo>
                    <a:pt x="100" y="148"/>
                    <a:pt x="211" y="63"/>
                    <a:pt x="342" y="58"/>
                  </a:cubicBezTo>
                  <a:cubicBezTo>
                    <a:pt x="368" y="29"/>
                    <a:pt x="368" y="29"/>
                    <a:pt x="368" y="29"/>
                  </a:cubicBezTo>
                  <a:cubicBezTo>
                    <a:pt x="342" y="0"/>
                    <a:pt x="342" y="0"/>
                    <a:pt x="342" y="0"/>
                  </a:cubicBezTo>
                  <a:cubicBezTo>
                    <a:pt x="184" y="4"/>
                    <a:pt x="51" y="106"/>
                    <a:pt x="0" y="247"/>
                  </a:cubicBezTo>
                  <a:cubicBezTo>
                    <a:pt x="34" y="233"/>
                    <a:pt x="34" y="233"/>
                    <a:pt x="34" y="233"/>
                  </a:cubicBezTo>
                  <a:lnTo>
                    <a:pt x="37" y="232"/>
                  </a:lnTo>
                  <a:close/>
                </a:path>
              </a:pathLst>
            </a:custGeom>
            <a:solidFill>
              <a:srgbClr val="AA5CAA"/>
            </a:solidFill>
            <a:ln w="3175">
              <a:noFill/>
              <a:round/>
              <a:headEnd/>
              <a:tailEnd/>
            </a:ln>
            <a:effectLst/>
          </p:spPr>
          <p:txBody>
            <a:bodyPr anchor="ctr"/>
            <a:lstStyle/>
            <a:p>
              <a:pPr algn="ctr"/>
              <a:endParaRPr lang="en-GB"/>
            </a:p>
          </p:txBody>
        </p:sp>
        <p:sp>
          <p:nvSpPr>
            <p:cNvPr id="46" name="WordArt 80"/>
            <p:cNvSpPr>
              <a:spLocks noChangeArrowheads="1" noChangeShapeType="1" noTextEdit="1"/>
            </p:cNvSpPr>
            <p:nvPr/>
          </p:nvSpPr>
          <p:spPr bwMode="gray">
            <a:xfrm rot="19757853">
              <a:off x="594082" y="2174469"/>
              <a:ext cx="1331099" cy="541656"/>
            </a:xfrm>
            <a:prstGeom prst="rect">
              <a:avLst/>
            </a:prstGeom>
            <a:ln>
              <a:noFill/>
            </a:ln>
          </p:spPr>
          <p:txBody>
            <a:bodyPr spcFirstLastPara="1" wrap="none" fromWordArt="1" anchor="ctr">
              <a:prstTxWarp prst="textArchUp">
                <a:avLst>
                  <a:gd name="adj" fmla="val 12202274"/>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5</a:t>
              </a:r>
            </a:p>
          </p:txBody>
        </p:sp>
        <p:sp>
          <p:nvSpPr>
            <p:cNvPr id="47" name="Oval 86"/>
            <p:cNvSpPr>
              <a:spLocks noChangeArrowheads="1"/>
            </p:cNvSpPr>
            <p:nvPr/>
          </p:nvSpPr>
          <p:spPr bwMode="gray">
            <a:xfrm>
              <a:off x="1336534" y="2409732"/>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5</a:t>
              </a:r>
            </a:p>
          </p:txBody>
        </p:sp>
      </p:grpSp>
      <p:grpSp>
        <p:nvGrpSpPr>
          <p:cNvPr id="48" name="Group 57"/>
          <p:cNvGrpSpPr/>
          <p:nvPr/>
        </p:nvGrpSpPr>
        <p:grpSpPr>
          <a:xfrm>
            <a:off x="251520" y="2907618"/>
            <a:ext cx="1399611" cy="1841083"/>
            <a:chOff x="251520" y="2907618"/>
            <a:chExt cx="1399611" cy="1841083"/>
          </a:xfrm>
        </p:grpSpPr>
        <p:sp>
          <p:nvSpPr>
            <p:cNvPr id="49" name="Freeform 70"/>
            <p:cNvSpPr>
              <a:spLocks/>
            </p:cNvSpPr>
            <p:nvPr/>
          </p:nvSpPr>
          <p:spPr bwMode="gray">
            <a:xfrm>
              <a:off x="601073" y="2907618"/>
              <a:ext cx="1050058" cy="1574358"/>
            </a:xfrm>
            <a:custGeom>
              <a:avLst/>
              <a:gdLst/>
              <a:ahLst/>
              <a:cxnLst>
                <a:cxn ang="0">
                  <a:pos x="148" y="291"/>
                </a:cxn>
                <a:cxn ang="0">
                  <a:pos x="121" y="327"/>
                </a:cxn>
                <a:cxn ang="0">
                  <a:pos x="105" y="222"/>
                </a:cxn>
                <a:cxn ang="0">
                  <a:pos x="210" y="205"/>
                </a:cxn>
                <a:cxn ang="0">
                  <a:pos x="183" y="242"/>
                </a:cxn>
                <a:cxn ang="0">
                  <a:pos x="197" y="252"/>
                </a:cxn>
                <a:cxn ang="0">
                  <a:pos x="238" y="195"/>
                </a:cxn>
                <a:cxn ang="0">
                  <a:pos x="208" y="129"/>
                </a:cxn>
                <a:cxn ang="0">
                  <a:pos x="210" y="111"/>
                </a:cxn>
                <a:cxn ang="0">
                  <a:pos x="127" y="84"/>
                </a:cxn>
                <a:cxn ang="0">
                  <a:pos x="144" y="33"/>
                </a:cxn>
                <a:cxn ang="0">
                  <a:pos x="162" y="39"/>
                </a:cxn>
                <a:cxn ang="0">
                  <a:pos x="142" y="0"/>
                </a:cxn>
                <a:cxn ang="0">
                  <a:pos x="103" y="20"/>
                </a:cxn>
                <a:cxn ang="0">
                  <a:pos x="121" y="25"/>
                </a:cxn>
                <a:cxn ang="0">
                  <a:pos x="104" y="76"/>
                </a:cxn>
                <a:cxn ang="0">
                  <a:pos x="12" y="47"/>
                </a:cxn>
                <a:cxn ang="0">
                  <a:pos x="0" y="129"/>
                </a:cxn>
                <a:cxn ang="0">
                  <a:pos x="115" y="364"/>
                </a:cxn>
                <a:cxn ang="0">
                  <a:pos x="161" y="301"/>
                </a:cxn>
                <a:cxn ang="0">
                  <a:pos x="148" y="291"/>
                </a:cxn>
              </a:cxnLst>
              <a:rect l="0" t="0" r="r" b="b"/>
              <a:pathLst>
                <a:path w="238" h="364">
                  <a:moveTo>
                    <a:pt x="148" y="291"/>
                  </a:moveTo>
                  <a:cubicBezTo>
                    <a:pt x="142" y="298"/>
                    <a:pt x="121" y="327"/>
                    <a:pt x="121" y="327"/>
                  </a:cubicBezTo>
                  <a:cubicBezTo>
                    <a:pt x="105" y="222"/>
                    <a:pt x="105" y="222"/>
                    <a:pt x="105" y="222"/>
                  </a:cubicBezTo>
                  <a:cubicBezTo>
                    <a:pt x="210" y="205"/>
                    <a:pt x="210" y="205"/>
                    <a:pt x="210" y="205"/>
                  </a:cubicBezTo>
                  <a:cubicBezTo>
                    <a:pt x="210" y="205"/>
                    <a:pt x="189" y="234"/>
                    <a:pt x="183" y="242"/>
                  </a:cubicBezTo>
                  <a:cubicBezTo>
                    <a:pt x="197" y="252"/>
                    <a:pt x="197" y="252"/>
                    <a:pt x="197" y="252"/>
                  </a:cubicBezTo>
                  <a:cubicBezTo>
                    <a:pt x="238" y="195"/>
                    <a:pt x="238" y="195"/>
                    <a:pt x="238" y="195"/>
                  </a:cubicBezTo>
                  <a:cubicBezTo>
                    <a:pt x="220" y="179"/>
                    <a:pt x="208" y="155"/>
                    <a:pt x="208" y="129"/>
                  </a:cubicBezTo>
                  <a:cubicBezTo>
                    <a:pt x="208" y="123"/>
                    <a:pt x="209" y="117"/>
                    <a:pt x="210" y="111"/>
                  </a:cubicBezTo>
                  <a:cubicBezTo>
                    <a:pt x="127" y="84"/>
                    <a:pt x="127" y="84"/>
                    <a:pt x="127" y="84"/>
                  </a:cubicBezTo>
                  <a:cubicBezTo>
                    <a:pt x="144" y="33"/>
                    <a:pt x="144" y="33"/>
                    <a:pt x="144" y="33"/>
                  </a:cubicBezTo>
                  <a:cubicBezTo>
                    <a:pt x="144" y="33"/>
                    <a:pt x="158" y="37"/>
                    <a:pt x="162" y="39"/>
                  </a:cubicBezTo>
                  <a:cubicBezTo>
                    <a:pt x="153" y="23"/>
                    <a:pt x="146" y="8"/>
                    <a:pt x="142" y="0"/>
                  </a:cubicBezTo>
                  <a:cubicBezTo>
                    <a:pt x="133" y="4"/>
                    <a:pt x="119" y="11"/>
                    <a:pt x="103" y="20"/>
                  </a:cubicBezTo>
                  <a:cubicBezTo>
                    <a:pt x="107" y="21"/>
                    <a:pt x="121" y="25"/>
                    <a:pt x="121" y="25"/>
                  </a:cubicBezTo>
                  <a:cubicBezTo>
                    <a:pt x="104" y="76"/>
                    <a:pt x="104" y="76"/>
                    <a:pt x="104" y="76"/>
                  </a:cubicBezTo>
                  <a:cubicBezTo>
                    <a:pt x="12" y="47"/>
                    <a:pt x="12" y="47"/>
                    <a:pt x="12" y="47"/>
                  </a:cubicBezTo>
                  <a:cubicBezTo>
                    <a:pt x="4" y="73"/>
                    <a:pt x="0" y="100"/>
                    <a:pt x="0" y="129"/>
                  </a:cubicBezTo>
                  <a:cubicBezTo>
                    <a:pt x="0" y="225"/>
                    <a:pt x="45" y="310"/>
                    <a:pt x="115" y="364"/>
                  </a:cubicBezTo>
                  <a:cubicBezTo>
                    <a:pt x="161" y="301"/>
                    <a:pt x="161" y="301"/>
                    <a:pt x="161" y="301"/>
                  </a:cubicBezTo>
                  <a:lnTo>
                    <a:pt x="148" y="291"/>
                  </a:lnTo>
                  <a:close/>
                </a:path>
              </a:pathLst>
            </a:custGeom>
            <a:solidFill>
              <a:srgbClr val="BFDEE4"/>
            </a:solidFill>
            <a:ln w="3175">
              <a:noFill/>
              <a:round/>
              <a:headEnd/>
              <a:tailEnd/>
            </a:ln>
            <a:effectLst/>
          </p:spPr>
          <p:txBody>
            <a:bodyPr anchor="ctr"/>
            <a:lstStyle/>
            <a:p>
              <a:pPr algn="ctr"/>
              <a:endParaRPr lang="en-GB"/>
            </a:p>
          </p:txBody>
        </p:sp>
        <p:sp>
          <p:nvSpPr>
            <p:cNvPr id="50" name="Freeform 75"/>
            <p:cNvSpPr>
              <a:spLocks/>
            </p:cNvSpPr>
            <p:nvPr/>
          </p:nvSpPr>
          <p:spPr bwMode="gray">
            <a:xfrm>
              <a:off x="251520" y="2943182"/>
              <a:ext cx="794186" cy="1805519"/>
            </a:xfrm>
            <a:custGeom>
              <a:avLst/>
              <a:gdLst/>
              <a:ahLst/>
              <a:cxnLst>
                <a:cxn ang="0">
                  <a:pos x="142" y="378"/>
                </a:cxn>
                <a:cxn ang="0">
                  <a:pos x="145" y="378"/>
                </a:cxn>
                <a:cxn ang="0">
                  <a:pos x="180" y="370"/>
                </a:cxn>
                <a:cxn ang="0">
                  <a:pos x="59" y="121"/>
                </a:cxn>
                <a:cxn ang="0">
                  <a:pos x="72" y="34"/>
                </a:cxn>
                <a:cxn ang="0">
                  <a:pos x="52" y="0"/>
                </a:cxn>
                <a:cxn ang="0">
                  <a:pos x="15" y="16"/>
                </a:cxn>
                <a:cxn ang="0">
                  <a:pos x="0" y="121"/>
                </a:cxn>
                <a:cxn ang="0">
                  <a:pos x="146" y="418"/>
                </a:cxn>
                <a:cxn ang="0">
                  <a:pos x="142" y="382"/>
                </a:cxn>
                <a:cxn ang="0">
                  <a:pos x="142" y="378"/>
                </a:cxn>
              </a:cxnLst>
              <a:rect l="0" t="0" r="r" b="b"/>
              <a:pathLst>
                <a:path w="180" h="418">
                  <a:moveTo>
                    <a:pt x="142" y="378"/>
                  </a:moveTo>
                  <a:cubicBezTo>
                    <a:pt x="145" y="378"/>
                    <a:pt x="145" y="378"/>
                    <a:pt x="145" y="378"/>
                  </a:cubicBezTo>
                  <a:cubicBezTo>
                    <a:pt x="180" y="370"/>
                    <a:pt x="180" y="370"/>
                    <a:pt x="180" y="370"/>
                  </a:cubicBezTo>
                  <a:cubicBezTo>
                    <a:pt x="107" y="312"/>
                    <a:pt x="59" y="222"/>
                    <a:pt x="59" y="121"/>
                  </a:cubicBezTo>
                  <a:cubicBezTo>
                    <a:pt x="59" y="91"/>
                    <a:pt x="64" y="61"/>
                    <a:pt x="72" y="34"/>
                  </a:cubicBezTo>
                  <a:cubicBezTo>
                    <a:pt x="52" y="0"/>
                    <a:pt x="52" y="0"/>
                    <a:pt x="52" y="0"/>
                  </a:cubicBezTo>
                  <a:cubicBezTo>
                    <a:pt x="15" y="16"/>
                    <a:pt x="15" y="16"/>
                    <a:pt x="15" y="16"/>
                  </a:cubicBezTo>
                  <a:cubicBezTo>
                    <a:pt x="6" y="49"/>
                    <a:pt x="0" y="85"/>
                    <a:pt x="0" y="121"/>
                  </a:cubicBezTo>
                  <a:cubicBezTo>
                    <a:pt x="0" y="242"/>
                    <a:pt x="57" y="349"/>
                    <a:pt x="146" y="418"/>
                  </a:cubicBezTo>
                  <a:cubicBezTo>
                    <a:pt x="142" y="382"/>
                    <a:pt x="142" y="382"/>
                    <a:pt x="142" y="382"/>
                  </a:cubicBezTo>
                  <a:lnTo>
                    <a:pt x="142" y="378"/>
                  </a:lnTo>
                  <a:close/>
                </a:path>
              </a:pathLst>
            </a:custGeom>
            <a:solidFill>
              <a:srgbClr val="409DAD"/>
            </a:solidFill>
            <a:ln w="3175">
              <a:noFill/>
              <a:round/>
              <a:headEnd/>
              <a:tailEnd/>
            </a:ln>
            <a:effectLst/>
          </p:spPr>
          <p:txBody>
            <a:bodyPr anchor="ctr"/>
            <a:lstStyle/>
            <a:p>
              <a:pPr algn="ctr"/>
              <a:endParaRPr lang="en-GB"/>
            </a:p>
          </p:txBody>
        </p:sp>
        <p:sp>
          <p:nvSpPr>
            <p:cNvPr id="51" name="WordArt 84"/>
            <p:cNvSpPr>
              <a:spLocks noChangeArrowheads="1" noChangeShapeType="1" noTextEdit="1"/>
            </p:cNvSpPr>
            <p:nvPr/>
          </p:nvSpPr>
          <p:spPr bwMode="gray">
            <a:xfrm rot="15300000" flipH="1" flipV="1">
              <a:off x="16725" y="3583578"/>
              <a:ext cx="1267966" cy="479587"/>
            </a:xfrm>
            <a:prstGeom prst="rect">
              <a:avLst/>
            </a:prstGeom>
            <a:ln>
              <a:noFill/>
            </a:ln>
          </p:spPr>
          <p:txBody>
            <a:bodyPr spcFirstLastPara="1" wrap="non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4</a:t>
              </a:r>
            </a:p>
          </p:txBody>
        </p:sp>
        <p:sp>
          <p:nvSpPr>
            <p:cNvPr id="52" name="Oval 87"/>
            <p:cNvSpPr>
              <a:spLocks noChangeArrowheads="1"/>
            </p:cNvSpPr>
            <p:nvPr/>
          </p:nvSpPr>
          <p:spPr bwMode="gray">
            <a:xfrm>
              <a:off x="805212" y="3361733"/>
              <a:ext cx="405482" cy="391196"/>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4</a:t>
              </a:r>
            </a:p>
          </p:txBody>
        </p:sp>
      </p:grpSp>
      <p:grpSp>
        <p:nvGrpSpPr>
          <p:cNvPr id="53" name="Group 56"/>
          <p:cNvGrpSpPr/>
          <p:nvPr/>
        </p:nvGrpSpPr>
        <p:grpSpPr>
          <a:xfrm>
            <a:off x="957617" y="3796700"/>
            <a:ext cx="1880598" cy="1288484"/>
            <a:chOff x="957617" y="3796700"/>
            <a:chExt cx="1880598" cy="1288484"/>
          </a:xfrm>
        </p:grpSpPr>
        <p:sp>
          <p:nvSpPr>
            <p:cNvPr id="54" name="Freeform 71"/>
            <p:cNvSpPr>
              <a:spLocks/>
            </p:cNvSpPr>
            <p:nvPr/>
          </p:nvSpPr>
          <p:spPr bwMode="gray">
            <a:xfrm>
              <a:off x="1156164" y="3796700"/>
              <a:ext cx="1493292" cy="952001"/>
            </a:xfrm>
            <a:custGeom>
              <a:avLst/>
              <a:gdLst/>
              <a:ahLst/>
              <a:cxnLst>
                <a:cxn ang="0">
                  <a:pos x="278" y="116"/>
                </a:cxn>
                <a:cxn ang="0">
                  <a:pos x="305" y="152"/>
                </a:cxn>
                <a:cxn ang="0">
                  <a:pos x="200" y="135"/>
                </a:cxn>
                <a:cxn ang="0">
                  <a:pos x="216" y="30"/>
                </a:cxn>
                <a:cxn ang="0">
                  <a:pos x="243" y="66"/>
                </a:cxn>
                <a:cxn ang="0">
                  <a:pos x="256" y="56"/>
                </a:cxn>
                <a:cxn ang="0">
                  <a:pos x="215" y="0"/>
                </a:cxn>
                <a:cxn ang="0">
                  <a:pos x="171" y="12"/>
                </a:cxn>
                <a:cxn ang="0">
                  <a:pos x="127" y="0"/>
                </a:cxn>
                <a:cxn ang="0">
                  <a:pos x="75" y="71"/>
                </a:cxn>
                <a:cxn ang="0">
                  <a:pos x="32" y="40"/>
                </a:cxn>
                <a:cxn ang="0">
                  <a:pos x="43" y="24"/>
                </a:cxn>
                <a:cxn ang="0">
                  <a:pos x="0" y="31"/>
                </a:cxn>
                <a:cxn ang="0">
                  <a:pos x="6" y="74"/>
                </a:cxn>
                <a:cxn ang="0">
                  <a:pos x="17" y="59"/>
                </a:cxn>
                <a:cxn ang="0">
                  <a:pos x="61" y="91"/>
                </a:cxn>
                <a:cxn ang="0">
                  <a:pos x="4" y="169"/>
                </a:cxn>
                <a:cxn ang="0">
                  <a:pos x="171" y="220"/>
                </a:cxn>
                <a:cxn ang="0">
                  <a:pos x="338" y="169"/>
                </a:cxn>
                <a:cxn ang="0">
                  <a:pos x="292" y="106"/>
                </a:cxn>
                <a:cxn ang="0">
                  <a:pos x="278" y="116"/>
                </a:cxn>
              </a:cxnLst>
              <a:rect l="0" t="0" r="r" b="b"/>
              <a:pathLst>
                <a:path w="338" h="220">
                  <a:moveTo>
                    <a:pt x="278" y="116"/>
                  </a:moveTo>
                  <a:cubicBezTo>
                    <a:pt x="284" y="123"/>
                    <a:pt x="305" y="152"/>
                    <a:pt x="305" y="152"/>
                  </a:cubicBezTo>
                  <a:cubicBezTo>
                    <a:pt x="200" y="135"/>
                    <a:pt x="200" y="135"/>
                    <a:pt x="200" y="135"/>
                  </a:cubicBezTo>
                  <a:cubicBezTo>
                    <a:pt x="216" y="30"/>
                    <a:pt x="216" y="30"/>
                    <a:pt x="216" y="30"/>
                  </a:cubicBezTo>
                  <a:cubicBezTo>
                    <a:pt x="216" y="30"/>
                    <a:pt x="237" y="59"/>
                    <a:pt x="243" y="66"/>
                  </a:cubicBezTo>
                  <a:cubicBezTo>
                    <a:pt x="256" y="56"/>
                    <a:pt x="256" y="56"/>
                    <a:pt x="256" y="56"/>
                  </a:cubicBezTo>
                  <a:cubicBezTo>
                    <a:pt x="215" y="0"/>
                    <a:pt x="215" y="0"/>
                    <a:pt x="215" y="0"/>
                  </a:cubicBezTo>
                  <a:cubicBezTo>
                    <a:pt x="202" y="7"/>
                    <a:pt x="187" y="12"/>
                    <a:pt x="171" y="12"/>
                  </a:cubicBezTo>
                  <a:cubicBezTo>
                    <a:pt x="155" y="12"/>
                    <a:pt x="140" y="7"/>
                    <a:pt x="127" y="0"/>
                  </a:cubicBezTo>
                  <a:cubicBezTo>
                    <a:pt x="75" y="71"/>
                    <a:pt x="75" y="71"/>
                    <a:pt x="75" y="71"/>
                  </a:cubicBezTo>
                  <a:cubicBezTo>
                    <a:pt x="32" y="40"/>
                    <a:pt x="32" y="40"/>
                    <a:pt x="32" y="40"/>
                  </a:cubicBezTo>
                  <a:cubicBezTo>
                    <a:pt x="32" y="40"/>
                    <a:pt x="40" y="28"/>
                    <a:pt x="43" y="24"/>
                  </a:cubicBezTo>
                  <a:cubicBezTo>
                    <a:pt x="25" y="27"/>
                    <a:pt x="9" y="30"/>
                    <a:pt x="0" y="31"/>
                  </a:cubicBezTo>
                  <a:cubicBezTo>
                    <a:pt x="1" y="40"/>
                    <a:pt x="4" y="56"/>
                    <a:pt x="6" y="74"/>
                  </a:cubicBezTo>
                  <a:cubicBezTo>
                    <a:pt x="9" y="71"/>
                    <a:pt x="17" y="59"/>
                    <a:pt x="17" y="59"/>
                  </a:cubicBezTo>
                  <a:cubicBezTo>
                    <a:pt x="61" y="91"/>
                    <a:pt x="61" y="91"/>
                    <a:pt x="61" y="91"/>
                  </a:cubicBezTo>
                  <a:cubicBezTo>
                    <a:pt x="4" y="169"/>
                    <a:pt x="4" y="169"/>
                    <a:pt x="4" y="169"/>
                  </a:cubicBezTo>
                  <a:cubicBezTo>
                    <a:pt x="52" y="201"/>
                    <a:pt x="109" y="220"/>
                    <a:pt x="171" y="220"/>
                  </a:cubicBezTo>
                  <a:cubicBezTo>
                    <a:pt x="233" y="220"/>
                    <a:pt x="290" y="201"/>
                    <a:pt x="338" y="169"/>
                  </a:cubicBezTo>
                  <a:cubicBezTo>
                    <a:pt x="292" y="106"/>
                    <a:pt x="292" y="106"/>
                    <a:pt x="292" y="106"/>
                  </a:cubicBezTo>
                  <a:lnTo>
                    <a:pt x="278" y="116"/>
                  </a:lnTo>
                  <a:close/>
                </a:path>
              </a:pathLst>
            </a:custGeom>
            <a:solidFill>
              <a:srgbClr val="F1D3BF"/>
            </a:solidFill>
            <a:ln w="3175" cap="flat" cmpd="sng">
              <a:noFill/>
              <a:prstDash val="solid"/>
              <a:round/>
              <a:headEnd type="none" w="med" len="med"/>
              <a:tailEnd type="none" w="med" len="med"/>
            </a:ln>
            <a:effectLst/>
          </p:spPr>
          <p:txBody>
            <a:bodyPr anchor="ctr"/>
            <a:lstStyle/>
            <a:p>
              <a:pPr algn="ctr"/>
              <a:endParaRPr lang="en-GB"/>
            </a:p>
          </p:txBody>
        </p:sp>
        <p:sp>
          <p:nvSpPr>
            <p:cNvPr id="55" name="Freeform 78"/>
            <p:cNvSpPr>
              <a:spLocks/>
            </p:cNvSpPr>
            <p:nvPr/>
          </p:nvSpPr>
          <p:spPr bwMode="gray">
            <a:xfrm>
              <a:off x="957617" y="4596872"/>
              <a:ext cx="1880598" cy="488312"/>
            </a:xfrm>
            <a:custGeom>
              <a:avLst/>
              <a:gdLst/>
              <a:ahLst/>
              <a:cxnLst>
                <a:cxn ang="0">
                  <a:pos x="388" y="39"/>
                </a:cxn>
                <a:cxn ang="0">
                  <a:pos x="389" y="36"/>
                </a:cxn>
                <a:cxn ang="0">
                  <a:pos x="392" y="0"/>
                </a:cxn>
                <a:cxn ang="0">
                  <a:pos x="215" y="54"/>
                </a:cxn>
                <a:cxn ang="0">
                  <a:pos x="38" y="0"/>
                </a:cxn>
                <a:cxn ang="0">
                  <a:pos x="0" y="9"/>
                </a:cxn>
                <a:cxn ang="0">
                  <a:pos x="4" y="48"/>
                </a:cxn>
                <a:cxn ang="0">
                  <a:pos x="215" y="113"/>
                </a:cxn>
                <a:cxn ang="0">
                  <a:pos x="426" y="48"/>
                </a:cxn>
                <a:cxn ang="0">
                  <a:pos x="392" y="40"/>
                </a:cxn>
                <a:cxn ang="0">
                  <a:pos x="388" y="39"/>
                </a:cxn>
              </a:cxnLst>
              <a:rect l="0" t="0" r="r" b="b"/>
              <a:pathLst>
                <a:path w="426" h="113">
                  <a:moveTo>
                    <a:pt x="388" y="39"/>
                  </a:moveTo>
                  <a:cubicBezTo>
                    <a:pt x="389" y="36"/>
                    <a:pt x="389" y="36"/>
                    <a:pt x="389" y="36"/>
                  </a:cubicBezTo>
                  <a:cubicBezTo>
                    <a:pt x="392" y="0"/>
                    <a:pt x="392" y="0"/>
                    <a:pt x="392" y="0"/>
                  </a:cubicBezTo>
                  <a:cubicBezTo>
                    <a:pt x="341" y="34"/>
                    <a:pt x="281" y="54"/>
                    <a:pt x="215" y="54"/>
                  </a:cubicBezTo>
                  <a:cubicBezTo>
                    <a:pt x="150" y="54"/>
                    <a:pt x="89" y="34"/>
                    <a:pt x="38" y="0"/>
                  </a:cubicBezTo>
                  <a:cubicBezTo>
                    <a:pt x="0" y="9"/>
                    <a:pt x="0" y="9"/>
                    <a:pt x="0" y="9"/>
                  </a:cubicBezTo>
                  <a:cubicBezTo>
                    <a:pt x="4" y="48"/>
                    <a:pt x="4" y="48"/>
                    <a:pt x="4" y="48"/>
                  </a:cubicBezTo>
                  <a:cubicBezTo>
                    <a:pt x="64" y="89"/>
                    <a:pt x="137" y="113"/>
                    <a:pt x="215" y="113"/>
                  </a:cubicBezTo>
                  <a:cubicBezTo>
                    <a:pt x="294" y="113"/>
                    <a:pt x="366" y="89"/>
                    <a:pt x="426" y="48"/>
                  </a:cubicBezTo>
                  <a:cubicBezTo>
                    <a:pt x="392" y="40"/>
                    <a:pt x="392" y="40"/>
                    <a:pt x="392" y="40"/>
                  </a:cubicBezTo>
                  <a:lnTo>
                    <a:pt x="388" y="39"/>
                  </a:lnTo>
                  <a:close/>
                </a:path>
              </a:pathLst>
            </a:custGeom>
            <a:solidFill>
              <a:srgbClr val="D67A40"/>
            </a:solidFill>
            <a:ln w="3175">
              <a:noFill/>
              <a:round/>
              <a:headEnd/>
              <a:tailEnd/>
            </a:ln>
            <a:effectLst/>
          </p:spPr>
          <p:txBody>
            <a:bodyPr anchor="ctr"/>
            <a:lstStyle/>
            <a:p>
              <a:pPr algn="ctr"/>
              <a:endParaRPr lang="en-GB"/>
            </a:p>
          </p:txBody>
        </p:sp>
        <p:sp>
          <p:nvSpPr>
            <p:cNvPr id="56" name="WordArt 81"/>
            <p:cNvSpPr>
              <a:spLocks noChangeArrowheads="1" noChangeShapeType="1" noTextEdit="1"/>
            </p:cNvSpPr>
            <p:nvPr/>
          </p:nvSpPr>
          <p:spPr bwMode="gray">
            <a:xfrm rot="10800000" flipH="1" flipV="1">
              <a:off x="1276410" y="4491551"/>
              <a:ext cx="1296144" cy="469161"/>
            </a:xfrm>
            <a:prstGeom prst="rect">
              <a:avLst/>
            </a:prstGeom>
            <a:ln>
              <a:noFill/>
            </a:ln>
          </p:spPr>
          <p:txBody>
            <a:bodyPr spcFirstLastPara="1" wrap="none" fromWordArt="1" anchor="ctr">
              <a:prstTxWarp prst="textArchDown">
                <a:avLst>
                  <a:gd name="adj" fmla="val 1250692"/>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3</a:t>
              </a:r>
            </a:p>
          </p:txBody>
        </p:sp>
        <p:sp>
          <p:nvSpPr>
            <p:cNvPr id="57" name="Oval 89"/>
            <p:cNvSpPr>
              <a:spLocks noChangeArrowheads="1"/>
            </p:cNvSpPr>
            <p:nvPr/>
          </p:nvSpPr>
          <p:spPr bwMode="gray">
            <a:xfrm>
              <a:off x="1479151" y="4138654"/>
              <a:ext cx="399889" cy="385724"/>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3</a:t>
              </a:r>
            </a:p>
          </p:txBody>
        </p:sp>
      </p:grpSp>
      <p:grpSp>
        <p:nvGrpSpPr>
          <p:cNvPr id="58" name="Group 55"/>
          <p:cNvGrpSpPr/>
          <p:nvPr/>
        </p:nvGrpSpPr>
        <p:grpSpPr>
          <a:xfrm>
            <a:off x="2132117" y="3010205"/>
            <a:ext cx="1431771" cy="1738496"/>
            <a:chOff x="2132117" y="3010205"/>
            <a:chExt cx="1431771" cy="1738496"/>
          </a:xfrm>
        </p:grpSpPr>
        <p:sp>
          <p:nvSpPr>
            <p:cNvPr id="59" name="Freeform 72"/>
            <p:cNvSpPr>
              <a:spLocks/>
            </p:cNvSpPr>
            <p:nvPr/>
          </p:nvSpPr>
          <p:spPr bwMode="gray">
            <a:xfrm>
              <a:off x="2132117" y="3111423"/>
              <a:ext cx="1092006" cy="1370553"/>
            </a:xfrm>
            <a:custGeom>
              <a:avLst/>
              <a:gdLst/>
              <a:ahLst/>
              <a:cxnLst>
                <a:cxn ang="0">
                  <a:pos x="247" y="82"/>
                </a:cxn>
                <a:cxn ang="0">
                  <a:pos x="235" y="0"/>
                </a:cxn>
                <a:cxn ang="0">
                  <a:pos x="161" y="24"/>
                </a:cxn>
                <a:cxn ang="0">
                  <a:pos x="166" y="40"/>
                </a:cxn>
                <a:cxn ang="0">
                  <a:pos x="208" y="26"/>
                </a:cxn>
                <a:cxn ang="0">
                  <a:pos x="160" y="121"/>
                </a:cxn>
                <a:cxn ang="0">
                  <a:pos x="65" y="73"/>
                </a:cxn>
                <a:cxn ang="0">
                  <a:pos x="108" y="59"/>
                </a:cxn>
                <a:cxn ang="0">
                  <a:pos x="103" y="43"/>
                </a:cxn>
                <a:cxn ang="0">
                  <a:pos x="37" y="64"/>
                </a:cxn>
                <a:cxn ang="0">
                  <a:pos x="39" y="82"/>
                </a:cxn>
                <a:cxn ang="0">
                  <a:pos x="9" y="148"/>
                </a:cxn>
                <a:cxn ang="0">
                  <a:pos x="61" y="219"/>
                </a:cxn>
                <a:cxn ang="0">
                  <a:pos x="18" y="251"/>
                </a:cxn>
                <a:cxn ang="0">
                  <a:pos x="6" y="236"/>
                </a:cxn>
                <a:cxn ang="0">
                  <a:pos x="0" y="279"/>
                </a:cxn>
                <a:cxn ang="0">
                  <a:pos x="43" y="286"/>
                </a:cxn>
                <a:cxn ang="0">
                  <a:pos x="32" y="271"/>
                </a:cxn>
                <a:cxn ang="0">
                  <a:pos x="75" y="239"/>
                </a:cxn>
                <a:cxn ang="0">
                  <a:pos x="132" y="317"/>
                </a:cxn>
                <a:cxn ang="0">
                  <a:pos x="247" y="82"/>
                </a:cxn>
              </a:cxnLst>
              <a:rect l="0" t="0" r="r" b="b"/>
              <a:pathLst>
                <a:path w="247" h="317">
                  <a:moveTo>
                    <a:pt x="247" y="82"/>
                  </a:moveTo>
                  <a:cubicBezTo>
                    <a:pt x="247" y="53"/>
                    <a:pt x="243" y="26"/>
                    <a:pt x="235" y="0"/>
                  </a:cubicBezTo>
                  <a:cubicBezTo>
                    <a:pt x="161" y="24"/>
                    <a:pt x="161" y="24"/>
                    <a:pt x="161" y="24"/>
                  </a:cubicBezTo>
                  <a:cubicBezTo>
                    <a:pt x="166" y="40"/>
                    <a:pt x="166" y="40"/>
                    <a:pt x="166" y="40"/>
                  </a:cubicBezTo>
                  <a:cubicBezTo>
                    <a:pt x="175" y="37"/>
                    <a:pt x="208" y="26"/>
                    <a:pt x="208" y="26"/>
                  </a:cubicBezTo>
                  <a:cubicBezTo>
                    <a:pt x="160" y="121"/>
                    <a:pt x="160" y="121"/>
                    <a:pt x="160" y="121"/>
                  </a:cubicBezTo>
                  <a:cubicBezTo>
                    <a:pt x="65" y="73"/>
                    <a:pt x="65" y="73"/>
                    <a:pt x="65" y="73"/>
                  </a:cubicBezTo>
                  <a:cubicBezTo>
                    <a:pt x="65" y="73"/>
                    <a:pt x="99" y="62"/>
                    <a:pt x="108" y="59"/>
                  </a:cubicBezTo>
                  <a:cubicBezTo>
                    <a:pt x="103" y="43"/>
                    <a:pt x="103" y="43"/>
                    <a:pt x="103" y="43"/>
                  </a:cubicBezTo>
                  <a:cubicBezTo>
                    <a:pt x="37" y="64"/>
                    <a:pt x="37" y="64"/>
                    <a:pt x="37" y="64"/>
                  </a:cubicBezTo>
                  <a:cubicBezTo>
                    <a:pt x="38" y="70"/>
                    <a:pt x="39" y="76"/>
                    <a:pt x="39" y="82"/>
                  </a:cubicBezTo>
                  <a:cubicBezTo>
                    <a:pt x="39" y="108"/>
                    <a:pt x="27" y="132"/>
                    <a:pt x="9" y="148"/>
                  </a:cubicBezTo>
                  <a:cubicBezTo>
                    <a:pt x="61" y="219"/>
                    <a:pt x="61" y="219"/>
                    <a:pt x="61" y="219"/>
                  </a:cubicBezTo>
                  <a:cubicBezTo>
                    <a:pt x="18" y="251"/>
                    <a:pt x="18" y="251"/>
                    <a:pt x="18" y="251"/>
                  </a:cubicBezTo>
                  <a:cubicBezTo>
                    <a:pt x="18" y="251"/>
                    <a:pt x="9" y="239"/>
                    <a:pt x="6" y="236"/>
                  </a:cubicBezTo>
                  <a:cubicBezTo>
                    <a:pt x="4" y="254"/>
                    <a:pt x="1" y="270"/>
                    <a:pt x="0" y="279"/>
                  </a:cubicBezTo>
                  <a:cubicBezTo>
                    <a:pt x="9" y="280"/>
                    <a:pt x="25" y="283"/>
                    <a:pt x="43" y="286"/>
                  </a:cubicBezTo>
                  <a:cubicBezTo>
                    <a:pt x="40" y="283"/>
                    <a:pt x="32" y="271"/>
                    <a:pt x="32" y="271"/>
                  </a:cubicBezTo>
                  <a:cubicBezTo>
                    <a:pt x="75" y="239"/>
                    <a:pt x="75" y="239"/>
                    <a:pt x="75" y="239"/>
                  </a:cubicBezTo>
                  <a:cubicBezTo>
                    <a:pt x="132" y="317"/>
                    <a:pt x="132" y="317"/>
                    <a:pt x="132" y="317"/>
                  </a:cubicBezTo>
                  <a:cubicBezTo>
                    <a:pt x="202" y="262"/>
                    <a:pt x="247" y="178"/>
                    <a:pt x="247" y="82"/>
                  </a:cubicBezTo>
                  <a:close/>
                </a:path>
              </a:pathLst>
            </a:custGeom>
            <a:solidFill>
              <a:srgbClr val="E7CBCE"/>
            </a:solidFill>
            <a:ln w="3175" cap="flat" cmpd="sng">
              <a:noFill/>
              <a:prstDash val="solid"/>
              <a:round/>
              <a:headEnd type="none" w="med" len="med"/>
              <a:tailEnd type="none" w="med" len="med"/>
            </a:ln>
            <a:effectLst/>
          </p:spPr>
          <p:txBody>
            <a:bodyPr anchor="ctr"/>
            <a:lstStyle/>
            <a:p>
              <a:pPr algn="ctr"/>
              <a:endParaRPr lang="en-GB"/>
            </a:p>
          </p:txBody>
        </p:sp>
        <p:sp>
          <p:nvSpPr>
            <p:cNvPr id="60" name="Freeform 79"/>
            <p:cNvSpPr>
              <a:spLocks/>
            </p:cNvSpPr>
            <p:nvPr/>
          </p:nvSpPr>
          <p:spPr bwMode="gray">
            <a:xfrm>
              <a:off x="2750127" y="3010205"/>
              <a:ext cx="813761" cy="1738496"/>
            </a:xfrm>
            <a:custGeom>
              <a:avLst/>
              <a:gdLst/>
              <a:ahLst/>
              <a:cxnLst>
                <a:cxn ang="0">
                  <a:pos x="184" y="105"/>
                </a:cxn>
                <a:cxn ang="0">
                  <a:pos x="169" y="0"/>
                </a:cxn>
                <a:cxn ang="0">
                  <a:pos x="151" y="31"/>
                </a:cxn>
                <a:cxn ang="0">
                  <a:pos x="149" y="34"/>
                </a:cxn>
                <a:cxn ang="0">
                  <a:pos x="146" y="33"/>
                </a:cxn>
                <a:cxn ang="0">
                  <a:pos x="113" y="18"/>
                </a:cxn>
                <a:cxn ang="0">
                  <a:pos x="125" y="105"/>
                </a:cxn>
                <a:cxn ang="0">
                  <a:pos x="4" y="354"/>
                </a:cxn>
                <a:cxn ang="0">
                  <a:pos x="0" y="393"/>
                </a:cxn>
                <a:cxn ang="0">
                  <a:pos x="38" y="402"/>
                </a:cxn>
                <a:cxn ang="0">
                  <a:pos x="184" y="105"/>
                </a:cxn>
              </a:cxnLst>
              <a:rect l="0" t="0" r="r" b="b"/>
              <a:pathLst>
                <a:path w="184" h="402">
                  <a:moveTo>
                    <a:pt x="184" y="105"/>
                  </a:moveTo>
                  <a:cubicBezTo>
                    <a:pt x="184" y="69"/>
                    <a:pt x="179" y="34"/>
                    <a:pt x="169" y="0"/>
                  </a:cubicBezTo>
                  <a:cubicBezTo>
                    <a:pt x="151" y="31"/>
                    <a:pt x="151" y="31"/>
                    <a:pt x="151" y="31"/>
                  </a:cubicBezTo>
                  <a:cubicBezTo>
                    <a:pt x="149" y="34"/>
                    <a:pt x="149" y="34"/>
                    <a:pt x="149" y="34"/>
                  </a:cubicBezTo>
                  <a:cubicBezTo>
                    <a:pt x="146" y="33"/>
                    <a:pt x="146" y="33"/>
                    <a:pt x="146" y="33"/>
                  </a:cubicBezTo>
                  <a:cubicBezTo>
                    <a:pt x="113" y="18"/>
                    <a:pt x="113" y="18"/>
                    <a:pt x="113" y="18"/>
                  </a:cubicBezTo>
                  <a:cubicBezTo>
                    <a:pt x="121" y="46"/>
                    <a:pt x="125" y="75"/>
                    <a:pt x="125" y="105"/>
                  </a:cubicBezTo>
                  <a:cubicBezTo>
                    <a:pt x="125" y="206"/>
                    <a:pt x="78" y="296"/>
                    <a:pt x="4" y="354"/>
                  </a:cubicBezTo>
                  <a:cubicBezTo>
                    <a:pt x="0" y="393"/>
                    <a:pt x="0" y="393"/>
                    <a:pt x="0" y="393"/>
                  </a:cubicBezTo>
                  <a:cubicBezTo>
                    <a:pt x="38" y="402"/>
                    <a:pt x="38" y="402"/>
                    <a:pt x="38" y="402"/>
                  </a:cubicBezTo>
                  <a:cubicBezTo>
                    <a:pt x="127" y="333"/>
                    <a:pt x="184" y="226"/>
                    <a:pt x="184" y="105"/>
                  </a:cubicBezTo>
                  <a:close/>
                </a:path>
              </a:pathLst>
            </a:custGeom>
            <a:solidFill>
              <a:srgbClr val="B6646B"/>
            </a:solidFill>
            <a:ln w="3175">
              <a:noFill/>
              <a:round/>
              <a:headEnd/>
              <a:tailEnd/>
            </a:ln>
            <a:effectLst/>
          </p:spPr>
          <p:txBody>
            <a:bodyPr anchor="ctr"/>
            <a:lstStyle/>
            <a:p>
              <a:pPr algn="ctr"/>
              <a:endParaRPr lang="en-GB"/>
            </a:p>
          </p:txBody>
        </p:sp>
        <p:sp>
          <p:nvSpPr>
            <p:cNvPr id="66" name="WordArt 83"/>
            <p:cNvSpPr>
              <a:spLocks noChangeArrowheads="1" noChangeShapeType="1" noTextEdit="1"/>
            </p:cNvSpPr>
            <p:nvPr/>
          </p:nvSpPr>
          <p:spPr bwMode="gray">
            <a:xfrm rot="6480658" flipH="1" flipV="1">
              <a:off x="2491565" y="3632819"/>
              <a:ext cx="1267966" cy="479587"/>
            </a:xfrm>
            <a:prstGeom prst="rect">
              <a:avLst/>
            </a:prstGeom>
            <a:ln>
              <a:noFill/>
            </a:ln>
          </p:spPr>
          <p:txBody>
            <a:bodyPr spcFirstLastPara="1" wrap="square" fromWordArt="1" anchor="ctr">
              <a:prstTxWarp prst="textArchDown">
                <a:avLst>
                  <a:gd name="adj" fmla="val 1250693"/>
                </a:avLst>
              </a:prstTxWarp>
            </a:bodyPr>
            <a:lstStyle/>
            <a:p>
              <a:pPr algn="ctr"/>
              <a:r>
                <a:rPr lang="en-GB" sz="3600" kern="10" dirty="0" smtClean="0">
                  <a:ln w="9525">
                    <a:noFill/>
                    <a:round/>
                    <a:headEnd/>
                    <a:tailEnd/>
                  </a:ln>
                  <a:solidFill>
                    <a:srgbClr val="FFFFFF"/>
                  </a:solidFill>
                </a:rPr>
                <a:t>Step </a:t>
              </a:r>
              <a:r>
                <a:rPr lang="en-GB" sz="3600" kern="10" dirty="0">
                  <a:ln w="9525">
                    <a:noFill/>
                    <a:round/>
                    <a:headEnd/>
                    <a:tailEnd/>
                  </a:ln>
                  <a:solidFill>
                    <a:srgbClr val="FFFFFF"/>
                  </a:solidFill>
                </a:rPr>
                <a:t>2</a:t>
              </a:r>
            </a:p>
          </p:txBody>
        </p:sp>
        <p:sp>
          <p:nvSpPr>
            <p:cNvPr id="67" name="Oval 88"/>
            <p:cNvSpPr>
              <a:spLocks noChangeArrowheads="1"/>
            </p:cNvSpPr>
            <p:nvPr/>
          </p:nvSpPr>
          <p:spPr bwMode="gray">
            <a:xfrm>
              <a:off x="2492855" y="3715998"/>
              <a:ext cx="402685" cy="388460"/>
            </a:xfrm>
            <a:prstGeom prst="ellipse">
              <a:avLst/>
            </a:prstGeom>
            <a:gradFill rotWithShape="1">
              <a:gsLst>
                <a:gs pos="0">
                  <a:srgbClr val="FFFFFF"/>
                </a:gs>
                <a:gs pos="100000">
                  <a:schemeClr val="bg2"/>
                </a:gs>
              </a:gsLst>
              <a:path path="shape">
                <a:fillToRect l="50000" t="50000" r="50000" b="50000"/>
              </a:path>
            </a:gradFill>
            <a:ln w="3175" algn="ctr">
              <a:noFill/>
              <a:round/>
              <a:headEnd/>
              <a:tailEnd/>
            </a:ln>
            <a:effectLst/>
          </p:spPr>
          <p:txBody>
            <a:bodyPr anchor="ctr"/>
            <a:lstStyle/>
            <a:p>
              <a:pPr algn="ctr"/>
              <a:r>
                <a:rPr lang="de-DE" sz="2000" b="1">
                  <a:solidFill>
                    <a:srgbClr val="00338D"/>
                  </a:solidFill>
                </a:rPr>
                <a:t>2</a:t>
              </a:r>
            </a:p>
          </p:txBody>
        </p:sp>
      </p:grpSp>
      <p:sp>
        <p:nvSpPr>
          <p:cNvPr id="68" name="Isosceles Triangle 67"/>
          <p:cNvSpPr/>
          <p:nvPr/>
        </p:nvSpPr>
        <p:spPr bwMode="ltGray">
          <a:xfrm rot="5400000">
            <a:off x="1739230" y="1898406"/>
            <a:ext cx="352155" cy="129875"/>
          </a:xfrm>
          <a:prstGeom prst="triangle">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69" name="Rectangle 68"/>
          <p:cNvSpPr/>
          <p:nvPr/>
        </p:nvSpPr>
        <p:spPr bwMode="ltGray">
          <a:xfrm>
            <a:off x="1868804" y="2429272"/>
            <a:ext cx="82800" cy="423664"/>
          </a:xfrm>
          <a:prstGeom prst="rect">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81" name="Rounded Rectangle 80"/>
          <p:cNvSpPr/>
          <p:nvPr/>
        </p:nvSpPr>
        <p:spPr bwMode="ltGray">
          <a:xfrm>
            <a:off x="4016256" y="2813184"/>
            <a:ext cx="4824536" cy="3496136"/>
          </a:xfrm>
          <a:prstGeom prst="roundRect">
            <a:avLst/>
          </a:prstGeom>
          <a:solidFill>
            <a:srgbClr val="E3C9E3"/>
          </a:solidFill>
          <a:ln>
            <a:solidFill>
              <a:srgbClr val="E3C9E3"/>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nchorCtr="0"/>
          <a:lstStyle/>
          <a:p>
            <a:pPr algn="ctr">
              <a:tabLst>
                <a:tab pos="1168400" algn="l"/>
              </a:tabLst>
            </a:pPr>
            <a:r>
              <a:rPr lang="en-GB" sz="2000" dirty="0" smtClean="0">
                <a:solidFill>
                  <a:schemeClr val="tx1"/>
                </a:solidFill>
              </a:rPr>
              <a:t>Control based model</a:t>
            </a: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tabLst>
                <a:tab pos="1168400" algn="l"/>
              </a:tabLst>
            </a:pPr>
            <a:endParaRPr lang="en-GB" sz="2000" dirty="0" smtClean="0">
              <a:solidFill>
                <a:schemeClr val="tx1"/>
              </a:solidFill>
            </a:endParaRPr>
          </a:p>
          <a:p>
            <a:pPr algn="ctr"/>
            <a:endParaRPr lang="en-GB" sz="2000" b="1" dirty="0" smtClean="0">
              <a:solidFill>
                <a:schemeClr val="bg1"/>
              </a:solidFill>
            </a:endParaRPr>
          </a:p>
        </p:txBody>
      </p:sp>
      <p:grpSp>
        <p:nvGrpSpPr>
          <p:cNvPr id="90" name="Group 89"/>
          <p:cNvGrpSpPr/>
          <p:nvPr/>
        </p:nvGrpSpPr>
        <p:grpSpPr>
          <a:xfrm>
            <a:off x="4795644" y="5241974"/>
            <a:ext cx="3577640" cy="923330"/>
            <a:chOff x="4795644" y="5241974"/>
            <a:chExt cx="3577640" cy="923330"/>
          </a:xfrm>
        </p:grpSpPr>
        <p:sp>
          <p:nvSpPr>
            <p:cNvPr id="83" name="Rectangle 82"/>
            <p:cNvSpPr/>
            <p:nvPr/>
          </p:nvSpPr>
          <p:spPr bwMode="ltGray">
            <a:xfrm>
              <a:off x="4795644" y="5378370"/>
              <a:ext cx="3312368" cy="648072"/>
            </a:xfrm>
            <a:prstGeom prst="rect">
              <a:avLst/>
            </a:prstGeom>
            <a:solidFill>
              <a:srgbClr val="AA5CAA"/>
            </a:solidFill>
            <a:ln>
              <a:solidFill>
                <a:srgbClr val="AA5CAA"/>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Risk &amp; rewards based </a:t>
              </a:r>
              <a:br>
                <a:rPr lang="en-GB" sz="2000" dirty="0" smtClean="0">
                  <a:solidFill>
                    <a:schemeClr val="bg1"/>
                  </a:solidFill>
                </a:rPr>
              </a:br>
              <a:r>
                <a:rPr lang="en-GB" sz="2000" dirty="0" smtClean="0">
                  <a:solidFill>
                    <a:schemeClr val="bg1"/>
                  </a:solidFill>
                </a:rPr>
                <a:t>model</a:t>
              </a:r>
            </a:p>
          </p:txBody>
        </p:sp>
        <p:sp>
          <p:nvSpPr>
            <p:cNvPr id="84" name="Content Placeholder 356"/>
            <p:cNvSpPr txBox="1">
              <a:spLocks/>
            </p:cNvSpPr>
            <p:nvPr/>
          </p:nvSpPr>
          <p:spPr>
            <a:xfrm>
              <a:off x="7884368" y="5241974"/>
              <a:ext cx="488916" cy="923330"/>
            </a:xfrm>
            <a:prstGeom prst="rect">
              <a:avLst/>
            </a:prstGeom>
          </p:spPr>
          <p:txBody>
            <a:bodyPr vert="horz" wrap="none" lIns="0" tIns="0" rIns="0" bIns="0" rtlCol="0">
              <a:spAutoFit/>
            </a:body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GB" sz="6000" b="1" i="0" u="none" strike="noStrike" kern="1200" cap="none" spc="0" normalizeH="0" baseline="0" noProof="0" dirty="0" smtClean="0">
                  <a:ln>
                    <a:noFill/>
                  </a:ln>
                  <a:solidFill>
                    <a:srgbClr val="9E3039"/>
                  </a:solidFill>
                  <a:effectLst/>
                  <a:uLnTx/>
                  <a:uFillTx/>
                  <a:latin typeface="Arial"/>
                  <a:ea typeface="+mn-ea"/>
                  <a:cs typeface="Arial" pitchFamily="34" charset="0"/>
                  <a:sym typeface="Wingdings"/>
                </a:rPr>
                <a:t></a:t>
              </a:r>
            </a:p>
          </p:txBody>
        </p:sp>
      </p:grpSp>
      <p:grpSp>
        <p:nvGrpSpPr>
          <p:cNvPr id="88" name="Group 87"/>
          <p:cNvGrpSpPr/>
          <p:nvPr/>
        </p:nvGrpSpPr>
        <p:grpSpPr>
          <a:xfrm>
            <a:off x="4572000" y="3501008"/>
            <a:ext cx="1512168" cy="1368152"/>
            <a:chOff x="4572000" y="3501008"/>
            <a:chExt cx="1512168" cy="1368152"/>
          </a:xfrm>
        </p:grpSpPr>
        <p:sp>
          <p:nvSpPr>
            <p:cNvPr id="64" name="Flowchart: Process 63"/>
            <p:cNvSpPr/>
            <p:nvPr/>
          </p:nvSpPr>
          <p:spPr bwMode="ltGray">
            <a:xfrm>
              <a:off x="4572000" y="3501008"/>
              <a:ext cx="1512168" cy="648072"/>
            </a:xfrm>
            <a:prstGeom prst="flowChartProcess">
              <a:avLst/>
            </a:prstGeom>
            <a:solidFill>
              <a:srgbClr val="AA5CAA"/>
            </a:solidFill>
            <a:ln>
              <a:solidFill>
                <a:srgbClr val="AA5CAA"/>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Over time</a:t>
              </a:r>
            </a:p>
          </p:txBody>
        </p:sp>
        <p:sp>
          <p:nvSpPr>
            <p:cNvPr id="85" name="Rectangle 84"/>
            <p:cNvSpPr/>
            <p:nvPr/>
          </p:nvSpPr>
          <p:spPr bwMode="ltGray">
            <a:xfrm>
              <a:off x="4572000" y="4149080"/>
              <a:ext cx="1512168" cy="720080"/>
            </a:xfrm>
            <a:prstGeom prst="rect">
              <a:avLst/>
            </a:prstGeom>
            <a:solidFill>
              <a:srgbClr val="C792C6"/>
            </a:solidFill>
            <a:ln>
              <a:solidFill>
                <a:srgbClr val="C792C6"/>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If criteria </a:t>
              </a:r>
            </a:p>
            <a:p>
              <a:pPr algn="ctr"/>
              <a:r>
                <a:rPr lang="en-GB" sz="2000" dirty="0" smtClean="0">
                  <a:solidFill>
                    <a:schemeClr val="bg1"/>
                  </a:solidFill>
                </a:rPr>
                <a:t>met</a:t>
              </a:r>
            </a:p>
          </p:txBody>
        </p:sp>
      </p:grpSp>
      <p:sp>
        <p:nvSpPr>
          <p:cNvPr id="62" name="Rectangle 61"/>
          <p:cNvSpPr/>
          <p:nvPr/>
        </p:nvSpPr>
        <p:spPr bwMode="ltGray">
          <a:xfrm>
            <a:off x="1907704" y="1677658"/>
            <a:ext cx="648072" cy="1296144"/>
          </a:xfrm>
          <a:prstGeom prst="rect">
            <a:avLst/>
          </a:prstGeom>
          <a:solidFill>
            <a:schemeClr val="bg1"/>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nvGrpSpPr>
          <p:cNvPr id="89" name="Group 88"/>
          <p:cNvGrpSpPr/>
          <p:nvPr/>
        </p:nvGrpSpPr>
        <p:grpSpPr>
          <a:xfrm>
            <a:off x="6811868" y="3501008"/>
            <a:ext cx="1440160" cy="1368152"/>
            <a:chOff x="6876256" y="3501008"/>
            <a:chExt cx="1440160" cy="1368152"/>
          </a:xfrm>
        </p:grpSpPr>
        <p:sp>
          <p:nvSpPr>
            <p:cNvPr id="63" name="Flowchart: Process 62"/>
            <p:cNvSpPr/>
            <p:nvPr/>
          </p:nvSpPr>
          <p:spPr bwMode="ltGray">
            <a:xfrm>
              <a:off x="6876256" y="3501008"/>
              <a:ext cx="1440160" cy="648072"/>
            </a:xfrm>
            <a:prstGeom prst="flowChartProcess">
              <a:avLst/>
            </a:prstGeom>
            <a:solidFill>
              <a:srgbClr val="AA5CAA"/>
            </a:solidFill>
            <a:ln>
              <a:solidFill>
                <a:srgbClr val="AA5CAA"/>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Point in time</a:t>
              </a:r>
            </a:p>
          </p:txBody>
        </p:sp>
        <p:sp>
          <p:nvSpPr>
            <p:cNvPr id="87" name="Flowchart: Process 86"/>
            <p:cNvSpPr/>
            <p:nvPr/>
          </p:nvSpPr>
          <p:spPr bwMode="ltGray">
            <a:xfrm>
              <a:off x="6876256" y="4141460"/>
              <a:ext cx="1440160" cy="727700"/>
            </a:xfrm>
            <a:prstGeom prst="flowChartProcess">
              <a:avLst/>
            </a:prstGeom>
            <a:solidFill>
              <a:srgbClr val="C792C6"/>
            </a:solidFill>
            <a:ln>
              <a:solidFill>
                <a:srgbClr val="C792C6"/>
              </a:solid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2000" dirty="0" smtClean="0">
                  <a:solidFill>
                    <a:schemeClr val="bg1"/>
                  </a:solidFill>
                </a:rPr>
                <a:t>If criteria not met</a:t>
              </a:r>
            </a:p>
          </p:txBody>
        </p:sp>
      </p:grpSp>
      <p:grpSp>
        <p:nvGrpSpPr>
          <p:cNvPr id="70" name="Group 69"/>
          <p:cNvGrpSpPr/>
          <p:nvPr/>
        </p:nvGrpSpPr>
        <p:grpSpPr>
          <a:xfrm>
            <a:off x="1951384" y="1844824"/>
            <a:ext cx="1514629" cy="1681048"/>
            <a:chOff x="1951384" y="1844824"/>
            <a:chExt cx="1514629" cy="1681048"/>
          </a:xfrm>
        </p:grpSpPr>
        <p:grpSp>
          <p:nvGrpSpPr>
            <p:cNvPr id="71" name="Group 54"/>
            <p:cNvGrpSpPr/>
            <p:nvPr/>
          </p:nvGrpSpPr>
          <p:grpSpPr>
            <a:xfrm>
              <a:off x="1953146" y="1844824"/>
              <a:ext cx="1512867" cy="1681048"/>
              <a:chOff x="1953146" y="1844824"/>
              <a:chExt cx="1512867" cy="1681048"/>
            </a:xfrm>
          </p:grpSpPr>
          <p:sp>
            <p:nvSpPr>
              <p:cNvPr id="74" name="Freeform 69"/>
              <p:cNvSpPr>
                <a:spLocks/>
              </p:cNvSpPr>
              <p:nvPr/>
            </p:nvSpPr>
            <p:spPr bwMode="gray">
              <a:xfrm>
                <a:off x="1953146" y="2185411"/>
                <a:ext cx="1189880" cy="1340461"/>
              </a:xfrm>
              <a:custGeom>
                <a:avLst/>
                <a:gdLst/>
                <a:ahLst/>
                <a:cxnLst>
                  <a:cxn ang="0">
                    <a:pos x="17" y="78"/>
                  </a:cxn>
                  <a:cxn ang="0">
                    <a:pos x="17" y="34"/>
                  </a:cxn>
                  <a:cxn ang="0">
                    <a:pos x="93" y="109"/>
                  </a:cxn>
                  <a:cxn ang="0">
                    <a:pos x="17" y="184"/>
                  </a:cxn>
                  <a:cxn ang="0">
                    <a:pos x="17" y="139"/>
                  </a:cxn>
                  <a:cxn ang="0">
                    <a:pos x="0" y="139"/>
                  </a:cxn>
                  <a:cxn ang="0">
                    <a:pos x="0" y="208"/>
                  </a:cxn>
                  <a:cxn ang="0">
                    <a:pos x="72" y="261"/>
                  </a:cxn>
                  <a:cxn ang="0">
                    <a:pos x="156" y="234"/>
                  </a:cxn>
                  <a:cxn ang="0">
                    <a:pos x="172" y="285"/>
                  </a:cxn>
                  <a:cxn ang="0">
                    <a:pos x="154" y="290"/>
                  </a:cxn>
                  <a:cxn ang="0">
                    <a:pos x="193" y="310"/>
                  </a:cxn>
                  <a:cxn ang="0">
                    <a:pos x="213" y="271"/>
                  </a:cxn>
                  <a:cxn ang="0">
                    <a:pos x="195" y="277"/>
                  </a:cxn>
                  <a:cxn ang="0">
                    <a:pos x="179" y="226"/>
                  </a:cxn>
                  <a:cxn ang="0">
                    <a:pos x="270" y="196"/>
                  </a:cxn>
                  <a:cxn ang="0">
                    <a:pos x="0" y="0"/>
                  </a:cxn>
                  <a:cxn ang="0">
                    <a:pos x="0" y="78"/>
                  </a:cxn>
                  <a:cxn ang="0">
                    <a:pos x="17" y="78"/>
                  </a:cxn>
                </a:cxnLst>
                <a:rect l="0" t="0" r="r" b="b"/>
                <a:pathLst>
                  <a:path w="270" h="310">
                    <a:moveTo>
                      <a:pt x="17" y="78"/>
                    </a:moveTo>
                    <a:cubicBezTo>
                      <a:pt x="17" y="69"/>
                      <a:pt x="17" y="34"/>
                      <a:pt x="17" y="34"/>
                    </a:cubicBezTo>
                    <a:cubicBezTo>
                      <a:pt x="93" y="109"/>
                      <a:pt x="93" y="109"/>
                      <a:pt x="93" y="109"/>
                    </a:cubicBezTo>
                    <a:cubicBezTo>
                      <a:pt x="17" y="184"/>
                      <a:pt x="17" y="184"/>
                      <a:pt x="17" y="184"/>
                    </a:cubicBezTo>
                    <a:cubicBezTo>
                      <a:pt x="17" y="184"/>
                      <a:pt x="17" y="148"/>
                      <a:pt x="17" y="139"/>
                    </a:cubicBezTo>
                    <a:cubicBezTo>
                      <a:pt x="0" y="139"/>
                      <a:pt x="0" y="139"/>
                      <a:pt x="0" y="139"/>
                    </a:cubicBezTo>
                    <a:cubicBezTo>
                      <a:pt x="0" y="208"/>
                      <a:pt x="0" y="208"/>
                      <a:pt x="0" y="208"/>
                    </a:cubicBezTo>
                    <a:cubicBezTo>
                      <a:pt x="33" y="212"/>
                      <a:pt x="60" y="232"/>
                      <a:pt x="72" y="261"/>
                    </a:cubicBezTo>
                    <a:cubicBezTo>
                      <a:pt x="156" y="234"/>
                      <a:pt x="156" y="234"/>
                      <a:pt x="156" y="234"/>
                    </a:cubicBezTo>
                    <a:cubicBezTo>
                      <a:pt x="172" y="285"/>
                      <a:pt x="172" y="285"/>
                      <a:pt x="172" y="285"/>
                    </a:cubicBezTo>
                    <a:cubicBezTo>
                      <a:pt x="172" y="285"/>
                      <a:pt x="158" y="289"/>
                      <a:pt x="154" y="290"/>
                    </a:cubicBezTo>
                    <a:cubicBezTo>
                      <a:pt x="170" y="299"/>
                      <a:pt x="185" y="306"/>
                      <a:pt x="193" y="310"/>
                    </a:cubicBezTo>
                    <a:cubicBezTo>
                      <a:pt x="197" y="302"/>
                      <a:pt x="205" y="287"/>
                      <a:pt x="213" y="271"/>
                    </a:cubicBezTo>
                    <a:cubicBezTo>
                      <a:pt x="209" y="273"/>
                      <a:pt x="195" y="277"/>
                      <a:pt x="195" y="277"/>
                    </a:cubicBezTo>
                    <a:cubicBezTo>
                      <a:pt x="179" y="226"/>
                      <a:pt x="179" y="226"/>
                      <a:pt x="179" y="226"/>
                    </a:cubicBezTo>
                    <a:cubicBezTo>
                      <a:pt x="270" y="196"/>
                      <a:pt x="270" y="196"/>
                      <a:pt x="270" y="196"/>
                    </a:cubicBezTo>
                    <a:cubicBezTo>
                      <a:pt x="230" y="84"/>
                      <a:pt x="125" y="4"/>
                      <a:pt x="0" y="0"/>
                    </a:cubicBezTo>
                    <a:cubicBezTo>
                      <a:pt x="0" y="78"/>
                      <a:pt x="0" y="78"/>
                      <a:pt x="0" y="78"/>
                    </a:cubicBezTo>
                    <a:lnTo>
                      <a:pt x="17" y="78"/>
                    </a:lnTo>
                    <a:close/>
                  </a:path>
                </a:pathLst>
              </a:custGeom>
              <a:solidFill>
                <a:srgbClr val="BFCCE3"/>
              </a:solidFill>
              <a:ln w="3175" cap="flat" cmpd="sng">
                <a:noFill/>
                <a:prstDash val="solid"/>
                <a:round/>
                <a:headEnd type="none" w="med" len="med"/>
                <a:tailEnd type="none" w="med" len="med"/>
              </a:ln>
              <a:effectLst/>
            </p:spPr>
            <p:txBody>
              <a:bodyPr anchor="ctr"/>
              <a:lstStyle/>
              <a:p>
                <a:pPr algn="ctr"/>
                <a:endParaRPr lang="en-GB"/>
              </a:p>
            </p:txBody>
          </p:sp>
          <p:sp>
            <p:nvSpPr>
              <p:cNvPr id="75" name="Freeform 76"/>
              <p:cNvSpPr>
                <a:spLocks/>
              </p:cNvSpPr>
              <p:nvPr/>
            </p:nvSpPr>
            <p:spPr bwMode="gray">
              <a:xfrm>
                <a:off x="1955942" y="1844824"/>
                <a:ext cx="1510071" cy="1222829"/>
              </a:xfrm>
              <a:custGeom>
                <a:avLst/>
                <a:gdLst/>
                <a:ahLst/>
                <a:cxnLst>
                  <a:cxn ang="0">
                    <a:pos x="26" y="30"/>
                  </a:cxn>
                  <a:cxn ang="0">
                    <a:pos x="24" y="33"/>
                  </a:cxn>
                  <a:cxn ang="0">
                    <a:pos x="1" y="59"/>
                  </a:cxn>
                  <a:cxn ang="0">
                    <a:pos x="286" y="267"/>
                  </a:cxn>
                  <a:cxn ang="0">
                    <a:pos x="322" y="283"/>
                  </a:cxn>
                  <a:cxn ang="0">
                    <a:pos x="342" y="249"/>
                  </a:cxn>
                  <a:cxn ang="0">
                    <a:pos x="0" y="0"/>
                  </a:cxn>
                  <a:cxn ang="0">
                    <a:pos x="24" y="28"/>
                  </a:cxn>
                  <a:cxn ang="0">
                    <a:pos x="26" y="30"/>
                  </a:cxn>
                </a:cxnLst>
                <a:rect l="0" t="0" r="r" b="b"/>
                <a:pathLst>
                  <a:path w="342" h="283">
                    <a:moveTo>
                      <a:pt x="26" y="30"/>
                    </a:moveTo>
                    <a:cubicBezTo>
                      <a:pt x="24" y="33"/>
                      <a:pt x="24" y="33"/>
                      <a:pt x="24" y="33"/>
                    </a:cubicBezTo>
                    <a:cubicBezTo>
                      <a:pt x="1" y="59"/>
                      <a:pt x="1" y="59"/>
                      <a:pt x="1" y="59"/>
                    </a:cubicBezTo>
                    <a:cubicBezTo>
                      <a:pt x="132" y="64"/>
                      <a:pt x="243" y="149"/>
                      <a:pt x="286" y="267"/>
                    </a:cubicBezTo>
                    <a:cubicBezTo>
                      <a:pt x="322" y="283"/>
                      <a:pt x="322" y="283"/>
                      <a:pt x="322" y="283"/>
                    </a:cubicBezTo>
                    <a:cubicBezTo>
                      <a:pt x="342" y="249"/>
                      <a:pt x="342" y="249"/>
                      <a:pt x="342" y="249"/>
                    </a:cubicBezTo>
                    <a:cubicBezTo>
                      <a:pt x="292" y="107"/>
                      <a:pt x="158" y="5"/>
                      <a:pt x="0" y="0"/>
                    </a:cubicBezTo>
                    <a:cubicBezTo>
                      <a:pt x="24" y="28"/>
                      <a:pt x="24" y="28"/>
                      <a:pt x="24" y="28"/>
                    </a:cubicBezTo>
                    <a:lnTo>
                      <a:pt x="26" y="30"/>
                    </a:lnTo>
                    <a:close/>
                  </a:path>
                </a:pathLst>
              </a:custGeom>
              <a:solidFill>
                <a:srgbClr val="4176AB"/>
              </a:solidFill>
              <a:ln w="3175">
                <a:noFill/>
                <a:round/>
                <a:headEnd/>
                <a:tailEnd/>
              </a:ln>
              <a:effectLst/>
            </p:spPr>
            <p:txBody>
              <a:bodyPr anchor="ctr"/>
              <a:lstStyle/>
              <a:p>
                <a:pPr algn="ctr"/>
                <a:endParaRPr lang="en-GB"/>
              </a:p>
            </p:txBody>
          </p:sp>
          <p:sp>
            <p:nvSpPr>
              <p:cNvPr id="76" name="WordArt 82"/>
              <p:cNvSpPr>
                <a:spLocks noChangeArrowheads="1" noChangeShapeType="1" noTextEdit="1"/>
              </p:cNvSpPr>
              <p:nvPr/>
            </p:nvSpPr>
            <p:spPr bwMode="gray">
              <a:xfrm rot="2357989">
                <a:off x="2028649" y="2290731"/>
                <a:ext cx="1331099" cy="541656"/>
              </a:xfrm>
              <a:prstGeom prst="rect">
                <a:avLst/>
              </a:prstGeom>
              <a:ln>
                <a:noFill/>
              </a:ln>
            </p:spPr>
            <p:txBody>
              <a:bodyPr spcFirstLastPara="1" wrap="square" fromWordArt="1" anchor="ctr">
                <a:prstTxWarp prst="textArchUp">
                  <a:avLst>
                    <a:gd name="adj" fmla="val 12202274"/>
                  </a:avLst>
                </a:prstTxWarp>
              </a:bodyPr>
              <a:lstStyle/>
              <a:p>
                <a:pPr algn="ctr"/>
                <a:r>
                  <a:rPr lang="en-GB" sz="3600" kern="10" dirty="0" smtClean="0">
                    <a:ln w="9525">
                      <a:noFill/>
                      <a:round/>
                      <a:headEnd/>
                      <a:tailEnd/>
                    </a:ln>
                    <a:solidFill>
                      <a:schemeClr val="bg1"/>
                    </a:solidFill>
                  </a:rPr>
                  <a:t>Step </a:t>
                </a:r>
                <a:r>
                  <a:rPr lang="en-GB" sz="3600" kern="10" dirty="0">
                    <a:ln w="9525">
                      <a:noFill/>
                      <a:round/>
                      <a:headEnd/>
                      <a:tailEnd/>
                    </a:ln>
                    <a:solidFill>
                      <a:schemeClr val="bg1"/>
                    </a:solidFill>
                  </a:rPr>
                  <a:t>1</a:t>
                </a:r>
              </a:p>
            </p:txBody>
          </p:sp>
          <p:sp>
            <p:nvSpPr>
              <p:cNvPr id="77" name="Oval 85"/>
              <p:cNvSpPr>
                <a:spLocks noChangeArrowheads="1"/>
              </p:cNvSpPr>
              <p:nvPr/>
            </p:nvSpPr>
            <p:spPr bwMode="gray">
              <a:xfrm>
                <a:off x="2354433" y="2591652"/>
                <a:ext cx="399889" cy="385724"/>
              </a:xfrm>
              <a:prstGeom prst="ellipse">
                <a:avLst/>
              </a:prstGeom>
              <a:gradFill rotWithShape="1">
                <a:gsLst>
                  <a:gs pos="0">
                    <a:srgbClr val="E9E7DB"/>
                  </a:gs>
                  <a:gs pos="100000">
                    <a:schemeClr val="bg2"/>
                  </a:gs>
                </a:gsLst>
                <a:path path="shape">
                  <a:fillToRect l="50000" t="50000" r="50000" b="50000"/>
                </a:path>
              </a:gradFill>
              <a:ln w="3175" algn="ctr">
                <a:noFill/>
                <a:round/>
                <a:headEnd/>
                <a:tailEnd/>
              </a:ln>
              <a:effectLst/>
            </p:spPr>
            <p:txBody>
              <a:bodyPr anchor="ctr"/>
              <a:lstStyle/>
              <a:p>
                <a:pPr algn="ctr"/>
                <a:r>
                  <a:rPr lang="de-DE" sz="2000" b="1" dirty="0">
                    <a:solidFill>
                      <a:srgbClr val="00338D"/>
                    </a:solidFill>
                  </a:rPr>
                  <a:t>1</a:t>
                </a:r>
              </a:p>
            </p:txBody>
          </p:sp>
        </p:grpSp>
        <p:sp>
          <p:nvSpPr>
            <p:cNvPr id="72" name="Isosceles Triangle 71"/>
            <p:cNvSpPr/>
            <p:nvPr/>
          </p:nvSpPr>
          <p:spPr bwMode="ltGray">
            <a:xfrm rot="5400000">
              <a:off x="1744238" y="2412010"/>
              <a:ext cx="864096" cy="449804"/>
            </a:xfrm>
            <a:prstGeom prst="triangle">
              <a:avLst>
                <a:gd name="adj" fmla="val 48523"/>
              </a:avLst>
            </a:prstGeom>
            <a:solidFill>
              <a:srgbClr val="BFCCE3"/>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sp>
          <p:nvSpPr>
            <p:cNvPr id="73" name="Isosceles Triangle 72"/>
            <p:cNvSpPr/>
            <p:nvPr/>
          </p:nvSpPr>
          <p:spPr bwMode="ltGray">
            <a:xfrm rot="5400000">
              <a:off x="1905357" y="1903106"/>
              <a:ext cx="252000" cy="144000"/>
            </a:xfrm>
            <a:prstGeom prst="triangle">
              <a:avLst>
                <a:gd name="adj" fmla="val 59231"/>
              </a:avLst>
            </a:prstGeom>
            <a:solidFill>
              <a:srgbClr val="4176AB"/>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sz="2000" b="1" dirty="0" smtClean="0">
                <a:solidFill>
                  <a:schemeClr val="bg1"/>
                </a:solidFill>
              </a:endParaRPr>
            </a:p>
          </p:txBody>
        </p:sp>
      </p:grpSp>
      <p:grpSp>
        <p:nvGrpSpPr>
          <p:cNvPr id="78" name="Group 77"/>
          <p:cNvGrpSpPr/>
          <p:nvPr/>
        </p:nvGrpSpPr>
        <p:grpSpPr>
          <a:xfrm>
            <a:off x="1402249" y="2970539"/>
            <a:ext cx="1015104" cy="993036"/>
            <a:chOff x="1402249" y="2970539"/>
            <a:chExt cx="1015104" cy="993036"/>
          </a:xfrm>
        </p:grpSpPr>
        <p:sp>
          <p:nvSpPr>
            <p:cNvPr id="79" name="Oval 74"/>
            <p:cNvSpPr>
              <a:spLocks noChangeArrowheads="1"/>
            </p:cNvSpPr>
            <p:nvPr/>
          </p:nvSpPr>
          <p:spPr bwMode="gray">
            <a:xfrm>
              <a:off x="1402249" y="2970539"/>
              <a:ext cx="1015104" cy="993036"/>
            </a:xfrm>
            <a:prstGeom prst="ellipse">
              <a:avLst/>
            </a:prstGeom>
            <a:gradFill rotWithShape="1">
              <a:gsLst>
                <a:gs pos="0">
                  <a:srgbClr val="98C6EA"/>
                </a:gs>
                <a:gs pos="100000">
                  <a:srgbClr val="4176AB"/>
                </a:gs>
              </a:gsLst>
              <a:path path="shape">
                <a:fillToRect l="50000" t="50000" r="50000" b="50000"/>
              </a:path>
            </a:gradFill>
            <a:ln w="3175">
              <a:noFill/>
              <a:round/>
              <a:headEnd/>
              <a:tailEnd/>
            </a:ln>
            <a:effectLst/>
          </p:spPr>
          <p:txBody>
            <a:bodyPr lIns="0" rIns="0" anchor="ctr"/>
            <a:lstStyle/>
            <a:p>
              <a:pPr algn="ctr"/>
              <a:endParaRPr lang="en-GB"/>
            </a:p>
          </p:txBody>
        </p:sp>
        <p:sp>
          <p:nvSpPr>
            <p:cNvPr id="80" name="Rectangle 90"/>
            <p:cNvSpPr>
              <a:spLocks noChangeArrowheads="1"/>
            </p:cNvSpPr>
            <p:nvPr/>
          </p:nvSpPr>
          <p:spPr bwMode="gray">
            <a:xfrm>
              <a:off x="1475806" y="3286848"/>
              <a:ext cx="877582" cy="349965"/>
            </a:xfrm>
            <a:prstGeom prst="rect">
              <a:avLst/>
            </a:prstGeom>
            <a:noFill/>
            <a:ln w="9525">
              <a:noFill/>
              <a:miter lim="800000"/>
              <a:headEnd/>
              <a:tailEnd/>
            </a:ln>
            <a:effectLst/>
          </p:spPr>
          <p:txBody>
            <a:bodyPr wrap="none" lIns="90000" tIns="90000" rIns="72000" bIns="90000" anchor="ctr">
              <a:spAutoFit/>
            </a:bodyPr>
            <a:lstStyle/>
            <a:p>
              <a:pPr marL="177800" indent="-177800" algn="ctr">
                <a:spcBef>
                  <a:spcPct val="20000"/>
                </a:spcBef>
              </a:pPr>
              <a:r>
                <a:rPr lang="de-DE" b="1" dirty="0" smtClean="0">
                  <a:solidFill>
                    <a:schemeClr val="bg1"/>
                  </a:solidFill>
                </a:rPr>
                <a:t>Revenue</a:t>
              </a:r>
              <a:endParaRPr lang="de-DE" b="1" dirty="0">
                <a:solidFill>
                  <a:schemeClr val="bg1"/>
                </a:solidFill>
              </a:endParaRPr>
            </a:p>
          </p:txBody>
        </p:sp>
      </p:grpSp>
      <p:pic>
        <p:nvPicPr>
          <p:cNvPr id="65" name="Picture 2" descr="C:\Users\Lyong\Documents\Templates\Icon_whatschanged.png"/>
          <p:cNvPicPr>
            <a:picLocks noChangeAspect="1" noChangeArrowheads="1"/>
          </p:cNvPicPr>
          <p:nvPr/>
        </p:nvPicPr>
        <p:blipFill>
          <a:blip r:embed="rId2" cstate="print"/>
          <a:srcRect/>
          <a:stretch>
            <a:fillRect/>
          </a:stretch>
        </p:blipFill>
        <p:spPr bwMode="auto">
          <a:xfrm>
            <a:off x="5436096" y="0"/>
            <a:ext cx="864000" cy="864000"/>
          </a:xfrm>
          <a:prstGeom prst="rect">
            <a:avLst/>
          </a:prstGeom>
          <a:noFill/>
        </p:spPr>
      </p:pic>
      <p:sp>
        <p:nvSpPr>
          <p:cNvPr id="86" name="TextBox 85"/>
          <p:cNvSpPr txBox="1"/>
          <p:nvPr/>
        </p:nvSpPr>
        <p:spPr>
          <a:xfrm>
            <a:off x="6300192" y="3717032"/>
            <a:ext cx="288032" cy="307777"/>
          </a:xfrm>
          <a:prstGeom prst="rect">
            <a:avLst/>
          </a:prstGeom>
          <a:noFill/>
        </p:spPr>
        <p:txBody>
          <a:bodyPr wrap="square" lIns="0" tIns="0" rIns="0" bIns="0" rtlCol="0">
            <a:spAutoFit/>
          </a:bodyPr>
          <a:lstStyle/>
          <a:p>
            <a:r>
              <a:rPr lang="en-GB" sz="2000" dirty="0" smtClean="0"/>
              <a:t>or</a:t>
            </a:r>
          </a:p>
        </p:txBody>
      </p:sp>
      <p:sp>
        <p:nvSpPr>
          <p:cNvPr id="91" name="Slide Number Placeholder 10"/>
          <p:cNvSpPr txBox="1">
            <a:spLocks/>
          </p:cNvSpPr>
          <p:nvPr/>
        </p:nvSpPr>
        <p:spPr>
          <a:xfrm>
            <a:off x="8382000" y="6419088"/>
            <a:ext cx="600456" cy="20002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476B369-913A-4901-82AF-CE742431369E}" type="slidenum">
              <a:rPr kumimoji="0" lang="en-US" sz="900" b="0" i="0" u="none" strike="noStrike" kern="1200" cap="none" spc="0" normalizeH="0" baseline="0" noProof="0" smtClean="0">
                <a:ln>
                  <a:noFill/>
                </a:ln>
                <a:solidFill>
                  <a:srgbClr val="0033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00338D"/>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70"/>
                                        </p:tgtEl>
                                      </p:cBhvr>
                                    </p:animEffect>
                                    <p:set>
                                      <p:cBhvr>
                                        <p:cTn id="7" dur="1" fill="hold">
                                          <p:stCondLst>
                                            <p:cond delay="999"/>
                                          </p:stCondLst>
                                        </p:cTn>
                                        <p:tgtEl>
                                          <p:spTgt spid="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8"/>
                                        </p:tgtEl>
                                      </p:cBhvr>
                                    </p:animEffect>
                                    <p:set>
                                      <p:cBhvr>
                                        <p:cTn id="10" dur="1" fill="hold">
                                          <p:stCondLst>
                                            <p:cond delay="999"/>
                                          </p:stCondLst>
                                        </p:cTn>
                                        <p:tgtEl>
                                          <p:spTgt spid="5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3"/>
                                        </p:tgtEl>
                                      </p:cBhvr>
                                    </p:animEffect>
                                    <p:set>
                                      <p:cBhvr>
                                        <p:cTn id="13" dur="1" fill="hold">
                                          <p:stCondLst>
                                            <p:cond delay="999"/>
                                          </p:stCondLst>
                                        </p:cTn>
                                        <p:tgtEl>
                                          <p:spTgt spid="5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48"/>
                                        </p:tgtEl>
                                      </p:cBhvr>
                                    </p:animEffect>
                                    <p:set>
                                      <p:cBhvr>
                                        <p:cTn id="16" dur="1" fill="hold">
                                          <p:stCondLst>
                                            <p:cond delay="999"/>
                                          </p:stCondLst>
                                        </p:cTn>
                                        <p:tgtEl>
                                          <p:spTgt spid="48"/>
                                        </p:tgtEl>
                                        <p:attrNameLst>
                                          <p:attrName>style.visibility</p:attrName>
                                        </p:attrNameLst>
                                      </p:cBhvr>
                                      <p:to>
                                        <p:strVal val="hidden"/>
                                      </p:to>
                                    </p:set>
                                  </p:childTnLst>
                                </p:cTn>
                              </p:par>
                              <p:par>
                                <p:cTn id="17" presetID="64" presetClass="path" presetSubtype="0" accel="50000" decel="50000" fill="hold" grpId="0" nodeType="withEffect">
                                  <p:stCondLst>
                                    <p:cond delay="0"/>
                                  </p:stCondLst>
                                  <p:childTnLst>
                                    <p:animMotion origin="layout" path="M -5.55556E-7 -2.59259E-6 L -0.0026 -0.14097 " pathEditMode="relative" rAng="0" ptsTypes="AA">
                                      <p:cBhvr>
                                        <p:cTn id="18" dur="2000" fill="hold"/>
                                        <p:tgtEl>
                                          <p:spTgt spid="38"/>
                                        </p:tgtEl>
                                        <p:attrNameLst>
                                          <p:attrName>ppt_x</p:attrName>
                                          <p:attrName>ppt_y</p:attrName>
                                        </p:attrNameLst>
                                      </p:cBhvr>
                                      <p:rCtr x="-100" y="-7100"/>
                                    </p:animMotion>
                                  </p:childTnLst>
                                </p:cTn>
                              </p:par>
                              <p:par>
                                <p:cTn id="19" presetID="64" presetClass="path" presetSubtype="0" accel="50000" decel="50000" fill="hold" grpId="0" nodeType="withEffect">
                                  <p:stCondLst>
                                    <p:cond delay="0"/>
                                  </p:stCondLst>
                                  <p:childTnLst>
                                    <p:animMotion origin="layout" path="M -1.38889E-6 -4.07407E-6 L -0.00121 -0.13495 " pathEditMode="relative" rAng="0" ptsTypes="AA">
                                      <p:cBhvr>
                                        <p:cTn id="20" dur="2000" fill="hold"/>
                                        <p:tgtEl>
                                          <p:spTgt spid="37"/>
                                        </p:tgtEl>
                                        <p:attrNameLst>
                                          <p:attrName>ppt_x</p:attrName>
                                          <p:attrName>ppt_y</p:attrName>
                                        </p:attrNameLst>
                                      </p:cBhvr>
                                      <p:rCtr x="-100" y="-6800"/>
                                    </p:animMotion>
                                  </p:childTnLst>
                                </p:cTn>
                              </p:par>
                              <p:par>
                                <p:cTn id="21" presetID="4" presetClass="entr" presetSubtype="16"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ox(in)">
                                      <p:cBhvr>
                                        <p:cTn id="23" dur="20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ppt_x"/>
                                          </p:val>
                                        </p:tav>
                                        <p:tav tm="100000">
                                          <p:val>
                                            <p:strVal val="#ppt_x"/>
                                          </p:val>
                                        </p:tav>
                                      </p:tavLst>
                                    </p:anim>
                                    <p:anim calcmode="lin" valueType="num">
                                      <p:cBhvr additive="base">
                                        <p:cTn id="29"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additive="base">
                                        <p:cTn id="44" dur="500" fill="hold"/>
                                        <p:tgtEl>
                                          <p:spTgt spid="90"/>
                                        </p:tgtEl>
                                        <p:attrNameLst>
                                          <p:attrName>ppt_x</p:attrName>
                                        </p:attrNameLst>
                                      </p:cBhvr>
                                      <p:tavLst>
                                        <p:tav tm="0">
                                          <p:val>
                                            <p:strVal val="#ppt_x"/>
                                          </p:val>
                                        </p:tav>
                                        <p:tav tm="100000">
                                          <p:val>
                                            <p:strVal val="#ppt_x"/>
                                          </p:val>
                                        </p:tav>
                                      </p:tavLst>
                                    </p:anim>
                                    <p:anim calcmode="lin" valueType="num">
                                      <p:cBhvr additive="base">
                                        <p:cTn id="4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81" grpId="0" animBg="1"/>
      <p:bldP spid="62" grpId="0" animBg="1"/>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Impact?  </a:t>
            </a:r>
            <a:endParaRPr lang="en-GB" dirty="0"/>
          </a:p>
        </p:txBody>
      </p:sp>
      <p:sp>
        <p:nvSpPr>
          <p:cNvPr id="4" name="Footer Placeholder 3"/>
          <p:cNvSpPr>
            <a:spLocks noGrp="1"/>
          </p:cNvSpPr>
          <p:nvPr>
            <p:ph type="ftr" sz="quarter" idx="12"/>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pic>
        <p:nvPicPr>
          <p:cNvPr id="7" name="Picture 6" descr="ImpactLogo.png"/>
          <p:cNvPicPr>
            <a:picLocks noChangeAspect="1"/>
          </p:cNvPicPr>
          <p:nvPr/>
        </p:nvPicPr>
        <p:blipFill>
          <a:blip r:embed="rId2" cstate="print"/>
          <a:stretch>
            <a:fillRect/>
          </a:stretch>
        </p:blipFill>
        <p:spPr>
          <a:xfrm>
            <a:off x="3131840" y="0"/>
            <a:ext cx="792088" cy="792088"/>
          </a:xfrm>
          <a:prstGeom prst="rect">
            <a:avLst/>
          </a:prstGeom>
        </p:spPr>
      </p:pic>
      <p:sp>
        <p:nvSpPr>
          <p:cNvPr id="11" name="Oval 10"/>
          <p:cNvSpPr/>
          <p:nvPr/>
        </p:nvSpPr>
        <p:spPr bwMode="ltGray">
          <a:xfrm>
            <a:off x="6444208" y="4077072"/>
            <a:ext cx="2376264" cy="1584176"/>
          </a:xfrm>
          <a:prstGeom prst="ellipse">
            <a:avLst/>
          </a:prstGeom>
          <a:blipFill dpi="0" rotWithShape="1">
            <a:blip r:embed="rId3" cstate="print">
              <a:lum bright="-22000"/>
            </a:blip>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Software</a:t>
            </a:r>
            <a:endParaRPr lang="en-GB" sz="1600" b="1" dirty="0">
              <a:solidFill>
                <a:schemeClr val="bg1"/>
              </a:solidFill>
              <a:cs typeface="Arial" pitchFamily="34" charset="0"/>
            </a:endParaRPr>
          </a:p>
        </p:txBody>
      </p:sp>
      <p:grpSp>
        <p:nvGrpSpPr>
          <p:cNvPr id="13" name="Group 12"/>
          <p:cNvGrpSpPr/>
          <p:nvPr/>
        </p:nvGrpSpPr>
        <p:grpSpPr>
          <a:xfrm>
            <a:off x="251520" y="4077072"/>
            <a:ext cx="2736304" cy="1584176"/>
            <a:chOff x="5724128" y="1052736"/>
            <a:chExt cx="3196724" cy="1872000"/>
          </a:xfrm>
        </p:grpSpPr>
        <p:pic>
          <p:nvPicPr>
            <p:cNvPr id="14" name="Picture 11" descr="C:\Users\Anthonyvoigt\AppData\Local\Microsoft\Windows\Temporary Internet Files\Content.IE5\HCBYJTOB\MC900434793[1].png"/>
            <p:cNvPicPr>
              <a:picLocks noChangeAspect="1" noChangeArrowheads="1"/>
            </p:cNvPicPr>
            <p:nvPr/>
          </p:nvPicPr>
          <p:blipFill>
            <a:blip r:embed="rId4" cstate="print"/>
            <a:srcRect/>
            <a:stretch>
              <a:fillRect/>
            </a:stretch>
          </p:blipFill>
          <p:spPr bwMode="auto">
            <a:xfrm flipH="1">
              <a:off x="7092280" y="1052736"/>
              <a:ext cx="1828572" cy="1828572"/>
            </a:xfrm>
            <a:prstGeom prst="rect">
              <a:avLst/>
            </a:prstGeom>
            <a:noFill/>
          </p:spPr>
        </p:pic>
        <p:pic>
          <p:nvPicPr>
            <p:cNvPr id="15" name="Picture 8" descr="C:\Users\Anthonyvoigt\AppData\Local\Microsoft\Windows\Temporary Internet Files\Content.IE5\HCBYJTOB\MC900439602[1].png"/>
            <p:cNvPicPr>
              <a:picLocks noChangeAspect="1" noChangeArrowheads="1"/>
            </p:cNvPicPr>
            <p:nvPr/>
          </p:nvPicPr>
          <p:blipFill>
            <a:blip r:embed="rId5" cstate="print"/>
            <a:srcRect/>
            <a:stretch>
              <a:fillRect/>
            </a:stretch>
          </p:blipFill>
          <p:spPr bwMode="auto">
            <a:xfrm>
              <a:off x="5796136" y="1268760"/>
              <a:ext cx="1624608" cy="1624608"/>
            </a:xfrm>
            <a:prstGeom prst="rect">
              <a:avLst/>
            </a:prstGeom>
            <a:noFill/>
          </p:spPr>
        </p:pic>
        <p:sp>
          <p:nvSpPr>
            <p:cNvPr id="16" name="Oval 15"/>
            <p:cNvSpPr/>
            <p:nvPr/>
          </p:nvSpPr>
          <p:spPr bwMode="ltGray">
            <a:xfrm>
              <a:off x="5724128" y="1052736"/>
              <a:ext cx="3168000" cy="1872000"/>
            </a:xfrm>
            <a:prstGeom prst="ellipse">
              <a:avLst/>
            </a:prstGeom>
            <a:blipFill dpi="0" rotWithShape="1">
              <a:blip r:embed="rId6" cstate="print">
                <a:alphaModFix amt="43000"/>
                <a:lum bright="-28000"/>
              </a:blip>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Licensors – </a:t>
              </a:r>
              <a:r>
                <a:rPr lang="en-GB" sz="1600" b="1" dirty="0" err="1" smtClean="0">
                  <a:solidFill>
                    <a:schemeClr val="bg1"/>
                  </a:solidFill>
                  <a:cs typeface="Arial" pitchFamily="34" charset="0"/>
                </a:rPr>
                <a:t>pharma</a:t>
              </a:r>
              <a:r>
                <a:rPr lang="en-GB" sz="1600" b="1" dirty="0" smtClean="0">
                  <a:solidFill>
                    <a:schemeClr val="bg1"/>
                  </a:solidFill>
                  <a:cs typeface="Arial" pitchFamily="34" charset="0"/>
                </a:rPr>
                <a:t>, film and entertainment, franchisors</a:t>
              </a:r>
              <a:endParaRPr lang="en-GB" sz="1600" b="1" dirty="0">
                <a:solidFill>
                  <a:schemeClr val="bg1"/>
                </a:solidFill>
                <a:cs typeface="Arial" pitchFamily="34" charset="0"/>
              </a:endParaRPr>
            </a:p>
          </p:txBody>
        </p:sp>
      </p:grpSp>
      <p:sp>
        <p:nvSpPr>
          <p:cNvPr id="18" name="Rectangle 17"/>
          <p:cNvSpPr/>
          <p:nvPr/>
        </p:nvSpPr>
        <p:spPr>
          <a:xfrm>
            <a:off x="179512" y="1268760"/>
            <a:ext cx="8712968" cy="720080"/>
          </a:xfrm>
          <a:prstGeom prst="rect">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buFont typeface="Arial" pitchFamily="34" charset="0"/>
              <a:buNone/>
              <a:defRPr/>
            </a:pPr>
            <a:r>
              <a:rPr lang="en-CA" sz="2000" b="1" dirty="0" smtClean="0">
                <a:solidFill>
                  <a:schemeClr val="bg1"/>
                </a:solidFill>
                <a:cs typeface="Arial" pitchFamily="34" charset="0"/>
              </a:rPr>
              <a:t>Revenue may be recognised earlier or later than at present</a:t>
            </a:r>
            <a:endParaRPr lang="en-CA" sz="2000" b="1" dirty="0">
              <a:solidFill>
                <a:schemeClr val="bg1"/>
              </a:solidFill>
              <a:cs typeface="Arial" pitchFamily="34" charset="0"/>
            </a:endParaRPr>
          </a:p>
        </p:txBody>
      </p:sp>
      <p:sp>
        <p:nvSpPr>
          <p:cNvPr id="19" name="Rectangle 18"/>
          <p:cNvSpPr/>
          <p:nvPr/>
        </p:nvSpPr>
        <p:spPr>
          <a:xfrm>
            <a:off x="179512" y="1988840"/>
            <a:ext cx="8712968" cy="1296144"/>
          </a:xfrm>
          <a:prstGeom prst="rect">
            <a:avLst/>
          </a:prstGeom>
          <a:solidFill>
            <a:srgbClr val="E3C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lvl="2" indent="-273050">
              <a:spcBef>
                <a:spcPts val="3000"/>
              </a:spcBef>
              <a:buClr>
                <a:srgbClr val="00338D"/>
              </a:buClr>
              <a:buFont typeface="Wingdings" pitchFamily="2" charset="2"/>
              <a:buChar char="§"/>
            </a:pPr>
            <a:r>
              <a:rPr lang="en-GB" sz="2000" dirty="0" smtClean="0">
                <a:solidFill>
                  <a:srgbClr val="000000"/>
                </a:solidFill>
                <a:cs typeface="Arial" pitchFamily="34" charset="0"/>
              </a:rPr>
              <a:t>Over time criteria may capture more entities.</a:t>
            </a:r>
          </a:p>
          <a:p>
            <a:pPr marL="273050" lvl="2" indent="-273050">
              <a:buClr>
                <a:srgbClr val="00338D"/>
              </a:buClr>
              <a:buFont typeface="Wingdings" pitchFamily="2" charset="2"/>
              <a:buChar char="§"/>
            </a:pPr>
            <a:r>
              <a:rPr lang="en-GB" sz="2000" dirty="0" smtClean="0">
                <a:solidFill>
                  <a:srgbClr val="000000"/>
                </a:solidFill>
                <a:cs typeface="Arial" pitchFamily="34" charset="0"/>
              </a:rPr>
              <a:t>New guidance to assess whether licence revenue is recognised over time. </a:t>
            </a:r>
          </a:p>
        </p:txBody>
      </p:sp>
      <p:sp>
        <p:nvSpPr>
          <p:cNvPr id="17" name="Oval 16"/>
          <p:cNvSpPr/>
          <p:nvPr/>
        </p:nvSpPr>
        <p:spPr bwMode="ltGray">
          <a:xfrm flipH="1">
            <a:off x="3671900" y="4005064"/>
            <a:ext cx="2088232" cy="1296144"/>
          </a:xfrm>
          <a:prstGeom prst="ellipse">
            <a:avLst/>
          </a:prstGeom>
          <a:blipFill dpi="0" rotWithShape="1">
            <a:blip r:embed="rId7" cstate="print"/>
            <a:srcRect/>
            <a:stretch>
              <a:fillRect/>
            </a:stretch>
          </a:blip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sz="1600" b="1" dirty="0" smtClean="0">
                <a:solidFill>
                  <a:schemeClr val="bg1"/>
                </a:solidFill>
                <a:cs typeface="Arial" pitchFamily="34" charset="0"/>
              </a:rPr>
              <a:t>Real estate and construction</a:t>
            </a:r>
            <a:endParaRPr lang="en-GB" sz="1600" b="1" dirty="0">
              <a:solidFill>
                <a:schemeClr val="bg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17"/>
          <p:cNvSpPr>
            <a:spLocks noGrp="1" noChangeArrowheads="1"/>
          </p:cNvSpPr>
          <p:nvPr>
            <p:ph type="title"/>
          </p:nvPr>
        </p:nvSpPr>
        <p:spPr>
          <a:xfrm>
            <a:off x="179512" y="0"/>
            <a:ext cx="6903720" cy="841248"/>
          </a:xfrm>
        </p:spPr>
        <p:txBody>
          <a:bodyPr/>
          <a:lstStyle/>
          <a:p>
            <a:r>
              <a:rPr lang="en-US" dirty="0" smtClean="0"/>
              <a:t>Business Impacts</a:t>
            </a:r>
          </a:p>
        </p:txBody>
      </p:sp>
      <p:sp>
        <p:nvSpPr>
          <p:cNvPr id="99335" name="Rectangle 2"/>
          <p:cNvSpPr>
            <a:spLocks noChangeArrowheads="1"/>
          </p:cNvSpPr>
          <p:nvPr/>
        </p:nvSpPr>
        <p:spPr bwMode="auto">
          <a:xfrm>
            <a:off x="45720" y="3447256"/>
            <a:ext cx="4480560" cy="2286000"/>
          </a:xfrm>
          <a:prstGeom prst="rect">
            <a:avLst/>
          </a:prstGeom>
          <a:solidFill>
            <a:srgbClr val="FAEDBF"/>
          </a:solidFill>
          <a:ln w="9525" algn="ctr">
            <a:solidFill>
              <a:srgbClr val="EBB700"/>
            </a:solidFill>
            <a:miter lim="800000"/>
            <a:headEnd/>
            <a:tailEnd/>
          </a:ln>
        </p:spPr>
        <p:txBody>
          <a:bodyPr tIns="90000" bIns="90000"/>
          <a:lstStyle/>
          <a:p>
            <a:pPr defTabSz="912813">
              <a:spcBef>
                <a:spcPts val="800"/>
              </a:spcBef>
            </a:pPr>
            <a:r>
              <a:rPr lang="en-US" b="1" dirty="0" smtClean="0">
                <a:solidFill>
                  <a:srgbClr val="00338D"/>
                </a:solidFill>
                <a:latin typeface="Arial"/>
                <a:cs typeface="Arial" pitchFamily="34" charset="0"/>
              </a:rPr>
              <a:t>Business</a:t>
            </a:r>
          </a:p>
          <a:p>
            <a:pPr marL="273600" lvl="1" indent="-273600" eaLnBrk="0" hangingPunct="0">
              <a:spcBef>
                <a:spcPts val="400"/>
              </a:spcBef>
              <a:buClr>
                <a:schemeClr val="accent4"/>
              </a:buClr>
              <a:buSzPct val="100000"/>
              <a:buFont typeface="Wingdings" pitchFamily="2" charset="2"/>
              <a:buChar char="§"/>
            </a:pPr>
            <a:r>
              <a:rPr lang="en-US" sz="1600" dirty="0" smtClean="0">
                <a:latin typeface="Arial"/>
                <a:cs typeface="Arial" pitchFamily="34" charset="0"/>
              </a:rPr>
              <a:t>Contractual terms</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Internal reporting and business metrics</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Communication with </a:t>
            </a:r>
            <a:r>
              <a:rPr lang="en-US" sz="1600" dirty="0" smtClean="0">
                <a:latin typeface="Arial"/>
                <a:cs typeface="Arial" pitchFamily="34" charset="0"/>
              </a:rPr>
              <a:t>stakeholders</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Covenant compliance</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Opportunity to rethink business practice</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Coordination with other strategic initiatives</a:t>
            </a:r>
          </a:p>
        </p:txBody>
      </p:sp>
      <p:sp>
        <p:nvSpPr>
          <p:cNvPr id="99336" name="Rectangle 4"/>
          <p:cNvSpPr>
            <a:spLocks noChangeArrowheads="1"/>
          </p:cNvSpPr>
          <p:nvPr/>
        </p:nvSpPr>
        <p:spPr bwMode="auto">
          <a:xfrm>
            <a:off x="4572000" y="1124744"/>
            <a:ext cx="4480560" cy="2286000"/>
          </a:xfrm>
          <a:prstGeom prst="rect">
            <a:avLst/>
          </a:prstGeom>
          <a:solidFill>
            <a:srgbClr val="BFCCE3"/>
          </a:solidFill>
          <a:ln w="9525" algn="ctr">
            <a:solidFill>
              <a:srgbClr val="4066AA"/>
            </a:solidFill>
            <a:miter lim="800000"/>
            <a:headEnd/>
            <a:tailEnd/>
          </a:ln>
        </p:spPr>
        <p:txBody>
          <a:bodyPr lIns="90000" tIns="90000" bIns="90000"/>
          <a:lstStyle/>
          <a:p>
            <a:pPr marL="85725" indent="-85725" defTabSz="912813">
              <a:spcBef>
                <a:spcPts val="800"/>
              </a:spcBef>
            </a:pPr>
            <a:r>
              <a:rPr lang="en-US" b="1" dirty="0" smtClean="0">
                <a:solidFill>
                  <a:srgbClr val="00338D"/>
                </a:solidFill>
                <a:latin typeface="Arial"/>
                <a:cs typeface="Arial" pitchFamily="34" charset="0"/>
              </a:rPr>
              <a:t>Systems and Processes</a:t>
            </a:r>
          </a:p>
          <a:p>
            <a:pPr marL="265113" lvl="1" indent="-265113"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ERP system</a:t>
            </a:r>
          </a:p>
          <a:p>
            <a:pPr marL="265113" lvl="1" indent="-265113"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General ledger, subledgers and reporting packages</a:t>
            </a:r>
          </a:p>
          <a:p>
            <a:pPr marL="822960" lvl="2" indent="-265113" eaLnBrk="0" hangingPunct="0">
              <a:spcBef>
                <a:spcPts val="400"/>
              </a:spcBef>
              <a:buClr>
                <a:schemeClr val="accent4"/>
              </a:buClr>
              <a:buSzPct val="100000"/>
              <a:buFont typeface="Wingdings" pitchFamily="2" charset="2"/>
              <a:buChar char="§"/>
            </a:pPr>
            <a:r>
              <a:rPr lang="en-US" sz="1600" dirty="0" smtClean="0">
                <a:latin typeface="Arial"/>
                <a:cs typeface="Arial" pitchFamily="34" charset="0"/>
              </a:rPr>
              <a:t>Transition processes </a:t>
            </a:r>
          </a:p>
          <a:p>
            <a:pPr marL="1179513" lvl="3" indent="-265113"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New processes</a:t>
            </a:r>
          </a:p>
          <a:p>
            <a:pPr marL="1254125" lvl="2" indent="-265113"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Changes to internal controls</a:t>
            </a:r>
          </a:p>
          <a:p>
            <a:pPr marL="166688" lvl="1" indent="-165100" defTabSz="912813" fontAlgn="base">
              <a:spcBef>
                <a:spcPts val="800"/>
              </a:spcBef>
              <a:spcAft>
                <a:spcPct val="0"/>
              </a:spcAft>
              <a:buClr>
                <a:srgbClr val="000000"/>
              </a:buClr>
              <a:buSzPct val="85000"/>
              <a:buFont typeface="Wingdings" pitchFamily="2" charset="2"/>
              <a:buNone/>
              <a:tabLst>
                <a:tab pos="382588" algn="l"/>
              </a:tabLst>
            </a:pPr>
            <a:endParaRPr lang="en-US" sz="1200" dirty="0">
              <a:solidFill>
                <a:srgbClr val="000000"/>
              </a:solidFill>
              <a:latin typeface="Arial"/>
            </a:endParaRPr>
          </a:p>
        </p:txBody>
      </p:sp>
      <p:sp>
        <p:nvSpPr>
          <p:cNvPr id="99337" name="Rectangle 7"/>
          <p:cNvSpPr>
            <a:spLocks noChangeArrowheads="1"/>
          </p:cNvSpPr>
          <p:nvPr/>
        </p:nvSpPr>
        <p:spPr bwMode="auto">
          <a:xfrm>
            <a:off x="4572000" y="3447256"/>
            <a:ext cx="4480560" cy="2286000"/>
          </a:xfrm>
          <a:prstGeom prst="rect">
            <a:avLst/>
          </a:prstGeom>
          <a:solidFill>
            <a:srgbClr val="F1D3BF"/>
          </a:solidFill>
          <a:ln w="9525" algn="ctr">
            <a:solidFill>
              <a:srgbClr val="D67A40"/>
            </a:solidFill>
            <a:miter lim="800000"/>
            <a:headEnd/>
            <a:tailEnd/>
          </a:ln>
        </p:spPr>
        <p:txBody>
          <a:bodyPr lIns="90000" tIns="90000" bIns="90000"/>
          <a:lstStyle/>
          <a:p>
            <a:pPr marL="966788" lvl="3" indent="-265113" defTabSz="912813">
              <a:spcBef>
                <a:spcPts val="800"/>
              </a:spcBef>
            </a:pPr>
            <a:r>
              <a:rPr lang="en-US" b="1" dirty="0" smtClean="0">
                <a:solidFill>
                  <a:srgbClr val="00338D"/>
                </a:solidFill>
                <a:latin typeface="Arial"/>
                <a:cs typeface="Arial" pitchFamily="34" charset="0"/>
              </a:rPr>
              <a:t>	</a:t>
            </a:r>
            <a:r>
              <a:rPr lang="en-US" b="1" dirty="0" smtClean="0">
                <a:solidFill>
                  <a:schemeClr val="accent4"/>
                </a:solidFill>
                <a:latin typeface="Arial"/>
                <a:cs typeface="Arial" pitchFamily="34" charset="0"/>
              </a:rPr>
              <a:t>People and Change</a:t>
            </a:r>
          </a:p>
          <a:p>
            <a:pPr marL="1188000" lvl="1" indent="-273600" eaLnBrk="0" hangingPunct="0">
              <a:spcBef>
                <a:spcPts val="400"/>
              </a:spcBef>
              <a:buClr>
                <a:schemeClr val="accent4"/>
              </a:buClr>
              <a:buSzPct val="100000"/>
              <a:buFont typeface="Wingdings" pitchFamily="2" charset="2"/>
              <a:buChar char="§"/>
            </a:pPr>
            <a:r>
              <a:rPr lang="en-US" sz="1600" dirty="0" smtClean="0">
                <a:latin typeface="Arial"/>
                <a:cs typeface="Arial" pitchFamily="34" charset="0"/>
              </a:rPr>
              <a:t>Project management</a:t>
            </a:r>
          </a:p>
          <a:p>
            <a:pPr marL="936000" lvl="1" indent="-273600" eaLnBrk="0" hangingPunct="0">
              <a:spcBef>
                <a:spcPts val="400"/>
              </a:spcBef>
              <a:buClr>
                <a:schemeClr val="accent4"/>
              </a:buClr>
              <a:buSzPct val="100000"/>
              <a:buFont typeface="Wingdings" pitchFamily="2" charset="2"/>
              <a:buChar char="§"/>
            </a:pPr>
            <a:r>
              <a:rPr lang="en-US" sz="1600" dirty="0" smtClean="0">
                <a:latin typeface="Arial"/>
                <a:cs typeface="Arial" pitchFamily="34" charset="0"/>
              </a:rPr>
              <a:t>Compensation arrangements</a:t>
            </a:r>
          </a:p>
          <a:p>
            <a:pPr marL="265176"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Training (accounting, sales, etc.)</a:t>
            </a:r>
          </a:p>
          <a:p>
            <a:pPr marL="265176"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Multi-national locations</a:t>
            </a:r>
          </a:p>
        </p:txBody>
      </p:sp>
      <p:sp>
        <p:nvSpPr>
          <p:cNvPr id="99338" name="Text Box 22"/>
          <p:cNvSpPr txBox="1">
            <a:spLocks noChangeArrowheads="1"/>
          </p:cNvSpPr>
          <p:nvPr/>
        </p:nvSpPr>
        <p:spPr bwMode="auto">
          <a:xfrm>
            <a:off x="45720" y="1124745"/>
            <a:ext cx="4480560" cy="2286000"/>
          </a:xfrm>
          <a:prstGeom prst="rect">
            <a:avLst/>
          </a:prstGeom>
          <a:solidFill>
            <a:srgbClr val="DEEDBF"/>
          </a:solidFill>
          <a:ln w="9525">
            <a:solidFill>
              <a:srgbClr val="9BCA40"/>
            </a:solidFill>
            <a:miter lim="800000"/>
            <a:headEnd/>
            <a:tailEnd/>
          </a:ln>
        </p:spPr>
        <p:txBody>
          <a:bodyPr tIns="90000" bIns="90000"/>
          <a:lstStyle/>
          <a:p>
            <a:pPr defTabSz="912813">
              <a:spcBef>
                <a:spcPts val="400"/>
              </a:spcBef>
            </a:pPr>
            <a:r>
              <a:rPr lang="en-US" b="1" dirty="0" smtClean="0">
                <a:solidFill>
                  <a:srgbClr val="00338D"/>
                </a:solidFill>
                <a:latin typeface="Arial"/>
                <a:cs typeface="Arial" pitchFamily="34" charset="0"/>
              </a:rPr>
              <a:t>Accounting, Tax, and Reporting</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Accounting policies</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Historical results and transition</a:t>
            </a:r>
          </a:p>
          <a:p>
            <a:pPr marL="273600" lvl="1" indent="-273600" eaLnBrk="0" hangingPunct="0">
              <a:spcBef>
                <a:spcPts val="400"/>
              </a:spcBef>
              <a:buClr>
                <a:schemeClr val="accent4"/>
              </a:buClr>
              <a:buSzPct val="100000"/>
              <a:buFont typeface="Wingdings" pitchFamily="2" charset="2"/>
              <a:buChar char="§"/>
            </a:pPr>
            <a:r>
              <a:rPr lang="en-US" sz="1600" dirty="0" smtClean="0">
                <a:solidFill>
                  <a:srgbClr val="000000"/>
                </a:solidFill>
                <a:latin typeface="Arial"/>
                <a:cs typeface="Arial" pitchFamily="34" charset="0"/>
              </a:rPr>
              <a:t>Reporting differences</a:t>
            </a:r>
          </a:p>
          <a:p>
            <a:pPr marL="273600" lvl="2" indent="-273600">
              <a:spcBef>
                <a:spcPts val="400"/>
              </a:spcBef>
              <a:buClr>
                <a:schemeClr val="accent4"/>
              </a:buClr>
              <a:buSzPct val="100000"/>
              <a:buFont typeface="Wingdings" pitchFamily="2" charset="2"/>
              <a:buChar char="§"/>
            </a:pPr>
            <a:r>
              <a:rPr lang="en-US" sz="1600" dirty="0" smtClean="0">
                <a:latin typeface="Arial"/>
                <a:cs typeface="Arial" pitchFamily="34" charset="0"/>
              </a:rPr>
              <a:t>Disclosure of expected impact</a:t>
            </a:r>
          </a:p>
          <a:p>
            <a:pPr marL="273600" lvl="2" indent="-273600">
              <a:spcBef>
                <a:spcPts val="400"/>
              </a:spcBef>
              <a:buClr>
                <a:schemeClr val="accent4"/>
              </a:buClr>
              <a:buSzPct val="100000"/>
              <a:buFont typeface="Wingdings" pitchFamily="2" charset="2"/>
              <a:buChar char="§"/>
            </a:pPr>
            <a:r>
              <a:rPr lang="en-US" sz="1600" dirty="0" smtClean="0">
                <a:latin typeface="Arial"/>
                <a:cs typeface="Arial" pitchFamily="34" charset="0"/>
              </a:rPr>
              <a:t>Tax reporting</a:t>
            </a:r>
          </a:p>
          <a:p>
            <a:pPr marL="273600" lvl="2" indent="-273600">
              <a:spcBef>
                <a:spcPts val="400"/>
              </a:spcBef>
              <a:buClr>
                <a:schemeClr val="accent4"/>
              </a:buClr>
              <a:buSzPct val="100000"/>
              <a:buFont typeface="Wingdings" pitchFamily="2" charset="2"/>
              <a:buChar char="§"/>
            </a:pPr>
            <a:r>
              <a:rPr lang="en-US" sz="1600" dirty="0" smtClean="0">
                <a:latin typeface="Arial"/>
                <a:cs typeface="Arial" pitchFamily="34" charset="0"/>
              </a:rPr>
              <a:t>Tax planning</a:t>
            </a:r>
            <a:endParaRPr lang="en-US" sz="1600" dirty="0">
              <a:latin typeface="Arial"/>
              <a:cs typeface="Arial" pitchFamily="34" charset="0"/>
            </a:endParaRPr>
          </a:p>
        </p:txBody>
      </p:sp>
      <p:pic>
        <p:nvPicPr>
          <p:cNvPr id="17" name="Picture 16" descr="IFRS-4-STAGES-US.png"/>
          <p:cNvPicPr>
            <a:picLocks noChangeAspect="1"/>
          </p:cNvPicPr>
          <p:nvPr/>
        </p:nvPicPr>
        <p:blipFill>
          <a:blip r:embed="rId3" cstate="print"/>
          <a:stretch>
            <a:fillRect/>
          </a:stretch>
        </p:blipFill>
        <p:spPr>
          <a:xfrm>
            <a:off x="3611880" y="2492896"/>
            <a:ext cx="1944216" cy="1944216"/>
          </a:xfrm>
          <a:prstGeom prst="rect">
            <a:avLst/>
          </a:prstGeom>
        </p:spPr>
      </p:pic>
      <p:sp>
        <p:nvSpPr>
          <p:cNvPr id="18" name="Footer Placeholder 3"/>
          <p:cNvSpPr>
            <a:spLocks noGrp="1"/>
          </p:cNvSpPr>
          <p:nvPr>
            <p:ph type="ftr" sz="quarter" idx="12"/>
          </p:nvPr>
        </p:nvSpPr>
        <p:spPr>
          <a:xfrm>
            <a:off x="91440" y="6382512"/>
            <a:ext cx="6172200" cy="457200"/>
          </a:xfrm>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Disclosure Prior to Effective Date</a:t>
            </a:r>
            <a:endParaRPr lang="en-US" dirty="0"/>
          </a:p>
        </p:txBody>
      </p:sp>
      <p:sp>
        <p:nvSpPr>
          <p:cNvPr id="4" name="Text Placeholder 3"/>
          <p:cNvSpPr>
            <a:spLocks noGrp="1"/>
          </p:cNvSpPr>
          <p:nvPr>
            <p:ph type="body" sz="quarter" idx="11"/>
          </p:nvPr>
        </p:nvSpPr>
        <p:spPr>
          <a:xfrm>
            <a:off x="251520" y="1186592"/>
            <a:ext cx="8595360" cy="1728192"/>
          </a:xfrm>
        </p:spPr>
        <p:txBody>
          <a:bodyPr/>
          <a:lstStyle/>
          <a:p>
            <a:pPr lvl="2">
              <a:buFont typeface="Wingdings" pitchFamily="2" charset="2"/>
              <a:buChar char="§"/>
            </a:pPr>
            <a:r>
              <a:rPr lang="en-US" dirty="0" smtClean="0"/>
              <a:t>IAS 8.30 disclosure ― known/reasonably estimable of possible impact of IFRS issued but not yet effective. </a:t>
            </a:r>
          </a:p>
          <a:p>
            <a:pPr lvl="3">
              <a:buNone/>
            </a:pPr>
            <a:endParaRPr lang="en-US" dirty="0"/>
          </a:p>
        </p:txBody>
      </p:sp>
      <p:sp>
        <p:nvSpPr>
          <p:cNvPr id="6" name="Footer Placeholder 5"/>
          <p:cNvSpPr>
            <a:spLocks noGrp="1"/>
          </p:cNvSpPr>
          <p:nvPr>
            <p:ph type="ftr" sz="quarter" idx="13"/>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
        <p:nvSpPr>
          <p:cNvPr id="7" name="Rounded Rectangle 6"/>
          <p:cNvSpPr/>
          <p:nvPr/>
        </p:nvSpPr>
        <p:spPr>
          <a:xfrm>
            <a:off x="395536" y="3573016"/>
            <a:ext cx="8352928" cy="2016224"/>
          </a:xfrm>
          <a:prstGeom prst="roundRect">
            <a:avLst/>
          </a:prstGeom>
          <a:solidFill>
            <a:srgbClr val="FAE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i="1" dirty="0" smtClean="0">
                <a:solidFill>
                  <a:schemeClr val="accent4"/>
                </a:solidFill>
              </a:rPr>
              <a:t>Year-end considerations</a:t>
            </a:r>
          </a:p>
          <a:p>
            <a:pPr marL="273050" lvl="2" indent="-273050">
              <a:spcBef>
                <a:spcPts val="1200"/>
              </a:spcBef>
              <a:buClr>
                <a:schemeClr val="accent4"/>
              </a:buClr>
              <a:buFont typeface="Wingdings" pitchFamily="2" charset="2"/>
              <a:buChar char="§"/>
            </a:pPr>
            <a:r>
              <a:rPr lang="en-GB" sz="2000" dirty="0" smtClean="0">
                <a:solidFill>
                  <a:schemeClr val="accent4"/>
                </a:solidFill>
                <a:latin typeface="Arial"/>
                <a:cs typeface="Arial" pitchFamily="34" charset="0"/>
              </a:rPr>
              <a:t>Pre-adoption disclosures progressing in level of detail as your application date approaches?</a:t>
            </a:r>
          </a:p>
          <a:p>
            <a:pPr marL="273050" lvl="2" indent="-273050">
              <a:spcBef>
                <a:spcPts val="1200"/>
              </a:spcBef>
              <a:buClr>
                <a:schemeClr val="accent4"/>
              </a:buClr>
              <a:buFont typeface="Wingdings" pitchFamily="2" charset="2"/>
              <a:buChar char="§"/>
            </a:pPr>
            <a:r>
              <a:rPr lang="en-GB" sz="2000" dirty="0" smtClean="0">
                <a:solidFill>
                  <a:schemeClr val="accent4"/>
                </a:solidFill>
                <a:latin typeface="Arial"/>
                <a:cs typeface="Arial" pitchFamily="34" charset="0"/>
              </a:rPr>
              <a:t>Pre-adoption disclosures meeting stakeholder expectations?</a:t>
            </a:r>
          </a:p>
          <a:p>
            <a:endParaRPr lang="en-GB" i="1" dirty="0"/>
          </a:p>
        </p:txBody>
      </p:sp>
      <p:pic>
        <p:nvPicPr>
          <p:cNvPr id="9" name="Picture 2" descr="C:\Users\Lyong\Documents\Templates\Icons\lightbulb_seminarbutton.png"/>
          <p:cNvPicPr>
            <a:picLocks noChangeAspect="1" noChangeArrowheads="1"/>
          </p:cNvPicPr>
          <p:nvPr/>
        </p:nvPicPr>
        <p:blipFill>
          <a:blip r:embed="rId2" cstate="print"/>
          <a:srcRect/>
          <a:stretch>
            <a:fillRect/>
          </a:stretch>
        </p:blipFill>
        <p:spPr bwMode="auto">
          <a:xfrm>
            <a:off x="3707904" y="3627094"/>
            <a:ext cx="523360" cy="5040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Communications with Audit Committees and Stakeholders</a:t>
            </a:r>
            <a:endParaRPr lang="en-US" dirty="0"/>
          </a:p>
        </p:txBody>
      </p:sp>
      <p:sp>
        <p:nvSpPr>
          <p:cNvPr id="4" name="Text Placeholder 3"/>
          <p:cNvSpPr>
            <a:spLocks noGrp="1"/>
          </p:cNvSpPr>
          <p:nvPr>
            <p:ph type="body" sz="quarter" idx="11"/>
          </p:nvPr>
        </p:nvSpPr>
        <p:spPr>
          <a:xfrm>
            <a:off x="251520" y="1124744"/>
            <a:ext cx="8595360" cy="2952328"/>
          </a:xfrm>
        </p:spPr>
        <p:txBody>
          <a:bodyPr/>
          <a:lstStyle/>
          <a:p>
            <a:pPr lvl="2">
              <a:buNone/>
            </a:pPr>
            <a:r>
              <a:rPr lang="en-US" b="1" dirty="0" smtClean="0"/>
              <a:t>Initial Discussion Points</a:t>
            </a:r>
          </a:p>
          <a:p>
            <a:pPr lvl="2">
              <a:buFont typeface="Wingdings" pitchFamily="2" charset="2"/>
              <a:buChar char="§"/>
            </a:pPr>
            <a:r>
              <a:rPr lang="en-US" dirty="0" smtClean="0"/>
              <a:t>Highlight most relevant areas of IFRS 15 and differences from current practice.</a:t>
            </a:r>
          </a:p>
          <a:p>
            <a:pPr lvl="2">
              <a:buFont typeface="Wingdings" pitchFamily="2" charset="2"/>
              <a:buChar char="§"/>
            </a:pPr>
            <a:r>
              <a:rPr lang="en-US" dirty="0" smtClean="0"/>
              <a:t>Discuss initial thoughts on the expected impact of IFRS 15.</a:t>
            </a:r>
          </a:p>
          <a:p>
            <a:pPr lvl="2">
              <a:buFont typeface="Wingdings" pitchFamily="2" charset="2"/>
              <a:buChar char="§"/>
            </a:pPr>
            <a:r>
              <a:rPr lang="en-US" dirty="0" smtClean="0"/>
              <a:t>Highlight non-accounting areas potentially affected.</a:t>
            </a:r>
          </a:p>
          <a:p>
            <a:pPr lvl="2">
              <a:buFont typeface="Wingdings" pitchFamily="2" charset="2"/>
              <a:buChar char="§"/>
            </a:pPr>
            <a:r>
              <a:rPr lang="en-US" dirty="0" smtClean="0"/>
              <a:t>Opportunity to reconsider past accounting policies.</a:t>
            </a:r>
          </a:p>
          <a:p>
            <a:pPr lvl="2">
              <a:buFont typeface="Wingdings" pitchFamily="2" charset="2"/>
              <a:buChar char="§"/>
            </a:pPr>
            <a:r>
              <a:rPr lang="en-US" dirty="0" smtClean="0"/>
              <a:t>Planned communications with external stakeholders.</a:t>
            </a:r>
          </a:p>
          <a:p>
            <a:pPr lvl="2"/>
            <a:endParaRPr lang="en-GB" dirty="0" smtClean="0"/>
          </a:p>
          <a:p>
            <a:pPr lvl="2"/>
            <a:endParaRPr lang="en-US" dirty="0"/>
          </a:p>
          <a:p>
            <a:pPr lvl="3"/>
            <a:endParaRPr lang="en-US" dirty="0" smtClean="0"/>
          </a:p>
          <a:p>
            <a:pPr lvl="3"/>
            <a:endParaRPr lang="en-US" dirty="0"/>
          </a:p>
        </p:txBody>
      </p:sp>
      <p:sp>
        <p:nvSpPr>
          <p:cNvPr id="6" name="Footer Placeholder 5"/>
          <p:cNvSpPr>
            <a:spLocks noGrp="1"/>
          </p:cNvSpPr>
          <p:nvPr>
            <p:ph type="ftr" sz="quarter" idx="13"/>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
        <p:nvSpPr>
          <p:cNvPr id="7" name="Rounded Rectangle 6"/>
          <p:cNvSpPr/>
          <p:nvPr/>
        </p:nvSpPr>
        <p:spPr>
          <a:xfrm>
            <a:off x="323528" y="4221088"/>
            <a:ext cx="8496944" cy="2088232"/>
          </a:xfrm>
          <a:prstGeom prst="roundRect">
            <a:avLst/>
          </a:prstGeom>
          <a:solidFill>
            <a:srgbClr val="FAE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i="1" dirty="0" smtClean="0">
                <a:solidFill>
                  <a:schemeClr val="accent4"/>
                </a:solidFill>
              </a:rPr>
              <a:t>Next steps </a:t>
            </a:r>
            <a:endParaRPr lang="en-GB" sz="2000" b="1" i="1" dirty="0">
              <a:solidFill>
                <a:schemeClr val="accent4"/>
              </a:solidFill>
            </a:endParaRPr>
          </a:p>
        </p:txBody>
      </p:sp>
      <p:sp>
        <p:nvSpPr>
          <p:cNvPr id="8" name="Flowchart: Connector 7"/>
          <p:cNvSpPr/>
          <p:nvPr/>
        </p:nvSpPr>
        <p:spPr>
          <a:xfrm>
            <a:off x="611824" y="4941168"/>
            <a:ext cx="2376264" cy="1224136"/>
          </a:xfrm>
          <a:prstGeom prst="flowChartConnector">
            <a:avLst/>
          </a:prstGeom>
          <a:solidFill>
            <a:srgbClr val="D3C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4"/>
                </a:solidFill>
              </a:rPr>
              <a:t>Start impact assessment</a:t>
            </a:r>
            <a:endParaRPr lang="en-GB" sz="2000" dirty="0">
              <a:solidFill>
                <a:schemeClr val="accent4"/>
              </a:solidFill>
            </a:endParaRPr>
          </a:p>
        </p:txBody>
      </p:sp>
      <p:sp>
        <p:nvSpPr>
          <p:cNvPr id="9" name="Flowchart: Connector 8"/>
          <p:cNvSpPr/>
          <p:nvPr/>
        </p:nvSpPr>
        <p:spPr>
          <a:xfrm>
            <a:off x="3348128" y="4941304"/>
            <a:ext cx="2376000" cy="1224000"/>
          </a:xfrm>
          <a:prstGeom prst="flowChartConnector">
            <a:avLst/>
          </a:prstGeom>
          <a:solidFill>
            <a:srgbClr val="D3C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4"/>
                </a:solidFill>
              </a:rPr>
              <a:t>Early adoption?</a:t>
            </a:r>
            <a:endParaRPr lang="en-GB" sz="2000" dirty="0">
              <a:solidFill>
                <a:schemeClr val="accent4"/>
              </a:solidFill>
            </a:endParaRPr>
          </a:p>
        </p:txBody>
      </p:sp>
      <p:sp>
        <p:nvSpPr>
          <p:cNvPr id="10" name="Flowchart: Connector 9"/>
          <p:cNvSpPr/>
          <p:nvPr/>
        </p:nvSpPr>
        <p:spPr>
          <a:xfrm>
            <a:off x="6084432" y="4941304"/>
            <a:ext cx="2376000" cy="1224000"/>
          </a:xfrm>
          <a:prstGeom prst="flowChartConnector">
            <a:avLst/>
          </a:prstGeom>
          <a:solidFill>
            <a:srgbClr val="D3C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4"/>
                </a:solidFill>
              </a:rPr>
              <a:t>Transition approach?</a:t>
            </a:r>
            <a:endParaRPr lang="en-GB" sz="2000" dirty="0">
              <a:solidFill>
                <a:schemeClr val="accent4"/>
              </a:solidFill>
            </a:endParaRPr>
          </a:p>
        </p:txBody>
      </p:sp>
      <p:pic>
        <p:nvPicPr>
          <p:cNvPr id="12" name="Picture 2" descr="C:\Users\Lyong\Documents\Templates\Icons\lightbulb_seminarbutton.png"/>
          <p:cNvPicPr>
            <a:picLocks noChangeAspect="1" noChangeArrowheads="1"/>
          </p:cNvPicPr>
          <p:nvPr/>
        </p:nvPicPr>
        <p:blipFill>
          <a:blip r:embed="rId2" cstate="print"/>
          <a:srcRect/>
          <a:stretch>
            <a:fillRect/>
          </a:stretch>
        </p:blipFill>
        <p:spPr bwMode="auto">
          <a:xfrm>
            <a:off x="1898739" y="4248271"/>
            <a:ext cx="523360" cy="50405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a:t>
            </a:r>
            <a:r>
              <a:rPr lang="en-US" dirty="0" smtClean="0"/>
              <a:t>–</a:t>
            </a:r>
            <a:r>
              <a:rPr lang="en-GB" dirty="0" smtClean="0"/>
              <a:t> Resources from KPMG</a:t>
            </a:r>
            <a:endParaRPr lang="en-GB" dirty="0"/>
          </a:p>
        </p:txBody>
      </p:sp>
      <p:sp>
        <p:nvSpPr>
          <p:cNvPr id="4" name="Footer Placeholder 3"/>
          <p:cNvSpPr>
            <a:spLocks noGrp="1"/>
          </p:cNvSpPr>
          <p:nvPr>
            <p:ph type="ftr" sz="quarter" idx="12"/>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graphicFrame>
        <p:nvGraphicFramePr>
          <p:cNvPr id="6" name="Content Placeholder 5"/>
          <p:cNvGraphicFramePr>
            <a:graphicFrameLocks noGrp="1"/>
          </p:cNvGraphicFramePr>
          <p:nvPr>
            <p:ph sz="quarter" idx="13"/>
          </p:nvPr>
        </p:nvGraphicFramePr>
        <p:xfrm>
          <a:off x="255588" y="1052304"/>
          <a:ext cx="7556772" cy="3561080"/>
        </p:xfrm>
        <a:graphic>
          <a:graphicData uri="http://schemas.openxmlformats.org/drawingml/2006/table">
            <a:tbl>
              <a:tblPr firstRow="1" bandRow="1">
                <a:tableStyleId>{93296810-A885-4BE3-A3E7-6D5BEEA58F35}</a:tableStyleId>
              </a:tblPr>
              <a:tblGrid>
                <a:gridCol w="7556772"/>
              </a:tblGrid>
              <a:tr h="370840">
                <a:tc>
                  <a:txBody>
                    <a:bodyPr/>
                    <a:lstStyle/>
                    <a:p>
                      <a:r>
                        <a:rPr lang="en-GB" sz="1700" dirty="0" smtClean="0"/>
                        <a:t>Reading</a:t>
                      </a:r>
                      <a:endParaRPr lang="en-GB" sz="1700" dirty="0"/>
                    </a:p>
                  </a:txBody>
                  <a:tcPr/>
                </a:tc>
              </a:tr>
              <a:tr h="370840">
                <a:tc>
                  <a:txBody>
                    <a:bodyPr/>
                    <a:lstStyle/>
                    <a:p>
                      <a:r>
                        <a:rPr lang="en-GB" sz="1700" dirty="0" smtClean="0"/>
                        <a:t>In</a:t>
                      </a:r>
                      <a:r>
                        <a:rPr lang="en-GB" sz="1700" baseline="0" dirty="0" smtClean="0"/>
                        <a:t> the Headlines</a:t>
                      </a:r>
                      <a:endParaRPr lang="en-GB" sz="17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First Impressions</a:t>
                      </a:r>
                    </a:p>
                  </a:txBody>
                  <a:tcPr/>
                </a:tc>
              </a:tr>
              <a:tr h="370840">
                <a:tc>
                  <a:txBody>
                    <a:bodyPr/>
                    <a:lstStyle/>
                    <a:p>
                      <a:r>
                        <a:rPr lang="en-GB" sz="1700" dirty="0" smtClean="0"/>
                        <a:t>Issues In-Depth</a:t>
                      </a:r>
                      <a:endParaRPr lang="en-GB" sz="1700" dirty="0"/>
                    </a:p>
                  </a:txBody>
                  <a:tcPr/>
                </a:tc>
              </a:tr>
              <a:tr h="370840">
                <a:tc>
                  <a:txBody>
                    <a:bodyPr/>
                    <a:lstStyle/>
                    <a:p>
                      <a:r>
                        <a:rPr lang="en-GB" sz="1700" dirty="0" smtClean="0"/>
                        <a:t>Transition Options</a:t>
                      </a:r>
                      <a:endParaRPr lang="en-GB" sz="1700" dirty="0"/>
                    </a:p>
                  </a:txBody>
                  <a:tcPr/>
                </a:tc>
              </a:tr>
              <a:tr h="370840">
                <a:tc>
                  <a:txBody>
                    <a:bodyPr/>
                    <a:lstStyle/>
                    <a:p>
                      <a:r>
                        <a:rPr lang="en-GB" sz="1700" dirty="0" smtClean="0"/>
                        <a:t>Talking about Revenue</a:t>
                      </a:r>
                      <a:endParaRPr lang="en-GB" sz="1700" dirty="0"/>
                    </a:p>
                  </a:txBody>
                  <a:tcPr/>
                </a:tc>
              </a:tr>
              <a:tr h="370840">
                <a:tc>
                  <a:txBody>
                    <a:bodyPr/>
                    <a:lstStyle/>
                    <a:p>
                      <a:r>
                        <a:rPr lang="en-GB" sz="1700" dirty="0" smtClean="0"/>
                        <a:t>Sector-specific publications</a:t>
                      </a:r>
                      <a:endParaRPr lang="en-GB" sz="1700" dirty="0"/>
                    </a:p>
                  </a:txBody>
                  <a:tcPr/>
                </a:tc>
              </a:tr>
              <a:tr h="370840">
                <a:tc>
                  <a:txBody>
                    <a:bodyPr/>
                    <a:lstStyle/>
                    <a:p>
                      <a:r>
                        <a:rPr lang="en-GB" sz="1700" dirty="0" smtClean="0"/>
                        <a:t>IFRS Revenue Handbook</a:t>
                      </a:r>
                      <a:endParaRPr lang="en-GB" sz="1700" dirty="0"/>
                    </a:p>
                  </a:txBody>
                  <a:tcPr/>
                </a:tc>
              </a:tr>
              <a:tr h="351264">
                <a:tc>
                  <a:txBody>
                    <a:bodyPr/>
                    <a:lstStyle/>
                    <a:p>
                      <a:r>
                        <a:rPr lang="en-GB" sz="1700" dirty="0" smtClean="0"/>
                        <a:t>Go to:</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hlinkClick r:id="rId2"/>
                        </a:rPr>
                        <a:t>http://www.kpmg.com/ifrs</a:t>
                      </a:r>
                      <a:endParaRPr lang="en-GB" sz="1600" dirty="0" smtClean="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Subsidiaries, Associates and Joint Arrangements</a:t>
            </a:r>
            <a:endParaRPr lang="en-TT" dirty="0"/>
          </a:p>
        </p:txBody>
      </p:sp>
      <p:sp>
        <p:nvSpPr>
          <p:cNvPr id="3" name="Subtitle 2"/>
          <p:cNvSpPr>
            <a:spLocks noGrp="1"/>
          </p:cNvSpPr>
          <p:nvPr>
            <p:ph type="subTitle" idx="1"/>
          </p:nvPr>
        </p:nvSpPr>
        <p:spPr/>
        <p:txBody>
          <a:bodyPr/>
          <a:lstStyle/>
          <a:p>
            <a:r>
              <a:rPr lang="en-CA" dirty="0"/>
              <a:t>IFRS 10, IFRS 11, IFRS 12, IAS 28</a:t>
            </a:r>
            <a:br>
              <a:rPr lang="en-CA" dirty="0"/>
            </a:b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Points to Remember!</a:t>
            </a:r>
            <a:endParaRPr lang="en-US" dirty="0"/>
          </a:p>
        </p:txBody>
      </p:sp>
      <p:sp>
        <p:nvSpPr>
          <p:cNvPr id="6" name="Text Placeholder 5"/>
          <p:cNvSpPr>
            <a:spLocks noGrp="1"/>
          </p:cNvSpPr>
          <p:nvPr>
            <p:ph type="body" sz="quarter" idx="11"/>
          </p:nvPr>
        </p:nvSpPr>
        <p:spPr>
          <a:xfrm>
            <a:off x="164592" y="1124744"/>
            <a:ext cx="8655880" cy="5047455"/>
          </a:xfrm>
        </p:spPr>
        <p:txBody>
          <a:bodyPr/>
          <a:lstStyle/>
          <a:p>
            <a:pPr lvl="2">
              <a:buFont typeface="Wingdings" pitchFamily="2" charset="2"/>
              <a:buChar char="§"/>
            </a:pPr>
            <a:r>
              <a:rPr lang="en-CA" dirty="0"/>
              <a:t>N</a:t>
            </a:r>
            <a:r>
              <a:rPr lang="en-CA" dirty="0" smtClean="0"/>
              <a:t>ew revenue standard will impact all entities, in different ways.</a:t>
            </a:r>
          </a:p>
          <a:p>
            <a:pPr lvl="2">
              <a:buFont typeface="Wingdings" pitchFamily="2" charset="2"/>
              <a:buChar char="§"/>
            </a:pPr>
            <a:r>
              <a:rPr lang="en-CA" dirty="0" smtClean="0"/>
              <a:t>Process of assessing impact should start </a:t>
            </a:r>
            <a:r>
              <a:rPr lang="en-CA" smtClean="0"/>
              <a:t>now.</a:t>
            </a:r>
            <a:endParaRPr lang="en-CA" dirty="0" smtClean="0"/>
          </a:p>
        </p:txBody>
      </p:sp>
      <p:sp>
        <p:nvSpPr>
          <p:cNvPr id="4" name="Footer Placeholder 3"/>
          <p:cNvSpPr>
            <a:spLocks noGrp="1"/>
          </p:cNvSpPr>
          <p:nvPr>
            <p:ph type="ftr" sz="quarter" idx="14"/>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pic>
        <p:nvPicPr>
          <p:cNvPr id="11" name="Content Placeholder 11" descr="GettyImages_82991629.jpg"/>
          <p:cNvPicPr>
            <a:picLocks noChangeAspect="1"/>
          </p:cNvPicPr>
          <p:nvPr/>
        </p:nvPicPr>
        <p:blipFill>
          <a:blip r:embed="rId2" cstate="print"/>
          <a:stretch>
            <a:fillRect/>
          </a:stretch>
        </p:blipFill>
        <p:spPr>
          <a:xfrm rot="-600000">
            <a:off x="3915807" y="2548893"/>
            <a:ext cx="4310244" cy="32326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a:spLocks noGrp="1"/>
          </p:cNvSpPr>
          <p:nvPr>
            <p:ph type="body" sz="quarter" idx="10"/>
          </p:nvPr>
        </p:nvSpPr>
        <p:spPr>
          <a:xfrm>
            <a:off x="304800" y="3505200"/>
            <a:ext cx="3619128" cy="2514600"/>
          </a:xfrm>
        </p:spPr>
        <p:txBody>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1050" b="0" dirty="0" smtClean="0">
                <a:solidFill>
                  <a:schemeClr val="tx1"/>
                </a:solidFill>
              </a:defRPr>
            </a:lvl1pPr>
            <a:lvl2pPr>
              <a:defRPr lang="en-US" sz="1050" dirty="0" smtClean="0">
                <a:solidFill>
                  <a:schemeClr val="tx1"/>
                </a:solidFill>
              </a:defRPr>
            </a:lvl2pPr>
            <a:lvl3pPr>
              <a:defRPr lang="en-US" sz="1050" dirty="0" smtClean="0">
                <a:solidFill>
                  <a:schemeClr val="tx1"/>
                </a:solidFill>
              </a:defRPr>
            </a:lvl3pPr>
            <a:lvl4pPr>
              <a:defRPr lang="en-US" sz="1050" dirty="0" smtClean="0">
                <a:solidFill>
                  <a:schemeClr val="tx1"/>
                </a:solidFill>
              </a:defRPr>
            </a:lvl4pPr>
            <a:lvl5pPr>
              <a:defRPr lang="en-US" sz="1050" dirty="0">
                <a:solidFill>
                  <a:schemeClr val="tx1"/>
                </a:solidFill>
              </a:defRPr>
            </a:lvl5pPr>
          </a:lstStyle>
          <a:p>
            <a:endParaRPr lang="en-US" dirty="0">
              <a:cs typeface="Arial" charset="0"/>
            </a:endParaRPr>
          </a:p>
          <a:p>
            <a:r>
              <a:rPr lang="en-US" dirty="0" smtClean="0">
                <a:cs typeface="Arial" charset="0"/>
              </a:rPr>
              <a:t>Disclaimer: The </a:t>
            </a:r>
            <a:r>
              <a:rPr lang="en-US" dirty="0">
                <a:cs typeface="Arial" charset="0"/>
              </a:rPr>
              <a:t>information contained herein is of a general nature and </a:t>
            </a:r>
            <a:r>
              <a:rPr lang="en-US" dirty="0" smtClean="0">
                <a:cs typeface="Arial" charset="0"/>
              </a:rPr>
              <a:t>is </a:t>
            </a:r>
            <a:r>
              <a:rPr lang="en-US" dirty="0">
                <a:cs typeface="Arial" charset="0"/>
              </a:rPr>
              <a:t>not intended to address the circumstances of any particular individual or entity. Although we </a:t>
            </a:r>
            <a:r>
              <a:rPr lang="en-US" dirty="0" err="1" smtClean="0">
                <a:cs typeface="Arial" charset="0"/>
              </a:rPr>
              <a:t>endeavour</a:t>
            </a:r>
            <a:r>
              <a:rPr lang="en-US" dirty="0" smtClean="0">
                <a:cs typeface="Arial" charset="0"/>
              </a:rPr>
              <a:t> </a:t>
            </a:r>
            <a:r>
              <a:rPr lang="en-US" dirty="0">
                <a:cs typeface="Arial" charset="0"/>
              </a:rPr>
              <a:t>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 </a:t>
            </a:r>
          </a:p>
          <a:p>
            <a:endParaRPr lang="en-US" smtClean="0"/>
          </a:p>
          <a:p>
            <a:endParaRPr lang="en-TT" dirty="0"/>
          </a:p>
          <a:p>
            <a:r>
              <a:rPr lang="en-TT" sz="700" dirty="0"/>
              <a:t> © 2014 KPMG, a Trinidad &amp; Tobago partnership and a member firm of the KPMG network of independent member firms affiliated with KPMG International, a Swiss cooperative. </a:t>
            </a:r>
            <a:r>
              <a:rPr lang="en-TT" sz="700" dirty="0" smtClean="0"/>
              <a:t>All </a:t>
            </a:r>
            <a:r>
              <a:rPr lang="en-TT" sz="700" dirty="0"/>
              <a:t>rights reserved. KPMG and the KPMG logo are registered trademarks of KPMG International, a Swiss cooperative. </a:t>
            </a:r>
            <a:endParaRPr lang="en-US" sz="700" dirty="0">
              <a:cs typeface="Arial" charset="0"/>
            </a:endParaRPr>
          </a:p>
        </p:txBody>
      </p:sp>
      <p:sp>
        <p:nvSpPr>
          <p:cNvPr id="4" name="Text Placeholder 8"/>
          <p:cNvSpPr>
            <a:spLocks noGrp="1"/>
          </p:cNvSpPr>
          <p:nvPr>
            <p:ph type="body" sz="quarter" idx="10"/>
          </p:nvPr>
        </p:nvSpPr>
        <p:spPr>
          <a:xfrm>
            <a:off x="251520" y="1484784"/>
            <a:ext cx="3581400" cy="1584176"/>
          </a:xfrm>
        </p:spPr>
        <p:txBody>
          <a:bodyPr/>
          <a:lstStyle>
            <a:lvl1pPr marL="0" indent="0" algn="l" defTabSz="914400" rtl="0" eaLnBrk="1" fontAlgn="base" latinLnBrk="0" hangingPunct="1">
              <a:lnSpc>
                <a:spcPct val="110000"/>
              </a:lnSpc>
              <a:spcBef>
                <a:spcPct val="40000"/>
              </a:spcBef>
              <a:spcAft>
                <a:spcPct val="0"/>
              </a:spcAft>
              <a:buFont typeface="Arial" pitchFamily="34" charset="0"/>
              <a:buNone/>
              <a:defRPr lang="en-US" sz="1050" b="0" dirty="0" smtClean="0">
                <a:solidFill>
                  <a:schemeClr val="tx1"/>
                </a:solidFill>
              </a:defRPr>
            </a:lvl1pPr>
            <a:lvl2pPr>
              <a:defRPr lang="en-US" sz="1050" dirty="0" smtClean="0">
                <a:solidFill>
                  <a:schemeClr val="tx1"/>
                </a:solidFill>
              </a:defRPr>
            </a:lvl2pPr>
            <a:lvl3pPr>
              <a:defRPr lang="en-US" sz="1050" dirty="0" smtClean="0">
                <a:solidFill>
                  <a:schemeClr val="tx1"/>
                </a:solidFill>
              </a:defRPr>
            </a:lvl3pPr>
            <a:lvl4pPr>
              <a:defRPr lang="en-US" sz="1050" dirty="0" smtClean="0">
                <a:solidFill>
                  <a:schemeClr val="tx1"/>
                </a:solidFill>
              </a:defRPr>
            </a:lvl4pPr>
            <a:lvl5pPr>
              <a:defRPr lang="en-US" sz="1050" dirty="0">
                <a:solidFill>
                  <a:schemeClr val="tx1"/>
                </a:solidFill>
              </a:defRPr>
            </a:lvl5pPr>
          </a:lstStyle>
          <a:p>
            <a:r>
              <a:rPr lang="en-US" sz="2400" b="1" dirty="0" smtClean="0">
                <a:solidFill>
                  <a:schemeClr val="bg1"/>
                </a:solidFill>
                <a:cs typeface="Arial" charset="0"/>
              </a:rPr>
              <a:t>THANK YOU</a:t>
            </a:r>
          </a:p>
          <a:p>
            <a:endParaRPr lang="en-US" sz="2400" b="1" dirty="0" smtClean="0">
              <a:solidFill>
                <a:schemeClr val="bg1"/>
              </a:solidFill>
              <a:cs typeface="Arial" charset="0"/>
            </a:endParaRPr>
          </a:p>
          <a:p>
            <a:pPr>
              <a:lnSpc>
                <a:spcPct val="100000"/>
              </a:lnSpc>
            </a:pPr>
            <a:r>
              <a:rPr lang="en-US" sz="1800" b="1" dirty="0" smtClean="0">
                <a:solidFill>
                  <a:schemeClr val="bg1"/>
                </a:solidFill>
                <a:cs typeface="Arial" charset="0"/>
              </a:rPr>
              <a:t>Stacy-Ann Golding</a:t>
            </a:r>
          </a:p>
          <a:p>
            <a:pPr>
              <a:lnSpc>
                <a:spcPct val="100000"/>
              </a:lnSpc>
            </a:pPr>
            <a:r>
              <a:rPr lang="en-US" sz="1400" b="1" dirty="0" smtClean="0">
                <a:solidFill>
                  <a:schemeClr val="bg1"/>
                </a:solidFill>
                <a:cs typeface="Arial" charset="0"/>
              </a:rPr>
              <a:t>sngolding@kpmg.co.tt</a:t>
            </a:r>
            <a:endParaRPr lang="en-US" sz="14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Grp="1" noChangeArrowheads="1"/>
          </p:cNvSpPr>
          <p:nvPr>
            <p:ph type="title"/>
          </p:nvPr>
        </p:nvSpPr>
        <p:spPr/>
        <p:txBody>
          <a:bodyPr/>
          <a:lstStyle/>
          <a:p>
            <a:r>
              <a:rPr lang="en-GB" dirty="0" smtClean="0"/>
              <a:t>Definition of a group</a:t>
            </a:r>
            <a:endParaRPr lang="en-GB" dirty="0"/>
          </a:p>
        </p:txBody>
      </p:sp>
      <p:sp>
        <p:nvSpPr>
          <p:cNvPr id="11" name="AutoShape 8"/>
          <p:cNvSpPr>
            <a:spLocks noChangeArrowheads="1"/>
          </p:cNvSpPr>
          <p:nvPr/>
        </p:nvSpPr>
        <p:spPr bwMode="blackWhite">
          <a:xfrm>
            <a:off x="1079612" y="4797152"/>
            <a:ext cx="2864296" cy="713729"/>
          </a:xfrm>
          <a:prstGeom prst="flowChartAlternateProcess">
            <a:avLst/>
          </a:prstGeom>
          <a:solidFill>
            <a:srgbClr val="F5DB80"/>
          </a:solidFill>
          <a:ln w="9525" algn="ctr">
            <a:solidFill>
              <a:srgbClr val="EBB7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Parent and subsidiaries</a:t>
            </a:r>
          </a:p>
        </p:txBody>
      </p:sp>
      <p:sp>
        <p:nvSpPr>
          <p:cNvPr id="12" name="AutoShape 8"/>
          <p:cNvSpPr>
            <a:spLocks noChangeArrowheads="1"/>
          </p:cNvSpPr>
          <p:nvPr/>
        </p:nvSpPr>
        <p:spPr bwMode="blackWhite">
          <a:xfrm>
            <a:off x="1259384" y="1268760"/>
            <a:ext cx="2504752" cy="720080"/>
          </a:xfrm>
          <a:prstGeom prst="flowChartAlternateProcess">
            <a:avLst/>
          </a:prstGeom>
          <a:solidFill>
            <a:srgbClr val="F5DB80"/>
          </a:solidFill>
          <a:ln w="9525" algn="ctr">
            <a:solidFill>
              <a:srgbClr val="EBB7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Group</a:t>
            </a:r>
          </a:p>
        </p:txBody>
      </p:sp>
      <p:pic>
        <p:nvPicPr>
          <p:cNvPr id="14" name="Picture 13" descr="91757238_8.jpg"/>
          <p:cNvPicPr>
            <a:picLocks noChangeAspect="1"/>
          </p:cNvPicPr>
          <p:nvPr/>
        </p:nvPicPr>
        <p:blipFill>
          <a:blip r:embed="rId3" cstate="print"/>
          <a:stretch>
            <a:fillRect/>
          </a:stretch>
        </p:blipFill>
        <p:spPr>
          <a:xfrm>
            <a:off x="1674760" y="2132856"/>
            <a:ext cx="1674001" cy="2520000"/>
          </a:xfrm>
          <a:prstGeom prst="rect">
            <a:avLst/>
          </a:prstGeom>
          <a:ln>
            <a:noFill/>
          </a:ln>
          <a:effectLst>
            <a:outerShdw blurRad="292100" dist="139700" dir="2700000" algn="tl" rotWithShape="0">
              <a:srgbClr val="333333">
                <a:alpha val="65000"/>
              </a:srgbClr>
            </a:outerShdw>
          </a:effectLst>
        </p:spPr>
      </p:pic>
      <p:sp>
        <p:nvSpPr>
          <p:cNvPr id="15" name="AutoShape 7"/>
          <p:cNvSpPr>
            <a:spLocks noChangeArrowheads="1"/>
          </p:cNvSpPr>
          <p:nvPr/>
        </p:nvSpPr>
        <p:spPr bwMode="blackWhite">
          <a:xfrm>
            <a:off x="5255049" y="3933056"/>
            <a:ext cx="2809339" cy="729808"/>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smtClean="0">
                <a:solidFill>
                  <a:schemeClr val="tx2"/>
                </a:solidFill>
              </a:rPr>
              <a:t>Associates</a:t>
            </a:r>
            <a:br>
              <a:rPr lang="en-GB" b="1" dirty="0" smtClean="0">
                <a:solidFill>
                  <a:schemeClr val="tx2"/>
                </a:solidFill>
              </a:rPr>
            </a:br>
            <a:r>
              <a:rPr lang="en-GB" b="1" dirty="0" smtClean="0">
                <a:solidFill>
                  <a:schemeClr val="tx2"/>
                </a:solidFill>
              </a:rPr>
              <a:t>Joint arrangements</a:t>
            </a:r>
            <a:endParaRPr lang="en-GB" b="1" dirty="0">
              <a:solidFill>
                <a:schemeClr val="tx2"/>
              </a:solidFill>
            </a:endParaRPr>
          </a:p>
        </p:txBody>
      </p:sp>
      <p:pic>
        <p:nvPicPr>
          <p:cNvPr id="16" name="Picture 15" descr="102567905_8.jpg"/>
          <p:cNvPicPr>
            <a:picLocks noChangeAspect="1"/>
          </p:cNvPicPr>
          <p:nvPr/>
        </p:nvPicPr>
        <p:blipFill>
          <a:blip r:embed="rId4" cstate="print"/>
          <a:stretch>
            <a:fillRect/>
          </a:stretch>
        </p:blipFill>
        <p:spPr>
          <a:xfrm>
            <a:off x="5399718" y="2132856"/>
            <a:ext cx="2520000" cy="1674000"/>
          </a:xfrm>
          <a:prstGeom prst="rect">
            <a:avLst/>
          </a:prstGeom>
          <a:ln>
            <a:noFill/>
          </a:ln>
          <a:effectLst>
            <a:outerShdw blurRad="292100" dist="139700" dir="2700000" algn="tl" rotWithShape="0">
              <a:srgbClr val="333333">
                <a:alpha val="65000"/>
              </a:srgbClr>
            </a:outerShdw>
          </a:effectLst>
        </p:spPr>
      </p:pic>
      <p:sp>
        <p:nvSpPr>
          <p:cNvPr id="18" name="AutoShape 8"/>
          <p:cNvSpPr>
            <a:spLocks noChangeArrowheads="1"/>
          </p:cNvSpPr>
          <p:nvPr/>
        </p:nvSpPr>
        <p:spPr bwMode="blackWhite">
          <a:xfrm>
            <a:off x="5407342" y="1268760"/>
            <a:ext cx="2504752" cy="720080"/>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smtClean="0">
                <a:solidFill>
                  <a:schemeClr val="tx2"/>
                </a:solidFill>
              </a:rPr>
              <a:t>Outside the group</a:t>
            </a:r>
            <a:endParaRPr lang="en-GB" b="1" dirty="0">
              <a:solidFill>
                <a:schemeClr val="tx2"/>
              </a:solidFill>
            </a:endParaRPr>
          </a:p>
        </p:txBody>
      </p:sp>
      <p:sp>
        <p:nvSpPr>
          <p:cNvPr id="9" name="Footer Placeholder 8"/>
          <p:cNvSpPr>
            <a:spLocks noGrp="1"/>
          </p:cNvSpPr>
          <p:nvPr>
            <p:ph type="ftr" sz="quarter" idx="11"/>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Consolidated financial statements</a:t>
            </a:r>
            <a:endParaRPr lang="en-GB" dirty="0"/>
          </a:p>
        </p:txBody>
      </p:sp>
      <p:grpSp>
        <p:nvGrpSpPr>
          <p:cNvPr id="6" name="Group 17"/>
          <p:cNvGrpSpPr/>
          <p:nvPr/>
        </p:nvGrpSpPr>
        <p:grpSpPr>
          <a:xfrm>
            <a:off x="251619" y="1484784"/>
            <a:ext cx="2016125" cy="4247852"/>
            <a:chOff x="251619" y="1052736"/>
            <a:chExt cx="2016125" cy="4247852"/>
          </a:xfrm>
        </p:grpSpPr>
        <p:sp>
          <p:nvSpPr>
            <p:cNvPr id="3" name="AutoShape 8"/>
            <p:cNvSpPr>
              <a:spLocks noChangeArrowheads="1"/>
            </p:cNvSpPr>
            <p:nvPr/>
          </p:nvSpPr>
          <p:spPr bwMode="blackWhite">
            <a:xfrm>
              <a:off x="476250" y="1052736"/>
              <a:ext cx="1566862" cy="827088"/>
            </a:xfrm>
            <a:prstGeom prst="flowChartAlternateProcess">
              <a:avLst/>
            </a:prstGeom>
            <a:solidFill>
              <a:srgbClr val="F5DB80"/>
            </a:solidFill>
            <a:ln w="9525" algn="ctr">
              <a:solidFill>
                <a:srgbClr val="EBB7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Control</a:t>
              </a:r>
            </a:p>
          </p:txBody>
        </p:sp>
        <p:sp>
          <p:nvSpPr>
            <p:cNvPr id="4" name="AutoShape 8"/>
            <p:cNvSpPr>
              <a:spLocks noChangeArrowheads="1"/>
            </p:cNvSpPr>
            <p:nvPr/>
          </p:nvSpPr>
          <p:spPr bwMode="blackWhite">
            <a:xfrm>
              <a:off x="251619" y="4221088"/>
              <a:ext cx="2016125" cy="1079500"/>
            </a:xfrm>
            <a:prstGeom prst="flowChartAlternateProcess">
              <a:avLst/>
            </a:prstGeom>
            <a:solidFill>
              <a:srgbClr val="F5DB80"/>
            </a:solidFill>
            <a:ln w="9525" algn="ctr">
              <a:solidFill>
                <a:srgbClr val="EBB700"/>
              </a:solidFill>
              <a:miter lim="800000"/>
              <a:headEnd/>
              <a:tailEnd/>
            </a:ln>
            <a:scene3d>
              <a:camera prst="orthographicFront"/>
              <a:lightRig rig="threePt" dir="t"/>
            </a:scene3d>
            <a:sp3d>
              <a:bevelT/>
            </a:sp3d>
          </p:spPr>
          <p:txBody>
            <a:bodyPr lIns="72000" tIns="72000" rIns="72000" bIns="72000" anchor="ctr"/>
            <a:lstStyle/>
            <a:p>
              <a:pPr algn="ctr"/>
              <a:r>
                <a:rPr lang="en-GB" b="1">
                  <a:solidFill>
                    <a:schemeClr val="tx2"/>
                  </a:solidFill>
                </a:rPr>
                <a:t>Consolidation</a:t>
              </a:r>
            </a:p>
          </p:txBody>
        </p:sp>
        <p:pic>
          <p:nvPicPr>
            <p:cNvPr id="5" name="Picture 4" descr="91757238_8.jpg"/>
            <p:cNvPicPr>
              <a:picLocks noChangeAspect="1"/>
            </p:cNvPicPr>
            <p:nvPr/>
          </p:nvPicPr>
          <p:blipFill>
            <a:blip r:embed="rId2" cstate="print"/>
            <a:stretch>
              <a:fillRect/>
            </a:stretch>
          </p:blipFill>
          <p:spPr>
            <a:xfrm>
              <a:off x="549427" y="1988840"/>
              <a:ext cx="1420509" cy="2138400"/>
            </a:xfrm>
            <a:prstGeom prst="rect">
              <a:avLst/>
            </a:prstGeom>
            <a:ln>
              <a:noFill/>
            </a:ln>
            <a:effectLst>
              <a:outerShdw blurRad="292100" dist="139700" dir="2700000" algn="tl" rotWithShape="0">
                <a:srgbClr val="333333">
                  <a:alpha val="65000"/>
                </a:srgbClr>
              </a:outerShdw>
            </a:effectLst>
          </p:spPr>
        </p:pic>
      </p:grpSp>
      <p:grpSp>
        <p:nvGrpSpPr>
          <p:cNvPr id="10" name="Group 20"/>
          <p:cNvGrpSpPr/>
          <p:nvPr/>
        </p:nvGrpSpPr>
        <p:grpSpPr>
          <a:xfrm>
            <a:off x="6803900" y="1484784"/>
            <a:ext cx="2016572" cy="4247852"/>
            <a:chOff x="6803900" y="2061468"/>
            <a:chExt cx="2016572" cy="4247852"/>
          </a:xfrm>
        </p:grpSpPr>
        <p:sp>
          <p:nvSpPr>
            <p:cNvPr id="7" name="AutoShape 8"/>
            <p:cNvSpPr>
              <a:spLocks noChangeArrowheads="1"/>
            </p:cNvSpPr>
            <p:nvPr/>
          </p:nvSpPr>
          <p:spPr bwMode="blackWhite">
            <a:xfrm>
              <a:off x="6803900" y="5229820"/>
              <a:ext cx="2016572" cy="1079500"/>
            </a:xfrm>
            <a:prstGeom prst="flowChartAlternateProcess">
              <a:avLst/>
            </a:prstGeom>
            <a:solidFill>
              <a:srgbClr val="D9B7BF"/>
            </a:solidFill>
            <a:ln w="9525" algn="ctr">
              <a:solidFill>
                <a:srgbClr val="B26F7E"/>
              </a:solidFill>
              <a:miter lim="800000"/>
              <a:headEnd/>
              <a:tailEnd/>
            </a:ln>
            <a:scene3d>
              <a:camera prst="orthographicFront"/>
              <a:lightRig rig="threePt" dir="t"/>
            </a:scene3d>
            <a:sp3d>
              <a:bevelT/>
            </a:sp3d>
          </p:spPr>
          <p:txBody>
            <a:bodyPr lIns="72000" tIns="72000" rIns="72000" bIns="72000" anchor="ctr"/>
            <a:lstStyle/>
            <a:p>
              <a:pPr algn="ctr"/>
              <a:r>
                <a:rPr lang="en-GB" b="1">
                  <a:solidFill>
                    <a:schemeClr val="tx2"/>
                  </a:solidFill>
                </a:rPr>
                <a:t>Financial asset</a:t>
              </a:r>
            </a:p>
          </p:txBody>
        </p:sp>
        <p:sp>
          <p:nvSpPr>
            <p:cNvPr id="8" name="AutoShape 8"/>
            <p:cNvSpPr>
              <a:spLocks noChangeArrowheads="1"/>
            </p:cNvSpPr>
            <p:nvPr/>
          </p:nvSpPr>
          <p:spPr bwMode="blackWhite">
            <a:xfrm>
              <a:off x="6979542" y="2061468"/>
              <a:ext cx="1665288" cy="827088"/>
            </a:xfrm>
            <a:prstGeom prst="flowChartAlternateProcess">
              <a:avLst/>
            </a:prstGeom>
            <a:solidFill>
              <a:srgbClr val="D9B7BF"/>
            </a:solidFill>
            <a:ln w="9525" algn="ctr">
              <a:solidFill>
                <a:srgbClr val="B26F7E"/>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No control</a:t>
              </a:r>
            </a:p>
          </p:txBody>
        </p:sp>
        <p:pic>
          <p:nvPicPr>
            <p:cNvPr id="9" name="Picture 8" descr="57445966_8.jpg"/>
            <p:cNvPicPr preferRelativeResize="0">
              <a:picLocks/>
            </p:cNvPicPr>
            <p:nvPr/>
          </p:nvPicPr>
          <p:blipFill>
            <a:blip r:embed="rId3" cstate="print"/>
            <a:stretch>
              <a:fillRect/>
            </a:stretch>
          </p:blipFill>
          <p:spPr>
            <a:xfrm>
              <a:off x="7101186" y="2997572"/>
              <a:ext cx="1422000" cy="2138400"/>
            </a:xfrm>
            <a:prstGeom prst="rect">
              <a:avLst/>
            </a:prstGeom>
            <a:ln>
              <a:noFill/>
            </a:ln>
            <a:effectLst>
              <a:outerShdw blurRad="292100" dist="139700" dir="2700000" algn="tl" rotWithShape="0">
                <a:srgbClr val="333333">
                  <a:alpha val="65000"/>
                </a:srgbClr>
              </a:outerShdw>
            </a:effectLst>
          </p:spPr>
        </p:pic>
      </p:grpSp>
      <p:grpSp>
        <p:nvGrpSpPr>
          <p:cNvPr id="17" name="Group 19"/>
          <p:cNvGrpSpPr/>
          <p:nvPr/>
        </p:nvGrpSpPr>
        <p:grpSpPr>
          <a:xfrm>
            <a:off x="4660564" y="1484784"/>
            <a:ext cx="2016125" cy="4247852"/>
            <a:chOff x="4612560" y="1700808"/>
            <a:chExt cx="2016125" cy="4247852"/>
          </a:xfrm>
        </p:grpSpPr>
        <p:sp>
          <p:nvSpPr>
            <p:cNvPr id="11" name="AutoShape 8"/>
            <p:cNvSpPr>
              <a:spLocks noChangeArrowheads="1"/>
            </p:cNvSpPr>
            <p:nvPr/>
          </p:nvSpPr>
          <p:spPr bwMode="blackWhite">
            <a:xfrm>
              <a:off x="4857829" y="1700808"/>
              <a:ext cx="1525587" cy="827087"/>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Significant </a:t>
              </a:r>
              <a:r>
                <a:rPr lang="en-GB" b="1" dirty="0" smtClean="0">
                  <a:solidFill>
                    <a:schemeClr val="tx2"/>
                  </a:solidFill>
                </a:rPr>
                <a:t>influence</a:t>
              </a:r>
              <a:endParaRPr lang="en-GB" b="1" dirty="0">
                <a:solidFill>
                  <a:schemeClr val="tx2"/>
                </a:solidFill>
              </a:endParaRPr>
            </a:p>
          </p:txBody>
        </p:sp>
        <p:sp>
          <p:nvSpPr>
            <p:cNvPr id="12" name="AutoShape 8"/>
            <p:cNvSpPr>
              <a:spLocks noChangeArrowheads="1"/>
            </p:cNvSpPr>
            <p:nvPr/>
          </p:nvSpPr>
          <p:spPr bwMode="blackWhite">
            <a:xfrm>
              <a:off x="4612560" y="4869160"/>
              <a:ext cx="2016125" cy="1079500"/>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Equity accounting</a:t>
              </a:r>
            </a:p>
          </p:txBody>
        </p:sp>
        <p:pic>
          <p:nvPicPr>
            <p:cNvPr id="13" name="Picture 12" descr="AA010781_8.jpg"/>
            <p:cNvPicPr preferRelativeResize="0">
              <a:picLocks/>
            </p:cNvPicPr>
            <p:nvPr/>
          </p:nvPicPr>
          <p:blipFill>
            <a:blip r:embed="rId4" cstate="print"/>
            <a:stretch>
              <a:fillRect/>
            </a:stretch>
          </p:blipFill>
          <p:spPr>
            <a:xfrm>
              <a:off x="4909622" y="2636912"/>
              <a:ext cx="1422000" cy="2138400"/>
            </a:xfrm>
            <a:prstGeom prst="rect">
              <a:avLst/>
            </a:prstGeom>
            <a:ln>
              <a:noFill/>
            </a:ln>
            <a:effectLst>
              <a:outerShdw blurRad="292100" dist="139700" dir="2700000" algn="tl" rotWithShape="0">
                <a:srgbClr val="333333">
                  <a:alpha val="65000"/>
                </a:srgbClr>
              </a:outerShdw>
            </a:effectLst>
          </p:spPr>
        </p:pic>
      </p:grpSp>
      <p:grpSp>
        <p:nvGrpSpPr>
          <p:cNvPr id="18" name="Group 21"/>
          <p:cNvGrpSpPr/>
          <p:nvPr/>
        </p:nvGrpSpPr>
        <p:grpSpPr>
          <a:xfrm>
            <a:off x="2394954" y="1484784"/>
            <a:ext cx="2138400" cy="4248472"/>
            <a:chOff x="2394954" y="1484784"/>
            <a:chExt cx="2138400" cy="4248472"/>
          </a:xfrm>
        </p:grpSpPr>
        <p:sp>
          <p:nvSpPr>
            <p:cNvPr id="14" name="AutoShape 8"/>
            <p:cNvSpPr>
              <a:spLocks noChangeArrowheads="1"/>
            </p:cNvSpPr>
            <p:nvPr/>
          </p:nvSpPr>
          <p:spPr bwMode="blackWhite">
            <a:xfrm>
              <a:off x="2655323" y="1484784"/>
              <a:ext cx="1617662" cy="827088"/>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a:solidFill>
                    <a:schemeClr val="tx2"/>
                  </a:solidFill>
                </a:rPr>
                <a:t>Joint </a:t>
              </a:r>
              <a:r>
                <a:rPr lang="en-GB" b="1" dirty="0" smtClean="0">
                  <a:solidFill>
                    <a:schemeClr val="tx2"/>
                  </a:solidFill>
                </a:rPr>
                <a:t>control</a:t>
              </a:r>
              <a:endParaRPr lang="en-GB" b="1" dirty="0">
                <a:solidFill>
                  <a:schemeClr val="tx2"/>
                </a:solidFill>
              </a:endParaRPr>
            </a:p>
          </p:txBody>
        </p:sp>
        <p:sp>
          <p:nvSpPr>
            <p:cNvPr id="15" name="AutoShape 8"/>
            <p:cNvSpPr>
              <a:spLocks noChangeArrowheads="1"/>
            </p:cNvSpPr>
            <p:nvPr/>
          </p:nvSpPr>
          <p:spPr bwMode="blackWhite">
            <a:xfrm>
              <a:off x="2420373" y="4653756"/>
              <a:ext cx="2087563" cy="1079500"/>
            </a:xfrm>
            <a:prstGeom prst="flowChartAlternateProcess">
              <a:avLst/>
            </a:prstGeom>
            <a:solidFill>
              <a:srgbClr val="E3A780"/>
            </a:solidFill>
            <a:ln w="9525" algn="ctr">
              <a:solidFill>
                <a:srgbClr val="C84E00"/>
              </a:solidFill>
              <a:miter lim="800000"/>
              <a:headEnd/>
              <a:tailEnd/>
            </a:ln>
            <a:scene3d>
              <a:camera prst="orthographicFront"/>
              <a:lightRig rig="threePt" dir="t"/>
            </a:scene3d>
            <a:sp3d>
              <a:bevelT/>
            </a:sp3d>
          </p:spPr>
          <p:txBody>
            <a:bodyPr lIns="72000" tIns="72000" rIns="72000" bIns="72000" anchor="ctr"/>
            <a:lstStyle/>
            <a:p>
              <a:pPr algn="ctr"/>
              <a:r>
                <a:rPr lang="en-GB" b="1" dirty="0" smtClean="0">
                  <a:solidFill>
                    <a:schemeClr val="tx2"/>
                  </a:solidFill>
                </a:rPr>
                <a:t>Depends on type of joint arrangement</a:t>
              </a:r>
              <a:endParaRPr lang="en-GB" b="1" dirty="0">
                <a:solidFill>
                  <a:schemeClr val="tx2"/>
                </a:solidFill>
              </a:endParaRPr>
            </a:p>
          </p:txBody>
        </p:sp>
        <p:pic>
          <p:nvPicPr>
            <p:cNvPr id="16" name="Picture 15" descr="102567905_8.jpg"/>
            <p:cNvPicPr preferRelativeResize="0">
              <a:picLocks/>
            </p:cNvPicPr>
            <p:nvPr/>
          </p:nvPicPr>
          <p:blipFill>
            <a:blip r:embed="rId5" cstate="print"/>
            <a:stretch>
              <a:fillRect/>
            </a:stretch>
          </p:blipFill>
          <p:spPr>
            <a:xfrm>
              <a:off x="2394954" y="2771814"/>
              <a:ext cx="2138400" cy="1422000"/>
            </a:xfrm>
            <a:prstGeom prst="rect">
              <a:avLst/>
            </a:prstGeom>
            <a:ln>
              <a:noFill/>
            </a:ln>
            <a:effectLst>
              <a:outerShdw blurRad="292100" dist="139700" dir="2700000" algn="tl" rotWithShape="0">
                <a:srgbClr val="333333">
                  <a:alpha val="65000"/>
                </a:srgbClr>
              </a:outerShdw>
            </a:effectLst>
          </p:spPr>
        </p:pic>
      </p:grpSp>
      <p:sp>
        <p:nvSpPr>
          <p:cNvPr id="19" name="Footer Placeholder 18"/>
          <p:cNvSpPr>
            <a:spLocks noGrp="1"/>
          </p:cNvSpPr>
          <p:nvPr>
            <p:ph type="ftr" sz="quarter" idx="11"/>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a:t>
            </a:r>
            <a:r>
              <a:rPr lang="en-GB" dirty="0" smtClean="0"/>
              <a:t>influence over </a:t>
            </a:r>
            <a:r>
              <a:rPr lang="en-US" dirty="0" smtClean="0"/>
              <a:t>an </a:t>
            </a:r>
            <a:r>
              <a:rPr lang="en-GB" dirty="0" smtClean="0"/>
              <a:t>investee</a:t>
            </a:r>
            <a:endParaRPr lang="en-GB" dirty="0"/>
          </a:p>
        </p:txBody>
      </p:sp>
      <p:grpSp>
        <p:nvGrpSpPr>
          <p:cNvPr id="3" name="Group 18"/>
          <p:cNvGrpSpPr/>
          <p:nvPr/>
        </p:nvGrpSpPr>
        <p:grpSpPr>
          <a:xfrm>
            <a:off x="287338" y="1196975"/>
            <a:ext cx="8569325" cy="4617482"/>
            <a:chOff x="287338" y="1196975"/>
            <a:chExt cx="8569325" cy="4617482"/>
          </a:xfrm>
        </p:grpSpPr>
        <p:sp>
          <p:nvSpPr>
            <p:cNvPr id="4" name="AutoShape 51"/>
            <p:cNvSpPr>
              <a:spLocks noChangeArrowheads="1"/>
            </p:cNvSpPr>
            <p:nvPr/>
          </p:nvSpPr>
          <p:spPr bwMode="blackWhite">
            <a:xfrm>
              <a:off x="287338" y="1268413"/>
              <a:ext cx="8569325" cy="3313112"/>
            </a:xfrm>
            <a:prstGeom prst="homePlate">
              <a:avLst>
                <a:gd name="adj" fmla="val 41180"/>
              </a:avLst>
            </a:prstGeom>
            <a:solidFill>
              <a:srgbClr val="E3A780"/>
            </a:solidFill>
            <a:ln w="9525" algn="ctr">
              <a:solidFill>
                <a:srgbClr val="C84E00"/>
              </a:solidFill>
              <a:miter lim="800000"/>
              <a:headEnd/>
              <a:tailEnd/>
            </a:ln>
            <a:scene3d>
              <a:camera prst="orthographicFront"/>
              <a:lightRig rig="threePt" dir="t"/>
            </a:scene3d>
            <a:sp3d>
              <a:bevelT/>
            </a:sp3d>
          </p:spPr>
          <p:txBody>
            <a:bodyPr wrap="none" lIns="72000" tIns="72000" rIns="72000" bIns="72000" anchor="b"/>
            <a:lstStyle/>
            <a:p>
              <a:pPr algn="ctr"/>
              <a:endParaRPr lang="en-US" b="1">
                <a:solidFill>
                  <a:schemeClr val="tx2"/>
                </a:solidFill>
              </a:endParaRPr>
            </a:p>
          </p:txBody>
        </p:sp>
        <p:sp>
          <p:nvSpPr>
            <p:cNvPr id="6" name="Line 30"/>
            <p:cNvSpPr>
              <a:spLocks noChangeShapeType="1"/>
            </p:cNvSpPr>
            <p:nvPr/>
          </p:nvSpPr>
          <p:spPr bwMode="auto">
            <a:xfrm flipH="1">
              <a:off x="7052047" y="1196975"/>
              <a:ext cx="0" cy="3814763"/>
            </a:xfrm>
            <a:prstGeom prst="line">
              <a:avLst/>
            </a:prstGeom>
            <a:noFill/>
            <a:ln w="76200">
              <a:solidFill>
                <a:schemeClr val="tx1"/>
              </a:solidFill>
              <a:prstDash val="dash"/>
              <a:round/>
              <a:headEnd/>
              <a:tailEnd/>
            </a:ln>
            <a:effectLst>
              <a:outerShdw blurRad="50800" dist="38100" dir="5400000" algn="t" rotWithShape="0">
                <a:prstClr val="black">
                  <a:alpha val="40000"/>
                </a:prstClr>
              </a:outerShdw>
            </a:effectLst>
          </p:spPr>
          <p:txBody>
            <a:bodyPr/>
            <a:lstStyle/>
            <a:p>
              <a:endParaRPr lang="en-GB"/>
            </a:p>
          </p:txBody>
        </p:sp>
        <p:grpSp>
          <p:nvGrpSpPr>
            <p:cNvPr id="7" name="Group 17"/>
            <p:cNvGrpSpPr/>
            <p:nvPr/>
          </p:nvGrpSpPr>
          <p:grpSpPr>
            <a:xfrm>
              <a:off x="1687884" y="1196975"/>
              <a:ext cx="909638" cy="4217102"/>
              <a:chOff x="1439863" y="1196975"/>
              <a:chExt cx="909638" cy="4217102"/>
            </a:xfrm>
          </p:grpSpPr>
          <p:sp>
            <p:nvSpPr>
              <p:cNvPr id="5" name="Line 27"/>
              <p:cNvSpPr>
                <a:spLocks noChangeShapeType="1"/>
              </p:cNvSpPr>
              <p:nvPr/>
            </p:nvSpPr>
            <p:spPr bwMode="auto">
              <a:xfrm>
                <a:off x="1894682" y="1196975"/>
                <a:ext cx="0" cy="3816350"/>
              </a:xfrm>
              <a:prstGeom prst="line">
                <a:avLst/>
              </a:prstGeom>
              <a:noFill/>
              <a:ln w="76200">
                <a:solidFill>
                  <a:schemeClr val="tx1"/>
                </a:solidFill>
                <a:prstDash val="dash"/>
                <a:round/>
                <a:headEnd/>
                <a:tailEnd/>
              </a:ln>
              <a:effectLst>
                <a:outerShdw blurRad="50800" dist="38100" dir="5400000" algn="t" rotWithShape="0">
                  <a:prstClr val="black">
                    <a:alpha val="40000"/>
                  </a:prstClr>
                </a:outerShdw>
              </a:effectLst>
            </p:spPr>
            <p:txBody>
              <a:bodyPr/>
              <a:lstStyle/>
              <a:p>
                <a:endParaRPr lang="en-GB"/>
              </a:p>
            </p:txBody>
          </p:sp>
          <p:sp>
            <p:nvSpPr>
              <p:cNvPr id="15" name="Rectangle 8"/>
              <p:cNvSpPr>
                <a:spLocks noChangeArrowheads="1"/>
              </p:cNvSpPr>
              <p:nvPr/>
            </p:nvSpPr>
            <p:spPr bwMode="auto">
              <a:xfrm>
                <a:off x="1439863" y="5013325"/>
                <a:ext cx="909638" cy="40075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chemeClr val="tx2"/>
                    </a:solidFill>
                  </a:rPr>
                  <a:t>20%</a:t>
                </a:r>
                <a:endParaRPr lang="en-US" sz="2000" b="1" dirty="0">
                  <a:solidFill>
                    <a:schemeClr val="tx2"/>
                  </a:solidFill>
                </a:endParaRPr>
              </a:p>
            </p:txBody>
          </p:sp>
        </p:grpSp>
        <p:sp>
          <p:nvSpPr>
            <p:cNvPr id="16" name="Rectangle 9"/>
            <p:cNvSpPr>
              <a:spLocks noChangeArrowheads="1"/>
            </p:cNvSpPr>
            <p:nvPr/>
          </p:nvSpPr>
          <p:spPr bwMode="auto">
            <a:xfrm>
              <a:off x="4118694" y="5013325"/>
              <a:ext cx="944562" cy="40075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chemeClr val="tx2"/>
                  </a:solidFill>
                </a:rPr>
                <a:t>50%</a:t>
              </a:r>
              <a:endParaRPr lang="en-US" sz="2000" b="1" dirty="0">
                <a:solidFill>
                  <a:schemeClr val="tx2"/>
                </a:solidFill>
              </a:endParaRPr>
            </a:p>
          </p:txBody>
        </p:sp>
        <p:sp>
          <p:nvSpPr>
            <p:cNvPr id="17" name="Rectangle 31"/>
            <p:cNvSpPr>
              <a:spLocks noChangeArrowheads="1"/>
            </p:cNvSpPr>
            <p:nvPr/>
          </p:nvSpPr>
          <p:spPr bwMode="auto">
            <a:xfrm>
              <a:off x="6579766" y="5013325"/>
              <a:ext cx="944562" cy="40075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chemeClr val="tx2"/>
                  </a:solidFill>
                </a:rPr>
                <a:t>100%</a:t>
              </a:r>
              <a:endParaRPr lang="en-US" sz="2000" b="1" dirty="0">
                <a:solidFill>
                  <a:schemeClr val="tx2"/>
                </a:solidFill>
              </a:endParaRPr>
            </a:p>
          </p:txBody>
        </p:sp>
        <p:sp>
          <p:nvSpPr>
            <p:cNvPr id="9" name="Rectangle 18"/>
            <p:cNvSpPr>
              <a:spLocks noChangeArrowheads="1"/>
            </p:cNvSpPr>
            <p:nvPr/>
          </p:nvSpPr>
          <p:spPr bwMode="auto">
            <a:xfrm>
              <a:off x="3311034" y="5445125"/>
              <a:ext cx="2557110" cy="369332"/>
            </a:xfrm>
            <a:prstGeom prst="rect">
              <a:avLst/>
            </a:prstGeom>
            <a:noFill/>
            <a:ln w="9525">
              <a:noFill/>
              <a:miter lim="800000"/>
              <a:headEnd/>
              <a:tailEnd/>
            </a:ln>
          </p:spPr>
          <p:txBody>
            <a:bodyPr wrap="none">
              <a:spAutoFit/>
            </a:bodyPr>
            <a:lstStyle/>
            <a:p>
              <a:pPr algn="ctr"/>
              <a:r>
                <a:rPr lang="en-GB" b="1" dirty="0">
                  <a:solidFill>
                    <a:srgbClr val="000000"/>
                  </a:solidFill>
                </a:rPr>
                <a:t>Level of voting </a:t>
              </a:r>
              <a:r>
                <a:rPr lang="en-GB" b="1" dirty="0" smtClean="0">
                  <a:solidFill>
                    <a:srgbClr val="000000"/>
                  </a:solidFill>
                </a:rPr>
                <a:t>power</a:t>
              </a:r>
              <a:endParaRPr lang="en-GB" b="1" dirty="0">
                <a:solidFill>
                  <a:srgbClr val="000000"/>
                </a:solidFill>
              </a:endParaRPr>
            </a:p>
          </p:txBody>
        </p:sp>
        <p:pic>
          <p:nvPicPr>
            <p:cNvPr id="11" name="Picture 15" descr="C:\Users\Amontagnier1\Desktop\102567905[1].jpg"/>
            <p:cNvPicPr preferRelativeResize="0">
              <a:picLocks noChangeArrowheads="1"/>
            </p:cNvPicPr>
            <p:nvPr/>
          </p:nvPicPr>
          <p:blipFill>
            <a:blip r:embed="rId2" cstate="print"/>
            <a:srcRect/>
            <a:stretch>
              <a:fillRect/>
            </a:stretch>
          </p:blipFill>
          <p:spPr bwMode="auto">
            <a:xfrm>
              <a:off x="3879975" y="1855769"/>
              <a:ext cx="1422000" cy="2138400"/>
            </a:xfrm>
            <a:prstGeom prst="rect">
              <a:avLst/>
            </a:prstGeom>
            <a:ln>
              <a:noFill/>
            </a:ln>
            <a:effectLst>
              <a:outerShdw blurRad="292100" dist="139700" dir="2700000" algn="tl" rotWithShape="0">
                <a:srgbClr val="333333">
                  <a:alpha val="65000"/>
                </a:srgbClr>
              </a:outerShdw>
            </a:effectLst>
          </p:spPr>
        </p:pic>
        <p:pic>
          <p:nvPicPr>
            <p:cNvPr id="12" name="Picture 11" descr="91757238_8.jpg"/>
            <p:cNvPicPr>
              <a:picLocks noChangeAspect="1"/>
            </p:cNvPicPr>
            <p:nvPr/>
          </p:nvPicPr>
          <p:blipFill>
            <a:blip r:embed="rId3" cstate="print"/>
            <a:stretch>
              <a:fillRect/>
            </a:stretch>
          </p:blipFill>
          <p:spPr>
            <a:xfrm>
              <a:off x="5464151" y="1855769"/>
              <a:ext cx="1420509" cy="2138400"/>
            </a:xfrm>
            <a:prstGeom prst="rect">
              <a:avLst/>
            </a:prstGeom>
            <a:ln>
              <a:noFill/>
            </a:ln>
            <a:effectLst>
              <a:outerShdw blurRad="292100" dist="139700" dir="2700000" algn="tl" rotWithShape="0">
                <a:srgbClr val="333333">
                  <a:alpha val="65000"/>
                </a:srgbClr>
              </a:outerShdw>
            </a:effectLst>
          </p:spPr>
        </p:pic>
        <p:pic>
          <p:nvPicPr>
            <p:cNvPr id="13" name="Picture 12" descr="AA010781_8.jpg"/>
            <p:cNvPicPr preferRelativeResize="0">
              <a:picLocks/>
            </p:cNvPicPr>
            <p:nvPr/>
          </p:nvPicPr>
          <p:blipFill>
            <a:blip r:embed="rId4" cstate="print"/>
            <a:stretch>
              <a:fillRect/>
            </a:stretch>
          </p:blipFill>
          <p:spPr>
            <a:xfrm>
              <a:off x="2295799" y="1855769"/>
              <a:ext cx="1422000" cy="2138400"/>
            </a:xfrm>
            <a:prstGeom prst="rect">
              <a:avLst/>
            </a:prstGeom>
            <a:ln>
              <a:noFill/>
            </a:ln>
            <a:effectLst>
              <a:outerShdw blurRad="292100" dist="139700" dir="2700000" algn="tl" rotWithShape="0">
                <a:srgbClr val="333333">
                  <a:alpha val="65000"/>
                </a:srgbClr>
              </a:outerShdw>
            </a:effectLst>
          </p:spPr>
        </p:pic>
        <p:pic>
          <p:nvPicPr>
            <p:cNvPr id="14" name="Picture 13" descr="57445966_8.jpg"/>
            <p:cNvPicPr preferRelativeResize="0">
              <a:picLocks/>
            </p:cNvPicPr>
            <p:nvPr/>
          </p:nvPicPr>
          <p:blipFill>
            <a:blip r:embed="rId5" cstate="print"/>
            <a:stretch>
              <a:fillRect/>
            </a:stretch>
          </p:blipFill>
          <p:spPr>
            <a:xfrm>
              <a:off x="567607" y="1855769"/>
              <a:ext cx="1422000" cy="2138400"/>
            </a:xfrm>
            <a:prstGeom prst="rect">
              <a:avLst/>
            </a:prstGeom>
            <a:ln>
              <a:noFill/>
            </a:ln>
            <a:effectLst>
              <a:outerShdw blurRad="292100" dist="139700" dir="2700000" algn="tl" rotWithShape="0">
                <a:srgbClr val="333333">
                  <a:alpha val="65000"/>
                </a:srgbClr>
              </a:outerShdw>
            </a:effectLst>
          </p:spPr>
        </p:pic>
        <p:sp>
          <p:nvSpPr>
            <p:cNvPr id="8" name="Line 28"/>
            <p:cNvSpPr>
              <a:spLocks noChangeShapeType="1"/>
            </p:cNvSpPr>
            <p:nvPr/>
          </p:nvSpPr>
          <p:spPr bwMode="auto">
            <a:xfrm flipH="1">
              <a:off x="4590975" y="1196975"/>
              <a:ext cx="0" cy="3816350"/>
            </a:xfrm>
            <a:prstGeom prst="line">
              <a:avLst/>
            </a:prstGeom>
            <a:noFill/>
            <a:ln w="76200">
              <a:solidFill>
                <a:schemeClr val="tx1"/>
              </a:solidFill>
              <a:prstDash val="dash"/>
              <a:round/>
              <a:headEnd/>
              <a:tailEnd/>
            </a:ln>
            <a:effectLst>
              <a:outerShdw blurRad="50800" dist="38100" dir="5400000" algn="t" rotWithShape="0">
                <a:prstClr val="black">
                  <a:alpha val="40000"/>
                </a:prstClr>
              </a:outerShdw>
            </a:effectLst>
          </p:spPr>
          <p:txBody>
            <a:bodyPr/>
            <a:lstStyle/>
            <a:p>
              <a:endParaRPr lang="en-GB"/>
            </a:p>
          </p:txBody>
        </p:sp>
      </p:grpSp>
      <p:sp>
        <p:nvSpPr>
          <p:cNvPr id="18" name="Footer Placeholder 17"/>
          <p:cNvSpPr>
            <a:spLocks noGrp="1"/>
          </p:cNvSpPr>
          <p:nvPr>
            <p:ph type="ftr" sz="quarter" idx="11"/>
          </p:nvPr>
        </p:nvSpPr>
        <p:spPr/>
        <p:txBody>
          <a:bodyPr/>
          <a:lstStyle/>
          <a:p>
            <a:r>
              <a:rPr lang="en-TT" dirty="0" smtClean="0"/>
              <a:t> © 2014 KPMG, a Trinidad &amp; Tobago partnership and a member firm of the KPMG network of independent member firms affiliated with KPMG International, a Swiss cooperative.  All rights reserved. KPMG and the KPMG logo are registered trademarks of KPMG International, a Swiss cooperative.</a:t>
            </a:r>
            <a:endParaRPr lang="en-T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Fair Value:  </a:t>
            </a:r>
            <a:br>
              <a:rPr lang="en-GB" dirty="0" smtClean="0"/>
            </a:br>
            <a:r>
              <a:rPr lang="en-GB" dirty="0" smtClean="0"/>
              <a:t>One Size Fits All?</a:t>
            </a:r>
            <a:endParaRPr lang="en-TT" dirty="0"/>
          </a:p>
        </p:txBody>
      </p:sp>
      <p:sp>
        <p:nvSpPr>
          <p:cNvPr id="3" name="Subtitle 2"/>
          <p:cNvSpPr>
            <a:spLocks noGrp="1"/>
          </p:cNvSpPr>
          <p:nvPr>
            <p:ph type="subTitle" idx="1"/>
          </p:nvPr>
        </p:nvSpPr>
        <p:spPr/>
        <p:txBody>
          <a:bodyPr/>
          <a:lstStyle/>
          <a:p>
            <a:r>
              <a:rPr lang="en-US" dirty="0" smtClean="0"/>
              <a:t>IFRS 13</a:t>
            </a:r>
            <a:endParaRPr lang="en-T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we discussing this topic?</a:t>
            </a:r>
            <a:endParaRPr lang="en-GB" dirty="0"/>
          </a:p>
        </p:txBody>
      </p:sp>
      <p:sp>
        <p:nvSpPr>
          <p:cNvPr id="6" name="Content Placeholder 5"/>
          <p:cNvSpPr>
            <a:spLocks noGrp="1"/>
          </p:cNvSpPr>
          <p:nvPr>
            <p:ph sz="quarter" idx="12"/>
          </p:nvPr>
        </p:nvSpPr>
        <p:spPr>
          <a:xfrm>
            <a:off x="179388" y="908720"/>
            <a:ext cx="5256708" cy="5400600"/>
          </a:xfrm>
        </p:spPr>
        <p:txBody>
          <a:bodyPr/>
          <a:lstStyle/>
          <a:p>
            <a:pPr lvl="2">
              <a:spcBef>
                <a:spcPts val="600"/>
              </a:spcBef>
            </a:pPr>
            <a:r>
              <a:rPr lang="en-US" dirty="0" smtClean="0"/>
              <a:t>IFRS 13 is pervasive and impacts most IFRSs that require or permit FV measurement or disclosure.</a:t>
            </a:r>
            <a:endParaRPr lang="en-CA" dirty="0" smtClean="0"/>
          </a:p>
          <a:p>
            <a:pPr lvl="2">
              <a:spcBef>
                <a:spcPts val="600"/>
              </a:spcBef>
            </a:pPr>
            <a:r>
              <a:rPr lang="en-CA" dirty="0" smtClean="0"/>
              <a:t>IFRS 13 introduces new and changed guidance for measuring FV and related disclosure requirements. New or changed guidance that is addressed in this module includes:</a:t>
            </a:r>
            <a:endParaRPr lang="en-US" dirty="0" smtClean="0"/>
          </a:p>
          <a:p>
            <a:pPr lvl="3">
              <a:spcBef>
                <a:spcPts val="600"/>
              </a:spcBef>
            </a:pPr>
            <a:r>
              <a:rPr lang="en-GB" dirty="0" smtClean="0"/>
              <a:t>Changed FV definition, including:</a:t>
            </a:r>
          </a:p>
          <a:p>
            <a:pPr lvl="4">
              <a:spcBef>
                <a:spcPts val="600"/>
              </a:spcBef>
            </a:pPr>
            <a:r>
              <a:rPr lang="en-GB" dirty="0" smtClean="0"/>
              <a:t>Exit price and transfer notion.</a:t>
            </a:r>
          </a:p>
          <a:p>
            <a:pPr lvl="3">
              <a:spcBef>
                <a:spcPts val="600"/>
              </a:spcBef>
            </a:pPr>
            <a:r>
              <a:rPr lang="en-GB" dirty="0" smtClean="0"/>
              <a:t>New guidance on:</a:t>
            </a:r>
          </a:p>
          <a:p>
            <a:pPr lvl="4">
              <a:spcBef>
                <a:spcPts val="600"/>
              </a:spcBef>
            </a:pPr>
            <a:r>
              <a:rPr lang="en-GB" dirty="0" smtClean="0"/>
              <a:t>Unit of valuation.</a:t>
            </a:r>
          </a:p>
          <a:p>
            <a:pPr lvl="4">
              <a:spcBef>
                <a:spcPts val="600"/>
              </a:spcBef>
            </a:pPr>
            <a:r>
              <a:rPr lang="en-GB" dirty="0" smtClean="0"/>
              <a:t>Valuation adjustments.</a:t>
            </a:r>
          </a:p>
          <a:p>
            <a:pPr lvl="4">
              <a:spcBef>
                <a:spcPts val="600"/>
              </a:spcBef>
            </a:pPr>
            <a:r>
              <a:rPr lang="en-GB" dirty="0" smtClean="0"/>
              <a:t>Valuation premise for non-financial assets.</a:t>
            </a:r>
          </a:p>
          <a:p>
            <a:pPr lvl="4">
              <a:spcBef>
                <a:spcPts val="600"/>
              </a:spcBef>
            </a:pPr>
            <a:r>
              <a:rPr lang="en-GB" dirty="0" smtClean="0"/>
              <a:t>Significant decrease in volume or level of activity.</a:t>
            </a:r>
          </a:p>
          <a:p>
            <a:pPr lvl="2"/>
            <a:endParaRPr lang="en-US" sz="2000" dirty="0" smtClean="0"/>
          </a:p>
          <a:p>
            <a:pPr lvl="2">
              <a:buNone/>
            </a:pPr>
            <a:r>
              <a:rPr lang="en-TT" sz="2000" dirty="0" smtClean="0"/>
              <a:t> </a:t>
            </a:r>
            <a:r>
              <a:rPr lang="en-TT" sz="600" dirty="0" smtClean="0"/>
              <a:t>© 2014 KPMG, a Trinidad &amp; Tobago partnership and a member firm of the KPMG network of independent member firms affiliated with KPM  International, a Swiss cooperative.  All rights reserved. KPMG and the KPMG logo are registered trademarks of KPMG International, a Swiss cooperative.</a:t>
            </a:r>
          </a:p>
          <a:p>
            <a:pPr lvl="2"/>
            <a:endParaRPr lang="en-GB" sz="600" dirty="0"/>
          </a:p>
        </p:txBody>
      </p:sp>
      <p:pic>
        <p:nvPicPr>
          <p:cNvPr id="26" name="Content Placeholder 25" descr="GettyImages_107717459.jpg"/>
          <p:cNvPicPr>
            <a:picLocks noGrp="1" noChangeAspect="1"/>
          </p:cNvPicPr>
          <p:nvPr>
            <p:ph sz="quarter" idx="13"/>
          </p:nvPr>
        </p:nvPicPr>
        <p:blipFill>
          <a:blip r:embed="rId3" cstate="print"/>
          <a:stretch>
            <a:fillRect/>
          </a:stretch>
        </p:blipFill>
        <p:spPr>
          <a:xfrm>
            <a:off x="5436096" y="1268760"/>
            <a:ext cx="3016573" cy="4541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5"/>
          <p:cNvSpPr txBox="1">
            <a:spLocks/>
          </p:cNvSpPr>
          <p:nvPr/>
        </p:nvSpPr>
        <p:spPr bwMode="gray">
          <a:xfrm>
            <a:off x="6076343" y="116632"/>
            <a:ext cx="4752652" cy="4175670"/>
          </a:xfrm>
          <a:prstGeom prst="rect">
            <a:avLst/>
          </a:prstGeom>
        </p:spPr>
        <p:txBody>
          <a:bodyPr vert="horz" lIns="108000" tIns="0" rIns="108000" bIns="0" rtlCol="0">
            <a:noAutofit/>
          </a:bodyPr>
          <a:lstStyle/>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en-CA" sz="20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Arial"/>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250827" y="1268415"/>
            <a:ext cx="2984744" cy="712787"/>
          </a:xfrm>
          <a:prstGeom prst="rect">
            <a:avLst/>
          </a:prstGeom>
        </p:spPr>
        <p:txBody>
          <a:bodyPr/>
          <a:lstStyle/>
          <a:p>
            <a:pPr lvl="1"/>
            <a:endParaRPr lang="en-CA" dirty="0" smtClean="0"/>
          </a:p>
          <a:p>
            <a:pPr lvl="1"/>
            <a:endParaRPr lang="en-GB" dirty="0"/>
          </a:p>
        </p:txBody>
      </p:sp>
      <p:pic>
        <p:nvPicPr>
          <p:cNvPr id="2050" name="Picture 2" descr="http://dreamaworld.files.wordpress.com/2010/06/question-mark.jpg"/>
          <p:cNvPicPr>
            <a:picLocks noChangeAspect="1" noChangeArrowheads="1"/>
          </p:cNvPicPr>
          <p:nvPr/>
        </p:nvPicPr>
        <p:blipFill>
          <a:blip r:embed="rId3" cstate="print"/>
          <a:srcRect/>
          <a:stretch>
            <a:fillRect/>
          </a:stretch>
        </p:blipFill>
        <p:spPr bwMode="auto">
          <a:xfrm>
            <a:off x="2086998" y="2390107"/>
            <a:ext cx="2300655" cy="2339975"/>
          </a:xfrm>
          <a:prstGeom prst="rect">
            <a:avLst/>
          </a:prstGeom>
          <a:noFill/>
        </p:spPr>
      </p:pic>
      <p:sp>
        <p:nvSpPr>
          <p:cNvPr id="2" name="Title 1"/>
          <p:cNvSpPr>
            <a:spLocks noGrp="1"/>
          </p:cNvSpPr>
          <p:nvPr>
            <p:ph type="title"/>
          </p:nvPr>
        </p:nvSpPr>
        <p:spPr/>
        <p:txBody>
          <a:bodyPr/>
          <a:lstStyle/>
          <a:p>
            <a:r>
              <a:rPr lang="en-CA" dirty="0" smtClean="0"/>
              <a:t>Background </a:t>
            </a:r>
            <a:endParaRPr lang="en-GB" i="1" dirty="0"/>
          </a:p>
        </p:txBody>
      </p:sp>
      <p:sp>
        <p:nvSpPr>
          <p:cNvPr id="13" name="Content Placeholder 5"/>
          <p:cNvSpPr txBox="1">
            <a:spLocks/>
          </p:cNvSpPr>
          <p:nvPr/>
        </p:nvSpPr>
        <p:spPr>
          <a:xfrm>
            <a:off x="351693" y="2286002"/>
            <a:ext cx="2984744" cy="712787"/>
          </a:xfrm>
          <a:prstGeom prst="rect">
            <a:avLst/>
          </a:prstGeom>
        </p:spPr>
        <p:txBody>
          <a:bodyPr vert="horz" lIns="91440" tIns="45720" rIns="91440" bIns="45720" rtlCol="0">
            <a:noAutofit/>
          </a:bodyPr>
          <a:lstStyle/>
          <a:p>
            <a:pPr marL="693738" marR="0" lvl="1" indent="-300038"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a:pPr>
            <a:endParaRPr kumimoji="0" lang="en-CA" sz="2000" b="0" i="0" u="none" strike="noStrike" kern="0" cap="none" spc="0" normalizeH="0" baseline="0" noProof="0" dirty="0" smtClean="0">
              <a:ln>
                <a:noFill/>
              </a:ln>
              <a:solidFill>
                <a:schemeClr val="tx1"/>
              </a:solidFill>
              <a:effectLst/>
              <a:uLnTx/>
              <a:uFillTx/>
              <a:latin typeface="+mn-lt"/>
              <a:cs typeface="+mn-cs"/>
            </a:endParaRPr>
          </a:p>
          <a:p>
            <a:pPr marL="693738" marR="0" lvl="1" indent="-300038"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a:pPr>
            <a:endParaRPr kumimoji="0" lang="en-GB" sz="2000" b="0" i="0" u="none" strike="noStrike" kern="0" cap="none" spc="0" normalizeH="0" baseline="0" noProof="0" dirty="0">
              <a:ln>
                <a:noFill/>
              </a:ln>
              <a:solidFill>
                <a:schemeClr val="tx1"/>
              </a:solidFill>
              <a:effectLst/>
              <a:uLnTx/>
              <a:uFillTx/>
              <a:latin typeface="+mn-lt"/>
              <a:cs typeface="+mn-cs"/>
            </a:endParaRPr>
          </a:p>
        </p:txBody>
      </p:sp>
      <p:sp>
        <p:nvSpPr>
          <p:cNvPr id="15" name="Right Arrow 14"/>
          <p:cNvSpPr/>
          <p:nvPr/>
        </p:nvSpPr>
        <p:spPr>
          <a:xfrm>
            <a:off x="539552" y="2981672"/>
            <a:ext cx="2110155" cy="1219200"/>
          </a:xfrm>
          <a:prstGeom prst="rightArrow">
            <a:avLst/>
          </a:prstGeom>
          <a:solidFill>
            <a:srgbClr val="BABBBC"/>
          </a:solidFill>
          <a:ln w="2540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CA" sz="3600" b="1" dirty="0" smtClean="0">
                <a:solidFill>
                  <a:srgbClr val="00338D"/>
                </a:solidFill>
              </a:rPr>
              <a:t>What</a:t>
            </a:r>
          </a:p>
        </p:txBody>
      </p:sp>
      <p:sp>
        <p:nvSpPr>
          <p:cNvPr id="17" name="Right Arrow 16"/>
          <p:cNvSpPr/>
          <p:nvPr/>
        </p:nvSpPr>
        <p:spPr>
          <a:xfrm>
            <a:off x="539552" y="1268760"/>
            <a:ext cx="2110155" cy="1219200"/>
          </a:xfrm>
          <a:prstGeom prst="rightArrow">
            <a:avLst/>
          </a:prstGeom>
          <a:solidFill>
            <a:srgbClr val="BABBBC"/>
          </a:solidFill>
          <a:ln w="2540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smtClean="0">
                <a:solidFill>
                  <a:srgbClr val="00338D"/>
                </a:solidFill>
              </a:rPr>
              <a:t>Why</a:t>
            </a:r>
          </a:p>
        </p:txBody>
      </p:sp>
      <p:sp>
        <p:nvSpPr>
          <p:cNvPr id="18" name="Right Arrow 17"/>
          <p:cNvSpPr/>
          <p:nvPr/>
        </p:nvSpPr>
        <p:spPr>
          <a:xfrm>
            <a:off x="539552" y="4509120"/>
            <a:ext cx="2110155" cy="1219200"/>
          </a:xfrm>
          <a:prstGeom prst="rightArrow">
            <a:avLst/>
          </a:prstGeom>
          <a:solidFill>
            <a:srgbClr val="BABBBC"/>
          </a:solidFill>
          <a:ln w="2540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smtClean="0">
                <a:solidFill>
                  <a:srgbClr val="00338D"/>
                </a:solidFill>
              </a:rPr>
              <a:t>When</a:t>
            </a:r>
          </a:p>
        </p:txBody>
      </p:sp>
      <p:sp>
        <p:nvSpPr>
          <p:cNvPr id="21" name="Rounded Rectangular Callout 20"/>
          <p:cNvSpPr/>
          <p:nvPr/>
        </p:nvSpPr>
        <p:spPr>
          <a:xfrm>
            <a:off x="4197153" y="2905472"/>
            <a:ext cx="4360985" cy="1524000"/>
          </a:xfrm>
          <a:prstGeom prst="wedgeRoundRectCallout">
            <a:avLst>
              <a:gd name="adj1" fmla="val -57241"/>
              <a:gd name="adj2" fmla="val -4366"/>
              <a:gd name="adj3" fmla="val 16667"/>
            </a:avLst>
          </a:prstGeom>
          <a:solidFill>
            <a:srgbClr val="BFCCE3"/>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buFont typeface="Wingdings" pitchFamily="2" charset="2"/>
              <a:buChar char="§"/>
            </a:pPr>
            <a:r>
              <a:rPr lang="en-GB" b="1" dirty="0" smtClean="0">
                <a:solidFill>
                  <a:srgbClr val="00338D"/>
                </a:solidFill>
              </a:rPr>
              <a:t>Defines FV.</a:t>
            </a:r>
          </a:p>
          <a:p>
            <a:pPr marL="273050" indent="-273050">
              <a:buFont typeface="Wingdings" pitchFamily="2" charset="2"/>
              <a:buChar char="§"/>
            </a:pPr>
            <a:r>
              <a:rPr lang="en-GB" b="1" dirty="0" smtClean="0">
                <a:solidFill>
                  <a:srgbClr val="00338D"/>
                </a:solidFill>
              </a:rPr>
              <a:t>Sets out single framework for FV measurement.</a:t>
            </a:r>
          </a:p>
          <a:p>
            <a:pPr marL="273050" indent="-273050">
              <a:buFont typeface="Wingdings" pitchFamily="2" charset="2"/>
              <a:buChar char="§"/>
            </a:pPr>
            <a:r>
              <a:rPr lang="en-GB" b="1" dirty="0" smtClean="0">
                <a:solidFill>
                  <a:srgbClr val="00338D"/>
                </a:solidFill>
              </a:rPr>
              <a:t>Requires specific FV measurement disclosures.</a:t>
            </a:r>
          </a:p>
        </p:txBody>
      </p:sp>
      <p:sp>
        <p:nvSpPr>
          <p:cNvPr id="22" name="Rounded Rectangular Callout 21"/>
          <p:cNvSpPr/>
          <p:nvPr/>
        </p:nvSpPr>
        <p:spPr>
          <a:xfrm>
            <a:off x="4197153" y="1224880"/>
            <a:ext cx="4360985" cy="1524000"/>
          </a:xfrm>
          <a:prstGeom prst="wedgeRoundRectCallout">
            <a:avLst>
              <a:gd name="adj1" fmla="val -57241"/>
              <a:gd name="adj2" fmla="val -4366"/>
              <a:gd name="adj3" fmla="val 16667"/>
            </a:avLst>
          </a:prstGeom>
          <a:solidFill>
            <a:srgbClr val="BFCCE3"/>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buFont typeface="Wingdings" pitchFamily="2" charset="2"/>
              <a:buChar char="§"/>
            </a:pPr>
            <a:r>
              <a:rPr lang="en-US" b="1" dirty="0" smtClean="0">
                <a:solidFill>
                  <a:srgbClr val="00338D"/>
                </a:solidFill>
              </a:rPr>
              <a:t>Consolidate FV measurement guidance into single standard.</a:t>
            </a:r>
            <a:endParaRPr lang="en-GB" b="1" dirty="0" smtClean="0">
              <a:solidFill>
                <a:srgbClr val="00338D"/>
              </a:solidFill>
            </a:endParaRPr>
          </a:p>
          <a:p>
            <a:pPr marL="273050" indent="-273050">
              <a:buFont typeface="Wingdings" pitchFamily="2" charset="2"/>
              <a:buChar char="§"/>
            </a:pPr>
            <a:r>
              <a:rPr lang="en-GB" b="1" dirty="0" smtClean="0">
                <a:solidFill>
                  <a:srgbClr val="00338D"/>
                </a:solidFill>
              </a:rPr>
              <a:t>Increase convergence with         US GAAP.</a:t>
            </a:r>
          </a:p>
        </p:txBody>
      </p:sp>
      <p:sp>
        <p:nvSpPr>
          <p:cNvPr id="24" name="Rounded Rectangular Callout 23"/>
          <p:cNvSpPr/>
          <p:nvPr/>
        </p:nvSpPr>
        <p:spPr>
          <a:xfrm>
            <a:off x="4197153" y="4641304"/>
            <a:ext cx="4360985" cy="1019944"/>
          </a:xfrm>
          <a:prstGeom prst="wedgeRoundRectCallout">
            <a:avLst>
              <a:gd name="adj1" fmla="val -57241"/>
              <a:gd name="adj2" fmla="val -4366"/>
              <a:gd name="adj3" fmla="val 16667"/>
            </a:avLst>
          </a:prstGeom>
          <a:solidFill>
            <a:srgbClr val="BFCCE3"/>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buFont typeface="Wingdings" pitchFamily="2" charset="2"/>
              <a:buChar char="§"/>
            </a:pPr>
            <a:r>
              <a:rPr lang="en-GB" b="1" dirty="0" smtClean="0">
                <a:solidFill>
                  <a:srgbClr val="00338D"/>
                </a:solidFill>
              </a:rPr>
              <a:t>Annual periods beginning on or after 1 January 2013.</a:t>
            </a:r>
          </a:p>
          <a:p>
            <a:pPr marL="273050" indent="-273050">
              <a:buFont typeface="Wingdings" pitchFamily="2" charset="2"/>
              <a:buChar char="§"/>
            </a:pPr>
            <a:r>
              <a:rPr lang="en-GB" b="1" dirty="0" smtClean="0">
                <a:solidFill>
                  <a:srgbClr val="00338D"/>
                </a:solidFill>
              </a:rPr>
              <a:t>Early application permitted.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10.xml><?xml version="1.0" encoding="utf-8"?>
<a:theme xmlns:a="http://schemas.openxmlformats.org/drawingml/2006/main" name="2_KPMG Template">
  <a:themeElements>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b="1" dirty="0" smtClean="0"/>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13 ISG (INTERNAL USE ONLY)">
  <a:themeElements>
    <a:clrScheme name="KPMG Colours">
      <a:dk1>
        <a:srgbClr val="000000"/>
      </a:dk1>
      <a:lt1>
        <a:srgbClr val="FFFFFF"/>
      </a:lt1>
      <a:dk2>
        <a:srgbClr val="3D4075"/>
      </a:dk2>
      <a:lt2>
        <a:srgbClr val="747678"/>
      </a:lt2>
      <a:accent1>
        <a:srgbClr val="D61414"/>
      </a:accent1>
      <a:accent2>
        <a:srgbClr val="A79E70"/>
      </a:accent2>
      <a:accent3>
        <a:srgbClr val="7AB800"/>
      </a:accent3>
      <a:accent4>
        <a:srgbClr val="00338D"/>
      </a:accent4>
      <a:accent5>
        <a:srgbClr val="C84E00"/>
      </a:accent5>
      <a:accent6>
        <a:srgbClr val="EBB700"/>
      </a:accent6>
      <a:hlink>
        <a:srgbClr val="0000FF"/>
      </a:hlink>
      <a:folHlink>
        <a:srgbClr val="0000FF"/>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gray">
        <a:solidFill>
          <a:srgbClr val="BFCCE3"/>
        </a:solidFill>
        <a:ln w="6350" algn="ctr">
          <a:noFill/>
          <a:miter lim="800000"/>
          <a:headEnd/>
          <a:tailEnd/>
        </a:ln>
        <a:effectLst>
          <a:outerShdw blurRad="50800" dist="38100" dir="2700000" algn="tl" rotWithShape="0">
            <a:prstClr val="black">
              <a:alpha val="40000"/>
            </a:prstClr>
          </a:outerShdw>
        </a:effectLst>
      </a:spPr>
      <a:bodyPr lIns="108000" tIns="0" rIns="108000" bIns="0" anchor="ctr"/>
      <a:lstStyle>
        <a:defPPr algn="ctr">
          <a:spcBef>
            <a:spcPct val="0"/>
          </a:spcBef>
          <a:defRPr sz="1600" noProof="1" smtClean="0">
            <a:solidFill>
              <a:srgbClr val="00338D"/>
            </a:solidFill>
            <a:latin typeface="Arial"/>
          </a:defRPr>
        </a:defPPr>
      </a:lstStyle>
    </a:spDef>
    <a:lnDef>
      <a:spPr>
        <a:ln w="38100">
          <a:solidFill>
            <a:srgbClr val="C84E00"/>
          </a:solidFill>
          <a:headEnd type="none" w="med" len="med"/>
          <a:tailEnd type="arrow"/>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12.xml><?xml version="1.0" encoding="utf-8"?>
<a:theme xmlns:a="http://schemas.openxmlformats.org/drawingml/2006/main" name="5_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EATE SCREEN">
  <a:themeElements>
    <a:clrScheme name="KPMG Colours">
      <a:dk1>
        <a:srgbClr val="000000"/>
      </a:dk1>
      <a:lt1>
        <a:srgbClr val="FFFFFF"/>
      </a:lt1>
      <a:dk2>
        <a:srgbClr val="3D4075"/>
      </a:dk2>
      <a:lt2>
        <a:srgbClr val="747678"/>
      </a:lt2>
      <a:accent1>
        <a:srgbClr val="D61414"/>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ltGray">
        <a:solidFill>
          <a:srgbClr val="6A7F10"/>
        </a:solidFill>
        <a:ln>
          <a:solidFill>
            <a:srgbClr val="6A7F10"/>
          </a:solidFill>
          <a:headEnd/>
          <a:tailEnd/>
        </a:ln>
        <a:effectLst/>
      </a:spPr>
      <a:bodyPr wrap="square" lIns="0" tIns="0" rIns="0" bIns="0" rtlCol="0" anchor="ctr"/>
      <a:lstStyle>
        <a:defPPr algn="ctr">
          <a:defRPr sz="2000" b="1" dirty="0" smtClean="0">
            <a:solidFill>
              <a:schemeClr val="bg1"/>
            </a:solidFill>
          </a:defRPr>
        </a:defPPr>
      </a:lstStyle>
      <a:style>
        <a:lnRef idx="0">
          <a:schemeClr val="accent5"/>
        </a:lnRef>
        <a:fillRef idx="3">
          <a:schemeClr val="accent5"/>
        </a:fillRef>
        <a:effectRef idx="3">
          <a:schemeClr val="accent5"/>
        </a:effectRef>
        <a:fontRef idx="minor">
          <a:schemeClr val="lt1"/>
        </a:fontRef>
      </a:style>
    </a:spDef>
    <a:lnDef>
      <a:spPr>
        <a:ln w="38100">
          <a:solidFill>
            <a:srgbClr val="00338D"/>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1_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4.xml><?xml version="1.0" encoding="utf-8"?>
<a:theme xmlns:a="http://schemas.openxmlformats.org/drawingml/2006/main" name="2_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5.xml><?xml version="1.0" encoding="utf-8"?>
<a:theme xmlns:a="http://schemas.openxmlformats.org/drawingml/2006/main" name="3_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4_VC Presentation Slides Template - STILL UNDER REVIEW BUT CAN BE USED">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7.xml><?xml version="1.0" encoding="utf-8"?>
<a:theme xmlns:a="http://schemas.openxmlformats.org/drawingml/2006/main" name="KPMG Template">
  <a:themeElements>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b="1" dirty="0" smtClean="0"/>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KPMG Template">
  <a:themeElements>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b="1" dirty="0" smtClean="0"/>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de Sectionals">
  <a:themeElements>
    <a:clrScheme name="5_KPMG Templat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3_KPMG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normAutofit/>
      </a:bodyPr>
      <a:lstStyle>
        <a:defPPr marL="342900" marR="0" indent="-342900" algn="l" defTabSz="914400" rtl="0" eaLnBrk="0" fontAlgn="base" latinLnBrk="0" hangingPunct="0">
          <a:lnSpc>
            <a:spcPct val="110000"/>
          </a:lnSpc>
          <a:spcBef>
            <a:spcPct val="0"/>
          </a:spcBef>
          <a:spcAft>
            <a:spcPct val="0"/>
          </a:spcAft>
          <a:buClr>
            <a:schemeClr val="accent1"/>
          </a:buClr>
          <a:buSzTx/>
          <a:tabLst/>
          <a:defRPr kumimoji="0" sz="2400" i="0" u="none" strike="noStrike" kern="0" cap="none" spc="0" normalizeH="0" baseline="0" noProof="0" dirty="0" smtClean="0">
            <a:ln>
              <a:noFill/>
            </a:ln>
            <a:effectLst/>
            <a:uLnTx/>
            <a:uFillTx/>
            <a:latin typeface="Arial" charset="0"/>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5_KPMG Template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5_KPMG Template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5_KPMG Template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5_KPMG Templat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KPMGMW3Language xmlns="http://schemas.microsoft.com/sharepoint/v3">English</KPMGMW3Language>
    <KPMGMW3IndustrySectorSubSectorSelection xmlns="http://schemas.microsoft.com/sharepoint/v3/fields" xsi:nil="true"/>
    <KPMGMW3FunctionSelection xmlns="http://schemas.microsoft.com/sharepoint/v3/fields">;#Audit;;;#Audit;;;#;#</KPMGMW3FunctionSelection>
    <KPMGMW3DocumentType xmlns="http://schemas.microsoft.com/sharepoint/v3/fields">None Selected</KPMGMW3DocumentType>
    <KPMGMW3Geography xmlns="http://schemas.microsoft.com/sharepoint/v3">;#Global;#</KPMGMW3Geography>
    <KPMGMW3Function xmlns="http://schemas.microsoft.com/sharepoint/v3/fields">Audit;</KPMGMW3Function>
    <KPMGMW3Service xmlns="http://schemas.microsoft.com/sharepoint/v3/fields">Audit;</KPMGMW3Service>
    <KPMGMW3SubService xmlns="http://schemas.microsoft.com/sharepoint/v3/fields" xsi:nil="true"/>
    <KPMGMW3Sector xmlns="http://schemas.microsoft.com/sharepoint/v3/fields" xsi:nil="true"/>
    <KPMGMW3SubSector xmlns="http://schemas.microsoft.com/sharepoint/v3/fields" xsi:nil="true"/>
    <KPMGGlobalActiveStatus xmlns="http://schemas.microsoft.com/sharepoint/v3/fields">true</KPMGGlobalActiveStatus>
    <Expires xmlns="http://schemas.microsoft.com/sharepoint/v3" xsi:nil="true"/>
    <KPMGGlobalPrimaryOwner xmlns="http://schemas.microsoft.com/sharepoint/v3/fields">Learning &amp; Development</KPMGGlobalPrimaryOwner>
    <KPMGGlobalBusinessStrategy xmlns="http://schemas.microsoft.com/sharepoint/v3/fields" xsi:nil="true"/>
    <KPMGGlobalTechnology xmlns="http://schemas.microsoft.com/sharepoint/v3/fields" xsi:nil="true"/>
    <KPMGGlobalDocumentCategory xmlns="http://schemas.microsoft.com/sharepoint/v3/fields" xsi:nil="true"/>
    <KPMGGlobalRegion xmlns="http://schemas.microsoft.com/sharepoint/v3/fields">;#Global;#</KPMGGlobalRegion>
    <KPMGGlobalAbstract xmlns="http://schemas.microsoft.com/sharepoint/v3/fields" xsi:nil="true"/>
    <KPMGGlobalDocumentTypeSelection xmlns="http://schemas.microsoft.com/sharepoint/v3/fields">;#;# ;;;#</KPMGGlobalDocumentTypeSelection>
    <KPMGGlobalRiskReviewDate xmlns="http://schemas.microsoft.com/sharepoint/v3/fields" xsi:nil="true"/>
    <KPMGGlobalCoverage xmlns="http://schemas.microsoft.com/sharepoint/v3/fields">false</KPMGGlobalCoverage>
    <KPMGGlobalAudienceLevel xmlns="http://schemas.microsoft.com/sharepoint/v3/fields" xsi:nil="true"/>
    <KPMGGlobalMediaType xmlns="http://schemas.microsoft.com/sharepoint/v3/fields" xsi:nil="true"/>
    <KPMGGlobalBusinessProcess xmlns="http://schemas.microsoft.com/sharepoint/v3/fields" xsi:nil="true"/>
    <KPMGGlobalContentUse xmlns="http://schemas.microsoft.com/sharepoint/v3/fields" xsi:nil="true"/>
    <KPMGGlobalDocumentType xmlns="http://schemas.microsoft.com/sharepoint/v3/fields"> ;</KPMGGlobalDocumentType>
    <KPMGGlobalPublicationDate xmlns="http://schemas.microsoft.com/sharepoint/v3/fields" xsi:nil="true"/>
    <KPMGGlobalCountry xmlns="http://schemas.microsoft.com/sharepoint/v3/fields" xsi:nil="true"/>
    <KPMGGlobalRiskReviewEntity xmlns="http://schemas.microsoft.com/sharepoint/v3/fields" xsi:nil="true"/>
    <KPMGGlobalRiskReviewer xmlns="http://schemas.microsoft.com/sharepoint/v3/fields" xsi:nil="true"/>
  </documentManagement>
</p:properties>
</file>

<file path=customXml/item2.xml><?xml version="1.0" encoding="utf-8"?>
<?mso-contentType ?>
<spe:Receivers xmlns:spe="http://schemas.microsoft.com/sharepoint/events">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KPMG Microweb 3 Document" ma:contentTypeID="0x01010D008C075A99F694FE47B4A215C38EFAC138" ma:contentTypeVersion="0" ma:contentTypeDescription="KPMG Microweb 3 Document" ma:contentTypeScope="" ma:versionID="3990c9d9d1e215a0f75eda73f9140a4a">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752ea3fa83383190840f3c0c7a1fafb3" ns1:_="" ns2:_="">
    <xsd:import namespace="http://schemas.microsoft.com/sharepoint/v3"/>
    <xsd:import namespace="http://schemas.microsoft.com/sharepoint/v3/fields"/>
    <xsd:element name="properties">
      <xsd:complexType>
        <xsd:sequence>
          <xsd:element name="documentManagement">
            <xsd:complexType>
              <xsd:all>
                <xsd:element ref="ns2:KPMGGlobalAbstract" minOccurs="0"/>
                <xsd:element ref="ns2:KPMGGlobalDocumentTypeSelection" minOccurs="0"/>
                <xsd:element ref="ns2:KPMGGlobalDocumentCategory" minOccurs="0"/>
                <xsd:element ref="ns2:KPMGGlobalDocumentType" minOccurs="0"/>
                <xsd:element ref="ns2:KPMGMW3DocumentType" minOccurs="0"/>
                <xsd:element ref="ns2:KPMGGlobalMediaType" minOccurs="0"/>
                <xsd:element ref="ns1:KPMGMW3Language"/>
                <xsd:element ref="ns2:KPMGGlobalCoverage" minOccurs="0"/>
                <xsd:element ref="ns2:KPMGGlobalRegion" minOccurs="0"/>
                <xsd:element ref="ns2:KPMGGlobalCountry" minOccurs="0"/>
                <xsd:element ref="ns1:KPMGMW3Geography" minOccurs="0"/>
                <xsd:element ref="ns2:KPMGMW3FunctionSelection" minOccurs="0"/>
                <xsd:element ref="ns2:KPMGMW3Function" minOccurs="0"/>
                <xsd:element ref="ns2:KPMGMW3Service" minOccurs="0"/>
                <xsd:element ref="ns2:KPMGMW3SubService" minOccurs="0"/>
                <xsd:element ref="ns2:KPMGMW3IndustrySectorSubSectorSelection" minOccurs="0"/>
                <xsd:element ref="ns2:KPMGMW3Sector" minOccurs="0"/>
                <xsd:element ref="ns2:KPMGMW3SubSector" minOccurs="0"/>
                <xsd:element ref="ns2:KPMGGlobalAudienceLevel" minOccurs="0"/>
                <xsd:element ref="ns2:KPMGGlobalContentUse" minOccurs="0"/>
                <xsd:element ref="ns2:KPMGGlobalBusinessStrategy" minOccurs="0"/>
                <xsd:element ref="ns2:KPMGGlobalBusinessProcess" minOccurs="0"/>
                <xsd:element ref="ns2:KPMGGlobalTechnology" minOccurs="0"/>
                <xsd:element ref="ns2:KPMGGlobalActiveStatus" minOccurs="0"/>
                <xsd:element ref="ns2:KPMGGlobalPrimaryOwner" minOccurs="0"/>
                <xsd:element ref="ns2:KPMGGlobalPublicationDate" minOccurs="0"/>
                <xsd:element ref="ns1:Expires" minOccurs="0"/>
                <xsd:element ref="ns2:KPMGGlobalRiskReviewEntity" minOccurs="0"/>
                <xsd:element ref="ns2:KPMGGlobalRiskReviewDate" minOccurs="0"/>
                <xsd:element ref="ns2:KPMGGlobalRiskReview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KPMGMW3Language" ma:index="12" ma:displayName="Language" ma:description="The Primary Language in which the content is written or spoken" ma:internalName="KPMGMW3Language" ma:readOnly="false">
      <xsd:simpleType>
        <xsd:restriction base="dms:Unknown"/>
      </xsd:simpleType>
    </xsd:element>
    <xsd:element name="KPMGMW3Geography" ma:index="16" nillable="true" ma:displayName="Geographic coverage" ma:description="NOTE: old field being replaced by 'Region' and 'Country'" ma:internalName="KPMGMW3Geography" ma:readOnly="false">
      <xsd:simpleType>
        <xsd:restriction base="dms:Unknown"/>
      </xsd:simpleType>
    </xsd:element>
    <xsd:element name="Expires" ma:index="32" nillable="true" ma:displayName="Expiry Date" ma:description="Identifies the date the content is targeted for review or removal" ma:format="DateOnly" ma:internalName="Expires" ma:readOnly="false">
      <xsd:simpleType>
        <xsd:restriction base="dms:DateTime"/>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KPMGGlobalAbstract" ma:index="5" nillable="true" ma:displayName="Abstract" ma:description="A brief description of the content introducing it to users prior to opening; helps users judge relevance (recommend 25-35 words)" ma:internalName="KPMGGlobalAbstract" ma:readOnly="false">
      <xsd:simpleType>
        <xsd:restriction base="dms:Unknown"/>
      </xsd:simpleType>
    </xsd:element>
    <xsd:element name="KPMGGlobalDocumentTypeSelection" ma:index="7" nillable="true" ma:displayName="Document Category / Document Type V2" ma:description="Two-level classifier of the content based on its role in a business process" ma:internalName="KPMGGlobalDocumentTypeSelection" ma:readOnly="false">
      <xsd:simpleType>
        <xsd:restriction base="dms:Unknown"/>
      </xsd:simpleType>
    </xsd:element>
    <xsd:element name="KPMGGlobalDocumentCategory" ma:index="8" nillable="true" ma:displayName="Document Category" ma:description="Identifies and classifies the resource at a high level based on its role in a business process." ma:internalName="KPMGGlobalDocumentCategory" ma:readOnly="false">
      <xsd:simpleType>
        <xsd:restriction base="dms:Unknown"/>
      </xsd:simpleType>
    </xsd:element>
    <xsd:element name="KPMGGlobalDocumentType" ma:index="9" nillable="true" ma:displayName="Document Type V2" ma:description="A child of document Category, it further describes and classifies document in more detail." ma:internalName="KPMGGlobalDocumentType" ma:readOnly="false">
      <xsd:simpleType>
        <xsd:restriction base="dms:Unknown"/>
      </xsd:simpleType>
    </xsd:element>
    <xsd:element name="KPMGMW3DocumentType" ma:index="10" nillable="true" ma:displayName="Document Type" ma:description="NOTE: old field being replaced by 'Document Category / Document Type'" ma:internalName="KPMGMW3DocumentType" ma:readOnly="false">
      <xsd:simpleType>
        <xsd:restriction base="dms:Unknown"/>
      </xsd:simpleType>
    </xsd:element>
    <xsd:element name="KPMGGlobalMediaType" ma:index="11" nillable="true" ma:displayName="Media Type" ma:description="Format of the content" ma:internalName="KPMGGlobalMediaType" ma:readOnly="false">
      <xsd:simpleType>
        <xsd:restriction base="dms:Unknown"/>
      </xsd:simpleType>
    </xsd:element>
    <xsd:element name="KPMGGlobalCoverage" ma:index="13" nillable="true" ma:displayName="Global Coverage" ma:description="Click ‘yes’ if content has global applicability or use in more than one country" ma:internalName="KPMGGlobalCoverage" ma:readOnly="false">
      <xsd:simpleType>
        <xsd:restriction base="dms:Unknown"/>
      </xsd:simpleType>
    </xsd:element>
    <xsd:element name="KPMGGlobalRegion" ma:index="14" nillable="true" ma:displayName="Region" ma:description="Identifies the Global Region(s) for which the content is applicable" ma:internalName="KPMGGlobalRegion" ma:readOnly="false">
      <xsd:simpleType>
        <xsd:restriction base="dms:Unknown"/>
      </xsd:simpleType>
    </xsd:element>
    <xsd:element name="KPMGGlobalCountry" ma:index="15" nillable="true" ma:displayName="Global Country" ma:description="Identifies the Country who owns the content and where it was created" ma:internalName="KPMGGlobalCountry" ma:readOnly="false">
      <xsd:simpleType>
        <xsd:restriction base="dms:Unknown"/>
      </xsd:simpleType>
    </xsd:element>
    <xsd:element name="KPMGMW3FunctionSelection" ma:index="17" nillable="true" ma:displayName="Function/Service/SubService Selection" ma:description="Identifies the KPMG Function/Service/Subservice for which the content is applicable" ma:internalName="KPMGMW3FunctionSelection">
      <xsd:simpleType>
        <xsd:restriction base="dms:Unknown"/>
      </xsd:simpleType>
    </xsd:element>
    <xsd:element name="KPMGMW3Function" ma:index="18" nillable="true" ma:displayName="Function" ma:description="Function" ma:internalName="KPMGMW3Function" ma:readOnly="true">
      <xsd:simpleType>
        <xsd:restriction base="dms:Text"/>
      </xsd:simpleType>
    </xsd:element>
    <xsd:element name="KPMGMW3Service" ma:index="19" nillable="true" ma:displayName="Service" ma:description="Identifies the KPMG service which is discussed or targeted in this folder" ma:internalName="KPMGMW3Service" ma:readOnly="true">
      <xsd:simpleType>
        <xsd:restriction base="dms:Text"/>
      </xsd:simpleType>
    </xsd:element>
    <xsd:element name="KPMGMW3SubService" ma:index="20" nillable="true" ma:displayName="Sub Service" ma:description="Identifies the KPMG sub service which is discussed or targeted in this folder" ma:internalName="KPMGMW3SubService" ma:readOnly="true">
      <xsd:simpleType>
        <xsd:restriction base="dms:Text"/>
      </xsd:simpleType>
    </xsd:element>
    <xsd:element name="KPMGMW3IndustrySectorSubSectorSelection" ma:index="21" nillable="true" ma:displayName="Industry Sector/SubSector Selection" ma:description="Classifies the Markets Industry/Sector for which the content is applicable" ma:internalName="KPMGMW3IndustrySectorSubSectorSelection">
      <xsd:simpleType>
        <xsd:restriction base="dms:Unknown"/>
      </xsd:simpleType>
    </xsd:element>
    <xsd:element name="KPMGMW3Sector" ma:index="22" nillable="true" ma:displayName="Sector" ma:description="Sector" ma:internalName="KPMGMW3Sector" ma:readOnly="true">
      <xsd:simpleType>
        <xsd:restriction base="dms:Text"/>
      </xsd:simpleType>
    </xsd:element>
    <xsd:element name="KPMGMW3SubSector" ma:index="23" nillable="true" ma:displayName="Sub Sector" ma:description="Sub Sector" ma:internalName="KPMGMW3SubSector" ma:readOnly="true">
      <xsd:simpleType>
        <xsd:restriction base="dms:Text"/>
      </xsd:simpleType>
    </xsd:element>
    <xsd:element name="KPMGGlobalAudienceLevel" ma:index="24" nillable="true" ma:displayName="Audience Level" ma:description="All, Partner, Sr. Mgr., Mgr., Associate" ma:internalName="KPMGGlobalAudienceLevel" ma:readOnly="false">
      <xsd:simpleType>
        <xsd:restriction base="dms:Unknown"/>
      </xsd:simpleType>
    </xsd:element>
    <xsd:element name="KPMGGlobalContentUse" ma:index="25" nillable="true" ma:displayName="Content Use" ma:description="Select 'Internal' for internal use only or 'Internal/External' for public use" ma:internalName="KPMGGlobalContentUse" ma:readOnly="false">
      <xsd:simpleType>
        <xsd:restriction base="dms:Unknown"/>
      </xsd:simpleType>
    </xsd:element>
    <xsd:element name="KPMGGlobalBusinessStrategy" ma:index="26" nillable="true" ma:displayName="Business Strategy" ma:description="The plans, approaches or policies the business has designed to meet their aims and objectives" ma:internalName="KPMGGlobalBusinessStrategy" ma:readOnly="false">
      <xsd:simpleType>
        <xsd:restriction base="dms:Unknown"/>
      </xsd:simpleType>
    </xsd:element>
    <xsd:element name="KPMGGlobalBusinessProcess" ma:index="27" nillable="true" ma:displayName="Business Process" ma:description="Standard activities performed by a client to achieve their business objectives" ma:internalName="KPMGGlobalBusinessProcess" ma:readOnly="false">
      <xsd:simpleType>
        <xsd:restriction base="dms:Unknown"/>
      </xsd:simpleType>
    </xsd:element>
    <xsd:element name="KPMGGlobalTechnology" ma:index="28" nillable="true" ma:displayName="Technology" ma:description="System, application, platform or other technology component which is relevant to the content" ma:internalName="KPMGGlobalTechnology" ma:readOnly="false">
      <xsd:simpleType>
        <xsd:restriction base="dms:Unknown"/>
      </xsd:simpleType>
    </xsd:element>
    <xsd:element name="KPMGGlobalActiveStatus" ma:index="29" nillable="true" ma:displayName="Active Status" ma:default="1" ma:description="Check to make content viewable and searchable; useful for maintaining freshness of site" ma:internalName="KPMGGlobalActiveStatus" ma:readOnly="false">
      <xsd:simpleType>
        <xsd:restriction base="dms:Unknown"/>
      </xsd:simpleType>
    </xsd:element>
    <xsd:element name="KPMGGlobalPrimaryOwner" ma:index="30" nillable="true" ma:displayName="Primary Owner" ma:description="Identifies the function, industry, business group which owns the content" ma:internalName="KPMGGlobalPrimaryOwner" ma:readOnly="false">
      <xsd:simpleType>
        <xsd:restriction base="dms:Unknown"/>
      </xsd:simpleType>
    </xsd:element>
    <xsd:element name="KPMGGlobalPublicationDate" ma:index="31" nillable="true" ma:displayName="Publication Date" ma:description="Date the content was published" ma:format="DateOnly" ma:internalName="KPMGGlobalPublicationDate" ma:readOnly="false">
      <xsd:simpleType>
        <xsd:restriction base="dms:Unknown"/>
      </xsd:simpleType>
    </xsd:element>
    <xsd:element name="KPMGGlobalRiskReviewEntity" ma:index="33" nillable="true" ma:displayName="Risk Review Entity" ma:description="If the content requires a Risk Review, this element shows the entity that reviewed the content for risk exposure" ma:internalName="KPMGGlobalRiskReviewEntity" ma:readOnly="false">
      <xsd:simpleType>
        <xsd:restriction base="dms:Unknown"/>
      </xsd:simpleType>
    </xsd:element>
    <xsd:element name="KPMGGlobalRiskReviewDate" ma:index="34" nillable="true" ma:displayName="Risk Review Date" ma:description="Date the content was reviewed for risk exposure" ma:format="DateOnly" ma:internalName="KPMGGlobalRiskReviewDate" ma:readOnly="false">
      <xsd:simpleType>
        <xsd:restriction base="dms:Unknown"/>
      </xsd:simpleType>
    </xsd:element>
    <xsd:element name="KPMGGlobalRiskReviewer" ma:index="35" nillable="true" ma:displayName="Risk Reviewer" ma:description="Name of the person who reviewed the content for risk exposure" ma:list="UserInfo" ma:internalName="KPMGGlobalRiskReviewer" ma:readOnly="false" ma:showField="ImnNam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4" ma:displayName="Author"/>
        <xsd:element ref="dcterms:created" minOccurs="0" maxOccurs="1"/>
        <xsd:element ref="dc:identifier" minOccurs="0" maxOccurs="1"/>
        <xsd:element name="contentType" minOccurs="0" maxOccurs="1" type="xsd:string" ma:index="0" ma:displayName="Content Type" ma:readOnly="true"/>
        <xsd:element ref="dc:title" maxOccurs="1" ma:index="2" ma:displayName="Title"/>
        <xsd:element ref="dc:subject" minOccurs="0" maxOccurs="1"/>
        <xsd:element ref="dc:description" minOccurs="0" maxOccurs="1" ma:index="36" ma:displayName="Comments"/>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GlobalDocumentLibraryForm</Display>
  <Edit>GlobalDocumentLibraryForm</Edit>
</FormTemplates>
</file>

<file path=customXml/itemProps1.xml><?xml version="1.0" encoding="utf-8"?>
<ds:datastoreItem xmlns:ds="http://schemas.openxmlformats.org/officeDocument/2006/customXml" ds:itemID="{A6FFB815-E758-42B4-954A-6A13B7CD4CB4}">
  <ds:schemaRefs>
    <ds:schemaRef ds:uri="http://purl.org/dc/elements/1.1/"/>
    <ds:schemaRef ds:uri="http://schemas.microsoft.com/sharepoint/v3/fields"/>
    <ds:schemaRef ds:uri="http://purl.org/dc/terms/"/>
    <ds:schemaRef ds:uri="http://schemas.microsoft.com/sharepoint/v3"/>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4BB9644-EE28-4D9D-8E09-0EB4E71D9851}">
  <ds:schemaRefs>
    <ds:schemaRef ds:uri="http://schemas.microsoft.com/sharepoint/events"/>
  </ds:schemaRefs>
</ds:datastoreItem>
</file>

<file path=customXml/itemProps3.xml><?xml version="1.0" encoding="utf-8"?>
<ds:datastoreItem xmlns:ds="http://schemas.openxmlformats.org/officeDocument/2006/customXml" ds:itemID="{7E24D535-9C8A-4FD5-B4C3-3171C6DFB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140A758-2916-4B69-813C-D0A95A839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 Presentation Slides Template - STILL UNDER REVIEW BUT CAN BE USED</Template>
  <TotalTime>7683</TotalTime>
  <Words>2667</Words>
  <Application>Microsoft Office PowerPoint</Application>
  <PresentationFormat>On-screen Show (4:3)</PresentationFormat>
  <Paragraphs>412</Paragraphs>
  <Slides>31</Slides>
  <Notes>13</Notes>
  <HiddenSlides>0</HiddenSlides>
  <MMClips>0</MMClips>
  <ScaleCrop>false</ScaleCrop>
  <HeadingPairs>
    <vt:vector size="4" baseType="variant">
      <vt:variant>
        <vt:lpstr>Theme</vt:lpstr>
      </vt:variant>
      <vt:variant>
        <vt:i4>12</vt:i4>
      </vt:variant>
      <vt:variant>
        <vt:lpstr>Slide Titles</vt:lpstr>
      </vt:variant>
      <vt:variant>
        <vt:i4>31</vt:i4>
      </vt:variant>
    </vt:vector>
  </HeadingPairs>
  <TitlesOfParts>
    <vt:vector size="43" baseType="lpstr">
      <vt:lpstr>VC Presentation Slides Template - STILL UNDER REVIEW BUT CAN BE USED</vt:lpstr>
      <vt:lpstr>CREATE SCREEN</vt:lpstr>
      <vt:lpstr>1_VC Presentation Slides Template - STILL UNDER REVIEW BUT CAN BE USED</vt:lpstr>
      <vt:lpstr>2_VC Presentation Slides Template - STILL UNDER REVIEW BUT CAN BE USED</vt:lpstr>
      <vt:lpstr>3_VC Presentation Slides Template - STILL UNDER REVIEW BUT CAN BE USED</vt:lpstr>
      <vt:lpstr>4_VC Presentation Slides Template - STILL UNDER REVIEW BUT CAN BE USED</vt:lpstr>
      <vt:lpstr>KPMG Template</vt:lpstr>
      <vt:lpstr>1_KPMG Template</vt:lpstr>
      <vt:lpstr>Slide Sectionals</vt:lpstr>
      <vt:lpstr>2_KPMG Template</vt:lpstr>
      <vt:lpstr>2013 ISG (INTERNAL USE ONLY)</vt:lpstr>
      <vt:lpstr>5_VC Presentation Slides Template - STILL UNDER REVIEW BUT CAN BE USED</vt:lpstr>
      <vt:lpstr>IFRS Updates 2014</vt:lpstr>
      <vt:lpstr>Agenda</vt:lpstr>
      <vt:lpstr>Subsidiaries, Associates and Joint Arrangements</vt:lpstr>
      <vt:lpstr>Definition of a group</vt:lpstr>
      <vt:lpstr>Consolidated financial statements</vt:lpstr>
      <vt:lpstr>Levels of influence over an investee</vt:lpstr>
      <vt:lpstr>Fair Value:   One Size Fits All?</vt:lpstr>
      <vt:lpstr>Why are we discussing this topic?</vt:lpstr>
      <vt:lpstr>Background </vt:lpstr>
      <vt:lpstr>Which of these is in the scope of IFRS 13? </vt:lpstr>
      <vt:lpstr>General IFRS 13 requirements on scope</vt:lpstr>
      <vt:lpstr>Implications of IFRS 13’s FV definition</vt:lpstr>
      <vt:lpstr>Revenue from Contracts with Customers – Overview</vt:lpstr>
      <vt:lpstr>Why is This Important?</vt:lpstr>
      <vt:lpstr>Agenda</vt:lpstr>
      <vt:lpstr>Key Facts – Background </vt:lpstr>
      <vt:lpstr>Key Facts – Effective Date</vt:lpstr>
      <vt:lpstr> Key Facts – Transition Approaches  </vt:lpstr>
      <vt:lpstr>The Five Step Model Overview</vt:lpstr>
      <vt:lpstr>Key Changes From Current Guidance</vt:lpstr>
      <vt:lpstr>What’s the Impact?  </vt:lpstr>
      <vt:lpstr>Key Changes From Current Guidance</vt:lpstr>
      <vt:lpstr>What’s the Impact?  </vt:lpstr>
      <vt:lpstr>Step 5: Key Changes From Current  Guidance</vt:lpstr>
      <vt:lpstr>What’s the Impact?  </vt:lpstr>
      <vt:lpstr>Business Impacts</vt:lpstr>
      <vt:lpstr>Next Steps – Disclosure Prior to Effective Date</vt:lpstr>
      <vt:lpstr>Next Steps – Communications with Audit Committees and Stakeholders</vt:lpstr>
      <vt:lpstr>Next Steps – Resources from KPMG</vt:lpstr>
      <vt:lpstr>Key Points to Remember!</vt:lpstr>
      <vt:lpstr>PowerPoint Presentation</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Business School Virtual Classroom Presentation Template</dc:title>
  <dc:subject>Global L&amp;D Process</dc:subject>
  <dc:creator>Ryong</dc:creator>
  <cp:keywords>Process Harmonization, Global L&amp;D, KBS, PowerPoint, Presentation, Slides, Template, VC, Virtual Classroom</cp:keywords>
  <dc:description>CFO Forum 1 - Overview of the Model</dc:description>
  <cp:lastModifiedBy>ICAC CEO</cp:lastModifiedBy>
  <cp:revision>716</cp:revision>
  <dcterms:created xsi:type="dcterms:W3CDTF">2013-11-14T17:06:18Z</dcterms:created>
  <dcterms:modified xsi:type="dcterms:W3CDTF">2014-06-02T14:27:56Z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0x01010D008C075A99F694FE47B4A215C38EFAC138</vt:lpwstr>
  </property>
  <property fmtid="{D5CDD505-2E9C-101B-9397-08002B2CF9AE}" pid="3" name="KPMGGlobalRegion">
    <vt:lpwstr>;#Global;#</vt:lpwstr>
  </property>
  <property fmtid="{D5CDD505-2E9C-101B-9397-08002B2CF9AE}" pid="4" name="KPMGGlobalActiveStatus">
    <vt:lpwstr>true</vt:lpwstr>
  </property>
  <property fmtid="{D5CDD505-2E9C-101B-9397-08002B2CF9AE}" pid="5" name="KPMGGlobalDocumentTypeSelection">
    <vt:lpwstr>;#;# ;;;#</vt:lpwstr>
  </property>
  <property fmtid="{D5CDD505-2E9C-101B-9397-08002B2CF9AE}" pid="6" name="KPMGGlobalDocumentType">
    <vt:lpwstr> ;</vt:lpwstr>
  </property>
  <property fmtid="{D5CDD505-2E9C-101B-9397-08002B2CF9AE}" pid="7" name="KPMGGlobalPrimaryOwner">
    <vt:lpwstr>Learning &amp; Development</vt:lpwstr>
  </property>
  <property fmtid="{D5CDD505-2E9C-101B-9397-08002B2CF9AE}" pid="8" name="KPMGGlobalCoverage">
    <vt:lpwstr>false</vt:lpwstr>
  </property>
  <property fmtid="{D5CDD505-2E9C-101B-9397-08002B2CF9AE}" pid="9" name="Doc Type">
    <vt:lpwstr>CFO Financial Forum</vt:lpwstr>
  </property>
</Properties>
</file>